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33"/>
  </p:notesMasterIdLst>
  <p:sldIdLst>
    <p:sldId id="256" r:id="rId2"/>
    <p:sldId id="271" r:id="rId3"/>
    <p:sldId id="257" r:id="rId4"/>
    <p:sldId id="259" r:id="rId5"/>
    <p:sldId id="258" r:id="rId6"/>
    <p:sldId id="260" r:id="rId7"/>
    <p:sldId id="261" r:id="rId8"/>
    <p:sldId id="262" r:id="rId9"/>
    <p:sldId id="263" r:id="rId10"/>
    <p:sldId id="264" r:id="rId11"/>
    <p:sldId id="265" r:id="rId12"/>
    <p:sldId id="266" r:id="rId13"/>
    <p:sldId id="284" r:id="rId14"/>
    <p:sldId id="282" r:id="rId15"/>
    <p:sldId id="277" r:id="rId16"/>
    <p:sldId id="281" r:id="rId17"/>
    <p:sldId id="267" r:id="rId18"/>
    <p:sldId id="283" r:id="rId19"/>
    <p:sldId id="268" r:id="rId20"/>
    <p:sldId id="278" r:id="rId21"/>
    <p:sldId id="279" r:id="rId22"/>
    <p:sldId id="280" r:id="rId23"/>
    <p:sldId id="269" r:id="rId24"/>
    <p:sldId id="270" r:id="rId25"/>
    <p:sldId id="272" r:id="rId26"/>
    <p:sldId id="273" r:id="rId27"/>
    <p:sldId id="274" r:id="rId28"/>
    <p:sldId id="275" r:id="rId29"/>
    <p:sldId id="276" r:id="rId30"/>
    <p:sldId id="285" r:id="rId31"/>
    <p:sldId id="286" r:id="rId3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6752199-65CE-4E5B-A95A-B0261DCFBD96}" type="datetimeFigureOut">
              <a:rPr lang="ar-SA" smtClean="0"/>
              <a:pPr/>
              <a:t>19/12/1432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4B64F2C8-77E6-4B50-9FBD-2418A353FF86}"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B8ABB09-4A1D-463E-8065-109CC2B7EFAA}" type="datetimeFigureOut">
              <a:rPr lang="ar-SA" smtClean="0"/>
              <a:pPr/>
              <a:t>19/12/1432</a:t>
            </a:fld>
            <a:endParaRPr lang="ar-SA"/>
          </a:p>
        </p:txBody>
      </p:sp>
      <p:sp>
        <p:nvSpPr>
          <p:cNvPr id="17" name="Footer Placeholder 16"/>
          <p:cNvSpPr>
            <a:spLocks noGrp="1"/>
          </p:cNvSpPr>
          <p:nvPr>
            <p:ph type="ftr" sz="quarter" idx="11"/>
          </p:nvPr>
        </p:nvSpPr>
        <p:spPr/>
        <p:txBody>
          <a:bodyPr/>
          <a:lstStyle/>
          <a:p>
            <a:endParaRPr lang="ar-SA"/>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B34F065-1154-456A-91E3-76DE8E75E17B}" type="slidenum">
              <a:rPr lang="ar-SA" smtClean="0"/>
              <a:pPr/>
              <a:t>‹#›</a:t>
            </a:fld>
            <a:endParaRPr lang="ar-SA"/>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pPr/>
              <a:t>19/12/1432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a:xfrm>
            <a:off x="4361688" y="1026372"/>
            <a:ext cx="457200" cy="441325"/>
          </a:xfrm>
        </p:spPr>
        <p:txBody>
          <a:bodyPr/>
          <a:lstStyle/>
          <a:p>
            <a:fld id="{0B34F065-1154-456A-91E3-76DE8E75E17B}" type="slidenum">
              <a:rPr lang="ar-SA" smtClean="0"/>
              <a:pPr/>
              <a:t>‹#›</a:t>
            </a:fld>
            <a:endParaRPr lang="ar-SA"/>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ar-SA"/>
          </a:p>
        </p:txBody>
      </p:sp>
      <p:sp>
        <p:nvSpPr>
          <p:cNvPr id="4" name="Date Placeholder 3"/>
          <p:cNvSpPr>
            <a:spLocks noGrp="1"/>
          </p:cNvSpPr>
          <p:nvPr>
            <p:ph type="dt" sz="half" idx="10"/>
          </p:nvPr>
        </p:nvSpPr>
        <p:spPr/>
        <p:txBody>
          <a:bodyPr/>
          <a:lstStyle/>
          <a:p>
            <a:fld id="{1B8ABB09-4A1D-463E-8065-109CC2B7EFAA}" type="datetimeFigureOut">
              <a:rPr lang="ar-SA" smtClean="0"/>
              <a:pPr/>
              <a:t>19/12/1432</a:t>
            </a:fld>
            <a:endParaRPr lang="ar-SA"/>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B34F065-1154-456A-91E3-76DE8E75E17B}" type="slidenum">
              <a:rPr lang="ar-SA" smtClean="0"/>
              <a:pPr/>
              <a:t>‹#›</a:t>
            </a:fld>
            <a:endParaRPr lang="ar-SA"/>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B8ABB09-4A1D-463E-8065-109CC2B7EFAA}" type="datetimeFigureOut">
              <a:rPr lang="ar-SA" smtClean="0"/>
              <a:pPr/>
              <a:t>19/12/1432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B8ABB09-4A1D-463E-8065-109CC2B7EFAA}" type="datetimeFigureOut">
              <a:rPr lang="ar-SA" smtClean="0"/>
              <a:pPr/>
              <a:t>19/12/1432</a:t>
            </a:fld>
            <a:endParaRPr lang="ar-SA"/>
          </a:p>
        </p:txBody>
      </p:sp>
      <p:sp>
        <p:nvSpPr>
          <p:cNvPr id="8" name="Footer Placeholder 7"/>
          <p:cNvSpPr>
            <a:spLocks noGrp="1"/>
          </p:cNvSpPr>
          <p:nvPr>
            <p:ph type="ftr" sz="quarter" idx="11"/>
          </p:nvPr>
        </p:nvSpPr>
        <p:spPr>
          <a:xfrm>
            <a:off x="304800" y="6409944"/>
            <a:ext cx="3581400" cy="365760"/>
          </a:xfrm>
        </p:spPr>
        <p:txBody>
          <a:bodyPr/>
          <a:lstStyle/>
          <a:p>
            <a:endParaRPr lang="ar-SA"/>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0B34F065-1154-456A-91E3-76DE8E75E17B}" type="slidenum">
              <a:rPr lang="ar-SA" smtClean="0"/>
              <a:pPr/>
              <a:t>‹#›</a:t>
            </a:fld>
            <a:endParaRPr lang="ar-SA"/>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B8ABB09-4A1D-463E-8065-109CC2B7EFAA}" type="datetimeFigureOut">
              <a:rPr lang="ar-SA" smtClean="0"/>
              <a:pPr/>
              <a:t>19/12/1432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a:xfrm>
            <a:off x="4343400" y="1036020"/>
            <a:ext cx="457200" cy="441325"/>
          </a:xfrm>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B8ABB09-4A1D-463E-8065-109CC2B7EFAA}" type="datetimeFigureOut">
              <a:rPr lang="ar-SA" smtClean="0"/>
              <a:pPr/>
              <a:t>19/12/1432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B34F065-1154-456A-91E3-76DE8E75E17B}" type="slidenum">
              <a:rPr lang="ar-SA" smtClean="0"/>
              <a:pPr/>
              <a:t>‹#›</a:t>
            </a:fld>
            <a:endParaRPr lang="ar-SA"/>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B8ABB09-4A1D-463E-8065-109CC2B7EFAA}" type="datetimeFigureOut">
              <a:rPr lang="ar-SA" smtClean="0"/>
              <a:pPr/>
              <a:t>19/12/1432</a:t>
            </a:fld>
            <a:endParaRPr lang="ar-SA"/>
          </a:p>
        </p:txBody>
      </p:sp>
      <p:sp>
        <p:nvSpPr>
          <p:cNvPr id="6" name="Footer Placeholder 5"/>
          <p:cNvSpPr>
            <a:spLocks noGrp="1"/>
          </p:cNvSpPr>
          <p:nvPr>
            <p:ph type="ftr" sz="quarter" idx="11"/>
          </p:nvPr>
        </p:nvSpPr>
        <p:spPr>
          <a:xfrm>
            <a:off x="301752" y="6410848"/>
            <a:ext cx="3383280" cy="365760"/>
          </a:xfrm>
        </p:spPr>
        <p:txBody>
          <a:bodyPr/>
          <a:lstStyle/>
          <a:p>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0B34F065-1154-456A-91E3-76DE8E75E17B}" type="slidenum">
              <a:rPr lang="ar-SA" smtClean="0"/>
              <a:pPr/>
              <a:t>‹#›</a:t>
            </a:fld>
            <a:endParaRPr lang="ar-SA"/>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B8ABB09-4A1D-463E-8065-109CC2B7EFAA}" type="datetimeFigureOut">
              <a:rPr lang="ar-SA" smtClean="0"/>
              <a:pPr/>
              <a:t>19/12/1432</a:t>
            </a:fld>
            <a:endParaRPr lang="ar-SA"/>
          </a:p>
        </p:txBody>
      </p:sp>
      <p:sp>
        <p:nvSpPr>
          <p:cNvPr id="6" name="Footer Placeholder 5"/>
          <p:cNvSpPr>
            <a:spLocks noGrp="1"/>
          </p:cNvSpPr>
          <p:nvPr>
            <p:ph type="ftr" sz="quarter" idx="11"/>
          </p:nvPr>
        </p:nvSpPr>
        <p:spPr>
          <a:xfrm>
            <a:off x="301752" y="6410848"/>
            <a:ext cx="3584448" cy="365760"/>
          </a:xfrm>
        </p:spPr>
        <p:txBody>
          <a:bodyPr/>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pPr/>
              <a:t>19/12/1432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0B34F065-1154-456A-91E3-76DE8E75E17B}" type="slidenum">
              <a:rPr lang="ar-SA" smtClean="0"/>
              <a:pPr/>
              <a:t>‹#›</a:t>
            </a:fld>
            <a:endParaRPr lang="ar-SA"/>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pPr/>
              <a:t>19/12/1432</a:t>
            </a:fld>
            <a:endParaRPr lang="ar-SA"/>
          </a:p>
        </p:txBody>
      </p:sp>
      <p:sp>
        <p:nvSpPr>
          <p:cNvPr id="5" name="Footer Placeholder 4"/>
          <p:cNvSpPr>
            <a:spLocks noGrp="1"/>
          </p:cNvSpPr>
          <p:nvPr>
            <p:ph type="ftr" sz="quarter" idx="11"/>
          </p:nvPr>
        </p:nvSpPr>
        <p:spPr/>
        <p:txBody>
          <a:bodyPr/>
          <a:lstStyle/>
          <a:p>
            <a:endParaRPr lang="ar-SA"/>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B8ABB09-4A1D-463E-8065-109CC2B7EFAA}" type="datetimeFigureOut">
              <a:rPr lang="ar-SA" smtClean="0"/>
              <a:pPr/>
              <a:t>19/12/1432</a:t>
            </a:fld>
            <a:endParaRPr lang="ar-SA"/>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ar-SA"/>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B34F065-1154-456A-91E3-76DE8E75E17B}" type="slidenum">
              <a:rPr lang="ar-SA" smtClean="0"/>
              <a:pPr/>
              <a:t>‹#›</a:t>
            </a:fld>
            <a:endParaRPr lang="ar-SA"/>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1"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r" rtl="1"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r" rtl="1"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r" rtl="1"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r" rtl="1"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r" rtl="1"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r" rtl="1"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r" rtl="1"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0" y="3000372"/>
            <a:ext cx="8643966" cy="2638428"/>
          </a:xfrm>
        </p:spPr>
        <p:txBody>
          <a:bodyPr>
            <a:normAutofit/>
          </a:bodyPr>
          <a:lstStyle/>
          <a:p>
            <a:r>
              <a:rPr lang="ar-SA" sz="5400" b="1" dirty="0" smtClean="0">
                <a:solidFill>
                  <a:srgbClr val="FF0000"/>
                </a:solidFill>
              </a:rPr>
              <a:t>البيئة </a:t>
            </a:r>
            <a:r>
              <a:rPr lang="ar-SA" sz="5400" b="1" dirty="0" smtClean="0">
                <a:solidFill>
                  <a:srgbClr val="FF0000"/>
                </a:solidFill>
              </a:rPr>
              <a:t>الاتصالية</a:t>
            </a:r>
          </a:p>
          <a:p>
            <a:r>
              <a:rPr lang="ar-SA" sz="5400" b="1" dirty="0" smtClean="0">
                <a:solidFill>
                  <a:schemeClr val="bg2">
                    <a:lumMod val="10000"/>
                  </a:schemeClr>
                </a:solidFill>
              </a:rPr>
              <a:t>إعداد الدكتور/ ياسر جمعة محمود  </a:t>
            </a:r>
            <a:endParaRPr lang="ar-SA" sz="5400" b="1" dirty="0">
              <a:solidFill>
                <a:schemeClr val="bg2">
                  <a:lumMod val="10000"/>
                </a:schemeClr>
              </a:solidFill>
            </a:endParaRPr>
          </a:p>
        </p:txBody>
      </p:sp>
      <p:sp>
        <p:nvSpPr>
          <p:cNvPr id="2" name="عنوان 1"/>
          <p:cNvSpPr>
            <a:spLocks noGrp="1"/>
          </p:cNvSpPr>
          <p:nvPr>
            <p:ph type="ctrTitle"/>
          </p:nvPr>
        </p:nvSpPr>
        <p:spPr/>
        <p:txBody>
          <a:bodyPr/>
          <a:lstStyle/>
          <a:p>
            <a:r>
              <a:rPr lang="ar-SA" sz="5400" b="1" dirty="0" smtClean="0">
                <a:solidFill>
                  <a:schemeClr val="tx1">
                    <a:lumMod val="95000"/>
                    <a:lumOff val="5000"/>
                  </a:schemeClr>
                </a:solidFill>
              </a:rPr>
              <a:t>الأسبوع السادس</a:t>
            </a:r>
            <a:r>
              <a:rPr lang="ar-SA" dirty="0" smtClean="0">
                <a:solidFill>
                  <a:schemeClr val="tx1">
                    <a:lumMod val="95000"/>
                    <a:lumOff val="5000"/>
                  </a:schemeClr>
                </a:solidFill>
              </a:rPr>
              <a:t> </a:t>
            </a:r>
            <a:endParaRPr lang="ar-SA" dirty="0">
              <a:solidFill>
                <a:schemeClr val="tx1">
                  <a:lumMod val="95000"/>
                  <a:lumOff val="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3" name="Rectangle 5"/>
          <p:cNvSpPr>
            <a:spLocks noGrp="1" noChangeArrowheads="1"/>
          </p:cNvSpPr>
          <p:nvPr>
            <p:ph type="subTitle" idx="1"/>
          </p:nvPr>
        </p:nvSpPr>
        <p:spPr>
          <a:xfrm>
            <a:off x="1285852" y="2428868"/>
            <a:ext cx="6400800" cy="4006872"/>
          </a:xfrm>
        </p:spPr>
        <p:txBody>
          <a:bodyPr>
            <a:normAutofit fontScale="77500" lnSpcReduction="20000"/>
          </a:bodyPr>
          <a:lstStyle/>
          <a:p>
            <a:pPr lvl="0" algn="r"/>
            <a:r>
              <a:rPr lang="ar-SA" sz="2800" dirty="0" smtClean="0"/>
              <a:t> </a:t>
            </a:r>
            <a:r>
              <a:rPr lang="ar-SA" sz="2800" b="1" dirty="0" smtClean="0">
                <a:solidFill>
                  <a:srgbClr val="FF0000"/>
                </a:solidFill>
              </a:rPr>
              <a:t>1-أن يعرف البيئة الاتصالية </a:t>
            </a:r>
            <a:endParaRPr lang="en-US" sz="2800" b="1" dirty="0" smtClean="0">
              <a:solidFill>
                <a:srgbClr val="FF0000"/>
              </a:solidFill>
            </a:endParaRPr>
          </a:p>
          <a:p>
            <a:pPr lvl="0" algn="r"/>
            <a:r>
              <a:rPr lang="ar-SA" sz="2800" b="1" dirty="0" smtClean="0">
                <a:solidFill>
                  <a:srgbClr val="FF0000"/>
                </a:solidFill>
              </a:rPr>
              <a:t> 2-أن يذكر أمثلة لبعض </a:t>
            </a:r>
            <a:r>
              <a:rPr lang="ar-SA" sz="2800" b="1" dirty="0" err="1" smtClean="0">
                <a:solidFill>
                  <a:srgbClr val="FF0000"/>
                </a:solidFill>
              </a:rPr>
              <a:t>الامثلة</a:t>
            </a:r>
            <a:r>
              <a:rPr lang="ar-SA" sz="2800" b="1" dirty="0" smtClean="0">
                <a:solidFill>
                  <a:srgbClr val="FF0000"/>
                </a:solidFill>
              </a:rPr>
              <a:t> في البيئة الاتصالية </a:t>
            </a:r>
            <a:endParaRPr lang="en-US" sz="2800" b="1" dirty="0" smtClean="0">
              <a:solidFill>
                <a:srgbClr val="FF0000"/>
              </a:solidFill>
            </a:endParaRPr>
          </a:p>
          <a:p>
            <a:pPr lvl="0" algn="r"/>
            <a:r>
              <a:rPr lang="ar-SA" sz="2800" b="1" dirty="0" smtClean="0">
                <a:solidFill>
                  <a:srgbClr val="FF0000"/>
                </a:solidFill>
              </a:rPr>
              <a:t> 3-أن يذكر بعض الاعتبارات في البيئة الاتصالية </a:t>
            </a:r>
            <a:endParaRPr lang="en-US" sz="2800" b="1" dirty="0" smtClean="0">
              <a:solidFill>
                <a:srgbClr val="FF0000"/>
              </a:solidFill>
            </a:endParaRPr>
          </a:p>
          <a:p>
            <a:pPr lvl="0" algn="r"/>
            <a:r>
              <a:rPr lang="ar-SA" sz="2800" b="1" dirty="0" smtClean="0">
                <a:solidFill>
                  <a:srgbClr val="FF0000"/>
                </a:solidFill>
              </a:rPr>
              <a:t> 4-أن يشرح نموذج بيئة الاتصال </a:t>
            </a:r>
            <a:r>
              <a:rPr lang="ar-SA" sz="2800" b="1" dirty="0" err="1" smtClean="0">
                <a:solidFill>
                  <a:srgbClr val="FF0000"/>
                </a:solidFill>
              </a:rPr>
              <a:t>لبركو</a:t>
            </a:r>
            <a:endParaRPr lang="en-US" sz="2800" b="1" dirty="0" smtClean="0">
              <a:solidFill>
                <a:srgbClr val="FF0000"/>
              </a:solidFill>
            </a:endParaRPr>
          </a:p>
          <a:p>
            <a:pPr lvl="0" algn="r"/>
            <a:r>
              <a:rPr lang="ar-SA" sz="2800" b="1" dirty="0" smtClean="0">
                <a:solidFill>
                  <a:srgbClr val="FF0000"/>
                </a:solidFill>
              </a:rPr>
              <a:t> 5-أن يذكر أنواع التشويش التي </a:t>
            </a:r>
            <a:r>
              <a:rPr lang="ar-SA" sz="2800" b="1" dirty="0" err="1" smtClean="0">
                <a:solidFill>
                  <a:srgbClr val="FF0000"/>
                </a:solidFill>
              </a:rPr>
              <a:t>تتطرأ</a:t>
            </a:r>
            <a:r>
              <a:rPr lang="ar-SA" sz="2800" b="1" dirty="0" smtClean="0">
                <a:solidFill>
                  <a:srgbClr val="FF0000"/>
                </a:solidFill>
              </a:rPr>
              <a:t> على بيئة الاتصال </a:t>
            </a:r>
          </a:p>
          <a:p>
            <a:pPr lvl="0" algn="r"/>
            <a:r>
              <a:rPr lang="ar-SA" sz="2800" b="1" dirty="0" smtClean="0">
                <a:solidFill>
                  <a:srgbClr val="FF0000"/>
                </a:solidFill>
                <a:effectLst>
                  <a:outerShdw blurRad="38100" dist="38100" dir="2700000" algn="tl">
                    <a:srgbClr val="FFFFFF"/>
                  </a:outerShdw>
                </a:effectLst>
              </a:rPr>
              <a:t> (أ)التشويش </a:t>
            </a:r>
            <a:r>
              <a:rPr lang="ar-SA" sz="2800" b="1" dirty="0" err="1" smtClean="0">
                <a:solidFill>
                  <a:srgbClr val="FF0000"/>
                </a:solidFill>
                <a:effectLst>
                  <a:outerShdw blurRad="38100" dist="38100" dir="2700000" algn="tl">
                    <a:srgbClr val="FFFFFF"/>
                  </a:outerShdw>
                </a:effectLst>
              </a:rPr>
              <a:t>الفنى</a:t>
            </a:r>
            <a:r>
              <a:rPr lang="ar-SA" sz="2800" b="1" dirty="0" smtClean="0">
                <a:solidFill>
                  <a:srgbClr val="FF0000"/>
                </a:solidFill>
                <a:effectLst>
                  <a:outerShdw blurRad="38100" dist="38100" dir="2700000" algn="tl">
                    <a:srgbClr val="FFFFFF"/>
                  </a:outerShdw>
                </a:effectLst>
              </a:rPr>
              <a:t> </a:t>
            </a:r>
          </a:p>
          <a:p>
            <a:pPr lvl="0" algn="r"/>
            <a:r>
              <a:rPr lang="ar-SA" sz="2800" b="1" dirty="0" smtClean="0">
                <a:solidFill>
                  <a:srgbClr val="FF0000"/>
                </a:solidFill>
                <a:effectLst>
                  <a:outerShdw blurRad="38100" dist="38100" dir="2700000" algn="tl">
                    <a:srgbClr val="FFFFFF"/>
                  </a:outerShdw>
                </a:effectLst>
              </a:rPr>
              <a:t>(ب) التشويش  </a:t>
            </a:r>
            <a:r>
              <a:rPr lang="ar-SA" sz="2800" b="1" dirty="0" err="1" smtClean="0">
                <a:solidFill>
                  <a:srgbClr val="FF0000"/>
                </a:solidFill>
                <a:effectLst>
                  <a:outerShdw blurRad="38100" dist="38100" dir="2700000" algn="tl">
                    <a:srgbClr val="FFFFFF"/>
                  </a:outerShdw>
                </a:effectLst>
              </a:rPr>
              <a:t>الدلالى</a:t>
            </a:r>
            <a:r>
              <a:rPr lang="ar-SA" sz="2800" b="1" dirty="0" smtClean="0">
                <a:solidFill>
                  <a:srgbClr val="FF0000"/>
                </a:solidFill>
                <a:effectLst>
                  <a:outerShdw blurRad="38100" dist="38100" dir="2700000" algn="tl">
                    <a:srgbClr val="FFFFFF"/>
                  </a:outerShdw>
                </a:effectLst>
              </a:rPr>
              <a:t> </a:t>
            </a:r>
          </a:p>
          <a:p>
            <a:pPr lvl="0" algn="r"/>
            <a:r>
              <a:rPr lang="ar-SA" sz="2800" b="1" dirty="0" smtClean="0">
                <a:solidFill>
                  <a:srgbClr val="FF0000"/>
                </a:solidFill>
                <a:effectLst>
                  <a:outerShdw blurRad="38100" dist="38100" dir="2700000" algn="tl">
                    <a:srgbClr val="FFFFFF"/>
                  </a:outerShdw>
                </a:effectLst>
              </a:rPr>
              <a:t>(ج) التشويش </a:t>
            </a:r>
            <a:r>
              <a:rPr lang="ar-SA" sz="2800" b="1" dirty="0" err="1" smtClean="0">
                <a:solidFill>
                  <a:srgbClr val="FF0000"/>
                </a:solidFill>
                <a:effectLst>
                  <a:outerShdw blurRad="38100" dist="38100" dir="2700000" algn="tl">
                    <a:srgbClr val="FFFFFF"/>
                  </a:outerShdw>
                </a:effectLst>
              </a:rPr>
              <a:t>النفسى</a:t>
            </a:r>
            <a:r>
              <a:rPr lang="ar-SA" sz="2800" b="1" dirty="0" smtClean="0">
                <a:solidFill>
                  <a:srgbClr val="FF0000"/>
                </a:solidFill>
                <a:effectLst>
                  <a:outerShdw blurRad="38100" dist="38100" dir="2700000" algn="tl">
                    <a:srgbClr val="FFFFFF"/>
                  </a:outerShdw>
                </a:effectLst>
              </a:rPr>
              <a:t> </a:t>
            </a:r>
          </a:p>
          <a:p>
            <a:pPr lvl="0" algn="r"/>
            <a:r>
              <a:rPr lang="ar-SA" sz="2800" b="1" dirty="0" smtClean="0">
                <a:solidFill>
                  <a:srgbClr val="FF0000"/>
                </a:solidFill>
                <a:effectLst>
                  <a:outerShdw blurRad="38100" dist="38100" dir="2700000" algn="tl">
                    <a:srgbClr val="FFFFFF"/>
                  </a:outerShdw>
                </a:effectLst>
              </a:rPr>
              <a:t>6- ينفذ </a:t>
            </a:r>
            <a:r>
              <a:rPr lang="ar-SA" sz="2800" b="1" dirty="0" err="1" smtClean="0">
                <a:solidFill>
                  <a:srgbClr val="FF0000"/>
                </a:solidFill>
                <a:effectLst>
                  <a:outerShdw blurRad="38100" dist="38100" dir="2700000" algn="tl">
                    <a:srgbClr val="FFFFFF"/>
                  </a:outerShdw>
                </a:effectLst>
              </a:rPr>
              <a:t>الانشطة</a:t>
            </a:r>
            <a:r>
              <a:rPr lang="ar-SA" sz="2800" b="1" dirty="0" smtClean="0">
                <a:solidFill>
                  <a:srgbClr val="FF0000"/>
                </a:solidFill>
                <a:effectLst>
                  <a:outerShdw blurRad="38100" dist="38100" dir="2700000" algn="tl">
                    <a:srgbClr val="FFFFFF"/>
                  </a:outerShdw>
                </a:effectLst>
              </a:rPr>
              <a:t> الخاصة بالجلسة </a:t>
            </a:r>
            <a:endParaRPr lang="ar-SA" sz="2500" b="1" dirty="0" smtClean="0">
              <a:solidFill>
                <a:srgbClr val="FF0000"/>
              </a:solidFill>
              <a:effectLst>
                <a:outerShdw blurRad="38100" dist="38100" dir="2700000" algn="tl">
                  <a:srgbClr val="FFFFFF"/>
                </a:outerShdw>
              </a:effectLst>
            </a:endParaRPr>
          </a:p>
          <a:p>
            <a:pPr lvl="0" algn="r"/>
            <a:r>
              <a:rPr lang="ar-SA" sz="2500" b="1" dirty="0" smtClean="0">
                <a:solidFill>
                  <a:srgbClr val="000000"/>
                </a:solidFill>
                <a:effectLst>
                  <a:outerShdw blurRad="38100" dist="38100" dir="2700000" algn="tl">
                    <a:srgbClr val="FFFFFF"/>
                  </a:outerShdw>
                </a:effectLst>
              </a:rPr>
              <a:t> </a:t>
            </a:r>
          </a:p>
        </p:txBody>
      </p:sp>
      <p:sp>
        <p:nvSpPr>
          <p:cNvPr id="7172" name="Rectangle 4"/>
          <p:cNvSpPr>
            <a:spLocks noGrp="1" noChangeArrowheads="1"/>
          </p:cNvSpPr>
          <p:nvPr>
            <p:ph type="ctrTitle"/>
          </p:nvPr>
        </p:nvSpPr>
        <p:spPr>
          <a:xfrm>
            <a:off x="611188" y="1052513"/>
            <a:ext cx="7772400" cy="1470025"/>
          </a:xfrm>
        </p:spPr>
        <p:txBody>
          <a:bodyPr>
            <a:normAutofit fontScale="90000"/>
          </a:bodyPr>
          <a:lstStyle/>
          <a:p>
            <a:r>
              <a:rPr lang="ar-JO" sz="4000" b="1" dirty="0">
                <a:solidFill>
                  <a:srgbClr val="FF0000"/>
                </a:solidFill>
              </a:rPr>
              <a:t>أهداف الجلسة:</a:t>
            </a:r>
            <a:br>
              <a:rPr lang="ar-JO" sz="4000" b="1" dirty="0">
                <a:solidFill>
                  <a:srgbClr val="FF0000"/>
                </a:solidFill>
              </a:rPr>
            </a:br>
            <a:r>
              <a:rPr lang="ar-JO" sz="2800" b="1" dirty="0">
                <a:solidFill>
                  <a:schemeClr val="tx1">
                    <a:lumMod val="95000"/>
                    <a:lumOff val="5000"/>
                  </a:schemeClr>
                </a:solidFill>
              </a:rPr>
              <a:t>يتوقع من الطالب بعد الانخراط في الأنشطة التدريبية المختلفة أن </a:t>
            </a:r>
            <a:r>
              <a:rPr lang="ar-JO" sz="2800" b="1" dirty="0" smtClean="0">
                <a:solidFill>
                  <a:schemeClr val="tx1">
                    <a:lumMod val="95000"/>
                    <a:lumOff val="5000"/>
                  </a:schemeClr>
                </a:solidFill>
              </a:rPr>
              <a:t>يحق</a:t>
            </a:r>
            <a:r>
              <a:rPr lang="ar-SA" sz="2800" b="1" dirty="0" smtClean="0">
                <a:solidFill>
                  <a:schemeClr val="tx1">
                    <a:lumMod val="95000"/>
                    <a:lumOff val="5000"/>
                  </a:schemeClr>
                </a:solidFill>
                <a:effectLst>
                  <a:outerShdw blurRad="38100" dist="38100" dir="2700000" algn="tl">
                    <a:srgbClr val="FFFFFF"/>
                  </a:outerShdw>
                </a:effectLst>
              </a:rPr>
              <a:t> </a:t>
            </a:r>
            <a:r>
              <a:rPr lang="ar-JO" sz="2800" b="1" dirty="0" smtClean="0">
                <a:solidFill>
                  <a:schemeClr val="tx1">
                    <a:lumMod val="95000"/>
                    <a:lumOff val="5000"/>
                  </a:schemeClr>
                </a:solidFill>
              </a:rPr>
              <a:t>الأهداف </a:t>
            </a:r>
            <a:r>
              <a:rPr lang="ar-JO" sz="2800" b="1" dirty="0">
                <a:solidFill>
                  <a:schemeClr val="tx1">
                    <a:lumMod val="95000"/>
                    <a:lumOff val="5000"/>
                  </a:schemeClr>
                </a:solidFill>
              </a:rPr>
              <a:t>الآتية:</a:t>
            </a:r>
            <a:endParaRPr lang="en-US" sz="2800" b="1" dirty="0">
              <a:solidFill>
                <a:schemeClr val="tx1">
                  <a:lumMod val="95000"/>
                  <a:lumOff val="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7172"/>
                                        </p:tgtEl>
                                        <p:attrNameLst>
                                          <p:attrName>style.visibility</p:attrName>
                                        </p:attrNameLst>
                                      </p:cBhvr>
                                      <p:to>
                                        <p:strVal val="visible"/>
                                      </p:to>
                                    </p:set>
                                    <p:animEffect transition="in" filter="fade">
                                      <p:cBhvr>
                                        <p:cTn id="7" dur="800">
                                          <p:stCondLst>
                                            <p:cond delay="0"/>
                                          </p:stCondLst>
                                        </p:cTn>
                                        <p:tgtEl>
                                          <p:spTgt spid="7172"/>
                                        </p:tgtEl>
                                      </p:cBhvr>
                                    </p:animEffect>
                                    <p:anim calcmode="lin" valueType="num">
                                      <p:cBhvr>
                                        <p:cTn id="8" dur="800" fill="hold">
                                          <p:stCondLst>
                                            <p:cond delay="0"/>
                                          </p:stCondLst>
                                        </p:cTn>
                                        <p:tgtEl>
                                          <p:spTgt spid="7172"/>
                                        </p:tgtEl>
                                        <p:attrNameLst>
                                          <p:attrName>style.rotation</p:attrName>
                                        </p:attrNameLst>
                                      </p:cBhvr>
                                      <p:tavLst>
                                        <p:tav tm="0">
                                          <p:val>
                                            <p:fltVal val="720"/>
                                          </p:val>
                                        </p:tav>
                                        <p:tav tm="100000">
                                          <p:val>
                                            <p:fltVal val="0"/>
                                          </p:val>
                                        </p:tav>
                                      </p:tavLst>
                                    </p:anim>
                                    <p:anim calcmode="lin" valueType="num">
                                      <p:cBhvr>
                                        <p:cTn id="9" dur="800" fill="hold">
                                          <p:stCondLst>
                                            <p:cond delay="0"/>
                                          </p:stCondLst>
                                        </p:cTn>
                                        <p:tgtEl>
                                          <p:spTgt spid="7172"/>
                                        </p:tgtEl>
                                        <p:attrNameLst>
                                          <p:attrName>ppt_h</p:attrName>
                                        </p:attrNameLst>
                                      </p:cBhvr>
                                      <p:tavLst>
                                        <p:tav tm="0">
                                          <p:val>
                                            <p:fltVal val="0"/>
                                          </p:val>
                                        </p:tav>
                                        <p:tav tm="100000">
                                          <p:val>
                                            <p:strVal val="#ppt_h"/>
                                          </p:val>
                                        </p:tav>
                                      </p:tavLst>
                                    </p:anim>
                                    <p:anim calcmode="lin" valueType="num">
                                      <p:cBhvr>
                                        <p:cTn id="10" dur="800" fill="hold">
                                          <p:stCondLst>
                                            <p:cond delay="0"/>
                                          </p:stCondLst>
                                        </p:cTn>
                                        <p:tgtEl>
                                          <p:spTgt spid="717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14282" y="285728"/>
            <a:ext cx="8229600" cy="1143000"/>
          </a:xfrm>
        </p:spPr>
        <p:txBody>
          <a:bodyPr>
            <a:normAutofit fontScale="90000"/>
          </a:bodyPr>
          <a:lstStyle/>
          <a:p>
            <a:r>
              <a:rPr lang="ar-EG" sz="6700" b="1" dirty="0" smtClean="0">
                <a:solidFill>
                  <a:schemeClr val="tx1">
                    <a:lumMod val="95000"/>
                    <a:lumOff val="5000"/>
                  </a:schemeClr>
                </a:solidFill>
              </a:rPr>
              <a:t> مفهوم البيئة </a:t>
            </a:r>
            <a:r>
              <a:rPr lang="en-US" dirty="0" smtClean="0"/>
              <a:t/>
            </a:r>
            <a:br>
              <a:rPr lang="en-US" dirty="0" smtClean="0"/>
            </a:br>
            <a:endParaRPr lang="ar-SA" dirty="0"/>
          </a:p>
        </p:txBody>
      </p:sp>
      <p:sp>
        <p:nvSpPr>
          <p:cNvPr id="3" name="عنصر نائب للمحتوى 2"/>
          <p:cNvSpPr>
            <a:spLocks noGrp="1"/>
          </p:cNvSpPr>
          <p:nvPr>
            <p:ph sz="quarter" idx="1"/>
          </p:nvPr>
        </p:nvSpPr>
        <p:spPr>
          <a:xfrm>
            <a:off x="571472" y="2071678"/>
            <a:ext cx="8229600" cy="4525963"/>
          </a:xfrm>
        </p:spPr>
        <p:txBody>
          <a:bodyPr>
            <a:normAutofit fontScale="92500"/>
          </a:bodyPr>
          <a:lstStyle/>
          <a:p>
            <a:r>
              <a:rPr lang="ar-EG" sz="4800" b="1" dirty="0" smtClean="0">
                <a:solidFill>
                  <a:srgbClr val="FF0000"/>
                </a:solidFill>
              </a:rPr>
              <a:t>البيئة هي الوسط أو المجال المكاني الذي يعيش فيه الإنسان</a:t>
            </a:r>
            <a:r>
              <a:rPr lang="en-US" sz="4800" b="1" dirty="0" smtClean="0">
                <a:solidFill>
                  <a:srgbClr val="FF0000"/>
                </a:solidFill>
              </a:rPr>
              <a:t> </a:t>
            </a:r>
            <a:r>
              <a:rPr lang="ar-EG" sz="4800" b="1" dirty="0" smtClean="0">
                <a:solidFill>
                  <a:srgbClr val="FF0000"/>
                </a:solidFill>
              </a:rPr>
              <a:t>بما يضم من ظاهرات طبيعية وبشرية يتاثر بها ويؤثر  فيها وقد أوجز إعلان مؤتمر البيئة البشرية الذى عقد فى استوكهولم عام 1972 مفهوم البيئة الاتصالية بأنها (كل شئ يحيط بالإنسان )</a:t>
            </a:r>
            <a:endParaRPr lang="en-US" sz="4800" dirty="0" smtClean="0">
              <a:solidFill>
                <a:srgbClr val="FF0000"/>
              </a:solidFill>
            </a:endParaRPr>
          </a:p>
          <a:p>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r>
              <a:rPr lang="ar-JO" b="1">
                <a:solidFill>
                  <a:srgbClr val="FF0000"/>
                </a:solidFill>
              </a:rPr>
              <a:t>عناصر عملية الاتصال</a:t>
            </a:r>
            <a:endParaRPr lang="en-US" b="1">
              <a:solidFill>
                <a:srgbClr val="FF0000"/>
              </a:solidFill>
            </a:endParaRPr>
          </a:p>
        </p:txBody>
      </p:sp>
      <p:pic>
        <p:nvPicPr>
          <p:cNvPr id="138243" name="Picture 3"/>
          <p:cNvPicPr>
            <a:picLocks noGrp="1" noChangeAspect="1" noChangeArrowheads="1"/>
          </p:cNvPicPr>
          <p:nvPr>
            <p:ph sz="quarter" idx="1"/>
          </p:nvPr>
        </p:nvPicPr>
        <p:blipFill>
          <a:blip r:embed="rId2"/>
          <a:srcRect/>
          <a:stretch>
            <a:fillRect/>
          </a:stretch>
        </p:blipFill>
        <p:spPr>
          <a:xfrm>
            <a:off x="323850" y="1412875"/>
            <a:ext cx="8424863" cy="5184775"/>
          </a:xfrm>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214290"/>
            <a:ext cx="8229600" cy="1143000"/>
          </a:xfrm>
        </p:spPr>
        <p:txBody>
          <a:bodyPr>
            <a:normAutofit/>
          </a:bodyPr>
          <a:lstStyle/>
          <a:p>
            <a:r>
              <a:rPr lang="ar-EG" sz="6000" b="1" dirty="0" smtClean="0">
                <a:solidFill>
                  <a:schemeClr val="tx1">
                    <a:lumMod val="95000"/>
                    <a:lumOff val="5000"/>
                  </a:schemeClr>
                </a:solidFill>
              </a:rPr>
              <a:t>البيئة الاتصالية </a:t>
            </a:r>
            <a:endParaRPr lang="ar-SA" sz="6000" b="1" dirty="0">
              <a:solidFill>
                <a:schemeClr val="tx1">
                  <a:lumMod val="95000"/>
                  <a:lumOff val="5000"/>
                </a:schemeClr>
              </a:solidFill>
            </a:endParaRPr>
          </a:p>
        </p:txBody>
      </p:sp>
      <p:sp>
        <p:nvSpPr>
          <p:cNvPr id="3" name="عنصر نائب للمحتوى 2"/>
          <p:cNvSpPr>
            <a:spLocks noGrp="1"/>
          </p:cNvSpPr>
          <p:nvPr>
            <p:ph sz="quarter" idx="1"/>
          </p:nvPr>
        </p:nvSpPr>
        <p:spPr/>
        <p:txBody>
          <a:bodyPr>
            <a:normAutofit/>
          </a:bodyPr>
          <a:lstStyle/>
          <a:p>
            <a:pPr>
              <a:buNone/>
            </a:pPr>
            <a:r>
              <a:rPr lang="ar-SA" b="1" dirty="0" smtClean="0"/>
              <a:t>   </a:t>
            </a:r>
            <a:r>
              <a:rPr lang="ar-EG" sz="4000" b="1" dirty="0" smtClean="0">
                <a:solidFill>
                  <a:srgbClr val="00B0F0"/>
                </a:solidFill>
              </a:rPr>
              <a:t>هي المناخ الذي يحيط بأطراف العملية  الاتصالية  ويعرف في الوقت نفسه بالمحيط النفسي والمادي ال</a:t>
            </a:r>
            <a:r>
              <a:rPr lang="ar-SA" sz="4000" b="1" dirty="0" err="1" smtClean="0">
                <a:solidFill>
                  <a:srgbClr val="00B0F0"/>
                </a:solidFill>
              </a:rPr>
              <a:t>ذى</a:t>
            </a:r>
            <a:r>
              <a:rPr lang="ar-EG" sz="4000" b="1" dirty="0" smtClean="0">
                <a:solidFill>
                  <a:srgbClr val="00B0F0"/>
                </a:solidFill>
              </a:rPr>
              <a:t> يحدث  فيه الاتصال وتشمل البيئة المواقف والمشاعر والتصورات والعلاقات بين المتصلين  وكذلك خصائص المتصلين وكذلك خصائص المكان مثل سعته وألوانه وترتيبه ودرجة الحرارة فيه</a:t>
            </a:r>
            <a:endParaRPr lang="en-US" sz="4000" dirty="0" smtClean="0">
              <a:solidFill>
                <a:srgbClr val="00B0F0"/>
              </a:solidFill>
            </a:endParaRPr>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301752" y="182881"/>
            <a:ext cx="8534400" cy="45719"/>
          </a:xfrm>
        </p:spPr>
        <p:txBody>
          <a:bodyPr>
            <a:normAutofit fontScale="90000"/>
          </a:bodyPr>
          <a:lstStyle/>
          <a:p>
            <a:endParaRPr lang="ar-SA" dirty="0"/>
          </a:p>
        </p:txBody>
      </p:sp>
      <p:sp>
        <p:nvSpPr>
          <p:cNvPr id="3" name="عنصر نائب للمحتوى 2"/>
          <p:cNvSpPr>
            <a:spLocks noGrp="1"/>
          </p:cNvSpPr>
          <p:nvPr>
            <p:ph sz="quarter" idx="1"/>
          </p:nvPr>
        </p:nvSpPr>
        <p:spPr/>
        <p:txBody>
          <a:bodyPr>
            <a:normAutofit lnSpcReduction="10000"/>
          </a:bodyPr>
          <a:lstStyle/>
          <a:p>
            <a:pPr>
              <a:buNone/>
            </a:pPr>
            <a:r>
              <a:rPr lang="ar-SA" b="1" dirty="0" smtClean="0"/>
              <a:t>   </a:t>
            </a:r>
            <a:r>
              <a:rPr lang="ar-EG" sz="4000" b="1" dirty="0" smtClean="0">
                <a:solidFill>
                  <a:srgbClr val="FF0000"/>
                </a:solidFill>
              </a:rPr>
              <a:t>وفي هذا السياق طور </a:t>
            </a:r>
            <a:r>
              <a:rPr lang="ar-EG" sz="4000" b="1" dirty="0" err="1" smtClean="0">
                <a:solidFill>
                  <a:srgbClr val="FF0000"/>
                </a:solidFill>
              </a:rPr>
              <a:t>بركو</a:t>
            </a:r>
            <a:r>
              <a:rPr lang="ar-EG" sz="4000" b="1" dirty="0" smtClean="0">
                <a:solidFill>
                  <a:srgbClr val="FF0000"/>
                </a:solidFill>
              </a:rPr>
              <a:t> </a:t>
            </a:r>
            <a:r>
              <a:rPr lang="en-US" sz="4000" b="1" dirty="0" err="1" smtClean="0">
                <a:solidFill>
                  <a:srgbClr val="FF0000"/>
                </a:solidFill>
              </a:rPr>
              <a:t>Brko</a:t>
            </a:r>
            <a:r>
              <a:rPr lang="en-US" sz="4000" b="1" dirty="0" smtClean="0">
                <a:solidFill>
                  <a:srgbClr val="FF0000"/>
                </a:solidFill>
              </a:rPr>
              <a:t>)</a:t>
            </a:r>
            <a:r>
              <a:rPr lang="ar-SA" sz="4000" b="1" dirty="0" smtClean="0">
                <a:solidFill>
                  <a:srgbClr val="FF0000"/>
                </a:solidFill>
              </a:rPr>
              <a:t>) </a:t>
            </a:r>
            <a:r>
              <a:rPr lang="ar-EG" sz="4000" b="1" dirty="0" smtClean="0">
                <a:solidFill>
                  <a:srgbClr val="FF0000"/>
                </a:solidFill>
              </a:rPr>
              <a:t>نموذجا لتأثيرات البيئة في عملية الاتصال حيث يرى أن </a:t>
            </a:r>
            <a:r>
              <a:rPr lang="ar-EG" sz="4000" b="1" dirty="0" smtClean="0">
                <a:solidFill>
                  <a:srgbClr val="FF0000"/>
                </a:solidFill>
              </a:rPr>
              <a:t>الأفراد </a:t>
            </a:r>
            <a:r>
              <a:rPr lang="ar-EG" sz="4000" b="1" dirty="0" smtClean="0">
                <a:solidFill>
                  <a:srgbClr val="FF0000"/>
                </a:solidFill>
              </a:rPr>
              <a:t>هم نتاج خبراتهم وتأثيرات بيئتهم  وبيئة </a:t>
            </a:r>
            <a:r>
              <a:rPr lang="ar-EG" sz="4000" b="1" dirty="0" smtClean="0">
                <a:solidFill>
                  <a:srgbClr val="FF0000"/>
                </a:solidFill>
              </a:rPr>
              <a:t>الأفراد  </a:t>
            </a:r>
            <a:r>
              <a:rPr lang="ar-EG" sz="4000" b="1" dirty="0" smtClean="0">
                <a:solidFill>
                  <a:srgbClr val="FF0000"/>
                </a:solidFill>
              </a:rPr>
              <a:t>هي التي تفرض عليهم نمط الاتصال وهي التي تشكل الاتجاهات والقيم والمعتقدات والنموذج الذي قدمه يهتم </a:t>
            </a:r>
            <a:r>
              <a:rPr lang="ar-EG" sz="4000" b="1" dirty="0" smtClean="0">
                <a:solidFill>
                  <a:srgbClr val="FF0000"/>
                </a:solidFill>
              </a:rPr>
              <a:t>بإطار </a:t>
            </a:r>
            <a:r>
              <a:rPr lang="ar-EG" sz="4000" b="1" dirty="0" smtClean="0">
                <a:solidFill>
                  <a:srgbClr val="FF0000"/>
                </a:solidFill>
              </a:rPr>
              <a:t>الاتصال الذي أطلق عليه البيئة الاتصالية</a:t>
            </a:r>
            <a:r>
              <a:rPr lang="ar-EG" sz="4000" b="1" dirty="0" smtClean="0"/>
              <a:t> </a:t>
            </a:r>
            <a:endParaRPr lang="ar-SA" sz="4000" b="1" dirty="0" smtClean="0"/>
          </a:p>
          <a:p>
            <a:pPr>
              <a:buNone/>
            </a:pPr>
            <a:r>
              <a:rPr lang="ar-SA" b="1" dirty="0" smtClean="0"/>
              <a:t>   </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sz="quarter" idx="1"/>
          </p:nvPr>
        </p:nvSpPr>
        <p:spPr>
          <a:xfrm>
            <a:off x="457200" y="1760557"/>
            <a:ext cx="8229600" cy="4525963"/>
          </a:xfrm>
        </p:spPr>
        <p:txBody>
          <a:bodyPr/>
          <a:lstStyle/>
          <a:p>
            <a:pPr>
              <a:buNone/>
            </a:pPr>
            <a:r>
              <a:rPr lang="ar-SA" b="1" dirty="0" smtClean="0"/>
              <a:t>   </a:t>
            </a:r>
            <a:r>
              <a:rPr lang="ar-EG" sz="4800" b="1" dirty="0" smtClean="0">
                <a:solidFill>
                  <a:srgbClr val="00B050"/>
                </a:solidFill>
              </a:rPr>
              <a:t>ولاشك في أن بيئة الاتصال تؤثر على </a:t>
            </a:r>
            <a:r>
              <a:rPr lang="ar-EG" sz="4000" b="1" dirty="0" smtClean="0">
                <a:solidFill>
                  <a:srgbClr val="00B050"/>
                </a:solidFill>
              </a:rPr>
              <a:t>طبيعة</a:t>
            </a:r>
            <a:r>
              <a:rPr lang="ar-EG" sz="4800" b="1" dirty="0" smtClean="0">
                <a:solidFill>
                  <a:srgbClr val="00B050"/>
                </a:solidFill>
              </a:rPr>
              <a:t> الاتصال ومدى جودته كما أن السياق الذي يتم فيه الاتصال يتطلب منا تحديد ما نقول وما نفعل </a:t>
            </a:r>
            <a:endParaRPr lang="en-US" sz="4800" dirty="0" smtClean="0">
              <a:solidFill>
                <a:srgbClr val="00B050"/>
              </a:solidFill>
            </a:endParaRPr>
          </a:p>
          <a:p>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sz="4800" b="1" dirty="0" smtClean="0"/>
              <a:t>عوامل مؤثرة على الموقف الاتصالي </a:t>
            </a:r>
            <a:endParaRPr lang="ar-SA" sz="4800" dirty="0"/>
          </a:p>
        </p:txBody>
      </p:sp>
      <p:sp>
        <p:nvSpPr>
          <p:cNvPr id="3" name="عنصر نائب للمحتوى 2"/>
          <p:cNvSpPr>
            <a:spLocks noGrp="1"/>
          </p:cNvSpPr>
          <p:nvPr>
            <p:ph sz="quarter" idx="1"/>
          </p:nvPr>
        </p:nvSpPr>
        <p:spPr/>
        <p:txBody>
          <a:bodyPr/>
          <a:lstStyle/>
          <a:p>
            <a:pPr>
              <a:buNone/>
            </a:pPr>
            <a:r>
              <a:rPr lang="ar-SA" b="1" dirty="0" smtClean="0">
                <a:solidFill>
                  <a:srgbClr val="FF0000"/>
                </a:solidFill>
              </a:rPr>
              <a:t>   </a:t>
            </a:r>
            <a:r>
              <a:rPr lang="ar-EG" sz="4400" b="1" dirty="0" smtClean="0">
                <a:solidFill>
                  <a:srgbClr val="FF0000"/>
                </a:solidFill>
              </a:rPr>
              <a:t>يمكن النظر إلى المتغيرات المكونة للبيئة الاتصالية باعتبارها عوامل مؤثرة على الموقف الاتصالي ينبغي معرفتها وأخذها بعين الاعتبار للوصول إلى اتصال ناجح من خلال </a:t>
            </a:r>
            <a:r>
              <a:rPr lang="ar-EG" sz="4400" b="1" dirty="0" err="1" smtClean="0">
                <a:solidFill>
                  <a:srgbClr val="FF0000"/>
                </a:solidFill>
              </a:rPr>
              <a:t>ايجاد</a:t>
            </a:r>
            <a:r>
              <a:rPr lang="ar-EG" sz="4400" b="1" dirty="0" smtClean="0">
                <a:solidFill>
                  <a:srgbClr val="FF0000"/>
                </a:solidFill>
              </a:rPr>
              <a:t> البيئة المناسبة لكل موقف اتصالي ومن أهمها:</a:t>
            </a:r>
            <a:endParaRPr lang="en-US" sz="4400" b="1" dirty="0" smtClean="0">
              <a:solidFill>
                <a:srgbClr val="FF0000"/>
              </a:solidFill>
            </a:endParaRPr>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1- </a:t>
            </a:r>
            <a:r>
              <a:rPr lang="ar-EG" b="1" dirty="0" smtClean="0"/>
              <a:t>إطار الخبرة المشتركة</a:t>
            </a:r>
            <a:endParaRPr lang="ar-SA" dirty="0"/>
          </a:p>
        </p:txBody>
      </p:sp>
      <p:sp>
        <p:nvSpPr>
          <p:cNvPr id="3" name="عنصر نائب للمحتوى 2"/>
          <p:cNvSpPr>
            <a:spLocks noGrp="1"/>
          </p:cNvSpPr>
          <p:nvPr>
            <p:ph sz="quarter" idx="1"/>
          </p:nvPr>
        </p:nvSpPr>
        <p:spPr/>
        <p:txBody>
          <a:bodyPr>
            <a:normAutofit fontScale="92500" lnSpcReduction="20000"/>
          </a:bodyPr>
          <a:lstStyle/>
          <a:p>
            <a:pPr>
              <a:buNone/>
            </a:pPr>
            <a:r>
              <a:rPr lang="ar-SA" b="1" dirty="0" smtClean="0"/>
              <a:t>    </a:t>
            </a:r>
          </a:p>
          <a:p>
            <a:pPr>
              <a:buNone/>
            </a:pPr>
            <a:r>
              <a:rPr lang="ar-SA" b="1" dirty="0" smtClean="0"/>
              <a:t>    </a:t>
            </a:r>
            <a:r>
              <a:rPr lang="ar-EG" sz="4000" b="1" dirty="0" smtClean="0">
                <a:solidFill>
                  <a:srgbClr val="00B050"/>
                </a:solidFill>
              </a:rPr>
              <a:t>كل فرد يحمل مجموعة من العقائد والأخلاق  والتقاليد والخبرات والمعارف والدلالات اللغوية واللغة غير اللفظية وكل ما كان هناك توافق بين المرسل والمتلقي في هذه الأمور كانت فرصة التفاهم بينهما أكبر وهذا يعني  أنه كلما زادة الخبرة المشتركة بين طرفي الاتصال زادة معها فرص نجاح الاتصال والعكس صحيح  فالاتصال بين الأقارب والأصدقاء وأبناء المجتمع الواحد أكثر فاعلية.</a:t>
            </a:r>
            <a:endParaRPr lang="en-US" sz="4000" dirty="0" smtClean="0">
              <a:solidFill>
                <a:srgbClr val="00B050"/>
              </a:solidFill>
            </a:endParaRPr>
          </a:p>
          <a:p>
            <a:endParaRPr lang="ar-SA" sz="4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928670"/>
            <a:ext cx="8229600" cy="1143000"/>
          </a:xfrm>
        </p:spPr>
        <p:txBody>
          <a:bodyPr>
            <a:noAutofit/>
          </a:bodyPr>
          <a:lstStyle/>
          <a:p>
            <a:r>
              <a:rPr lang="ar-SA" sz="4800" b="1" dirty="0" smtClean="0"/>
              <a:t>2- </a:t>
            </a:r>
            <a:r>
              <a:rPr lang="ar-EG" sz="4800" b="1" dirty="0" smtClean="0"/>
              <a:t>التشويش</a:t>
            </a:r>
            <a:r>
              <a:rPr lang="en-US" sz="4800" dirty="0" smtClean="0"/>
              <a:t/>
            </a:r>
            <a:br>
              <a:rPr lang="en-US" sz="4800" dirty="0" smtClean="0"/>
            </a:br>
            <a:endParaRPr lang="ar-SA" sz="4800" dirty="0"/>
          </a:p>
        </p:txBody>
      </p:sp>
      <p:sp>
        <p:nvSpPr>
          <p:cNvPr id="3" name="عنصر نائب للمحتوى 2"/>
          <p:cNvSpPr>
            <a:spLocks noGrp="1"/>
          </p:cNvSpPr>
          <p:nvPr>
            <p:ph sz="quarter" idx="1"/>
          </p:nvPr>
        </p:nvSpPr>
        <p:spPr/>
        <p:txBody>
          <a:bodyPr/>
          <a:lstStyle/>
          <a:p>
            <a:pPr>
              <a:buNone/>
            </a:pPr>
            <a:r>
              <a:rPr lang="ar-SA" b="1" dirty="0" smtClean="0"/>
              <a:t>    </a:t>
            </a:r>
          </a:p>
          <a:p>
            <a:pPr>
              <a:buNone/>
            </a:pPr>
            <a:r>
              <a:rPr lang="ar-EG" sz="4000" b="1" dirty="0" smtClean="0">
                <a:solidFill>
                  <a:srgbClr val="00B0F0"/>
                </a:solidFill>
              </a:rPr>
              <a:t>التشويش هو أي عائق يحول دون إتمام عملية الاتصال على الوجه الأكمل سواء في مرحلة الأرسال أو الاستقبال وهو عكس الخبرة المشتركة فكلما زاد التشويش ضعفت فرصة نجاح العملية الاتصالية</a:t>
            </a:r>
            <a:endParaRPr lang="en-US" sz="4000" dirty="0" smtClean="0">
              <a:solidFill>
                <a:srgbClr val="00B0F0"/>
              </a:solidFill>
            </a:endParaRPr>
          </a:p>
          <a:p>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sz="4900" b="1" dirty="0" smtClean="0"/>
              <a:t>أنواع التشويش</a:t>
            </a:r>
            <a:r>
              <a:rPr lang="en-US" dirty="0" smtClean="0"/>
              <a:t/>
            </a:r>
            <a:br>
              <a:rPr lang="en-US" dirty="0" smtClean="0"/>
            </a:br>
            <a:endParaRPr lang="ar-SA" dirty="0"/>
          </a:p>
        </p:txBody>
      </p:sp>
      <p:sp>
        <p:nvSpPr>
          <p:cNvPr id="3" name="عنصر نائب للمحتوى 2"/>
          <p:cNvSpPr>
            <a:spLocks noGrp="1"/>
          </p:cNvSpPr>
          <p:nvPr>
            <p:ph sz="quarter" idx="1"/>
          </p:nvPr>
        </p:nvSpPr>
        <p:spPr/>
        <p:txBody>
          <a:bodyPr>
            <a:normAutofit/>
          </a:bodyPr>
          <a:lstStyle/>
          <a:p>
            <a:pPr lvl="0"/>
            <a:endParaRPr lang="ar-SA" sz="4000" dirty="0" smtClean="0">
              <a:solidFill>
                <a:srgbClr val="FF0000"/>
              </a:solidFill>
            </a:endParaRPr>
          </a:p>
          <a:p>
            <a:pPr lvl="0"/>
            <a:endParaRPr lang="ar-SA" sz="4000" dirty="0" smtClean="0">
              <a:solidFill>
                <a:srgbClr val="FF0000"/>
              </a:solidFill>
            </a:endParaRPr>
          </a:p>
          <a:p>
            <a:pPr lvl="0"/>
            <a:r>
              <a:rPr lang="ar-SA" sz="4000" b="1" dirty="0" smtClean="0">
                <a:solidFill>
                  <a:srgbClr val="FF0000"/>
                </a:solidFill>
              </a:rPr>
              <a:t>ينقسم التشويش طبقا لمصدرها </a:t>
            </a:r>
            <a:r>
              <a:rPr lang="ar-SA" sz="4000" b="1" dirty="0" err="1" smtClean="0">
                <a:solidFill>
                  <a:srgbClr val="FF0000"/>
                </a:solidFill>
              </a:rPr>
              <a:t>الى</a:t>
            </a:r>
            <a:r>
              <a:rPr lang="ar-SA" sz="4000" b="1" dirty="0" smtClean="0">
                <a:solidFill>
                  <a:srgbClr val="FF0000"/>
                </a:solidFill>
              </a:rPr>
              <a:t> ثلاثة مصادر رئيسية وهى :</a:t>
            </a:r>
            <a:endParaRPr lang="ar-SA" sz="4000" b="1" dirty="0">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57158" y="714356"/>
            <a:ext cx="8229600" cy="1143000"/>
          </a:xfrm>
        </p:spPr>
        <p:txBody>
          <a:bodyPr>
            <a:noAutofit/>
          </a:bodyPr>
          <a:lstStyle/>
          <a:p>
            <a:pPr lvl="0"/>
            <a:r>
              <a:rPr lang="ar-SA" b="1" dirty="0" smtClean="0"/>
              <a:t>(أ)- </a:t>
            </a:r>
            <a:r>
              <a:rPr lang="ar-EG" b="1" dirty="0" smtClean="0"/>
              <a:t>التشويش الفني </a:t>
            </a:r>
            <a:r>
              <a:rPr lang="en-US" dirty="0" smtClean="0"/>
              <a:t/>
            </a:r>
            <a:br>
              <a:rPr lang="en-US" dirty="0" smtClean="0"/>
            </a:br>
            <a:endParaRPr lang="ar-SA" dirty="0"/>
          </a:p>
        </p:txBody>
      </p:sp>
      <p:sp>
        <p:nvSpPr>
          <p:cNvPr id="3" name="عنصر نائب للمحتوى 2"/>
          <p:cNvSpPr>
            <a:spLocks noGrp="1"/>
          </p:cNvSpPr>
          <p:nvPr>
            <p:ph sz="quarter" idx="1"/>
          </p:nvPr>
        </p:nvSpPr>
        <p:spPr>
          <a:xfrm>
            <a:off x="500034" y="2000240"/>
            <a:ext cx="8229600" cy="4525963"/>
          </a:xfrm>
        </p:spPr>
        <p:txBody>
          <a:bodyPr/>
          <a:lstStyle/>
          <a:p>
            <a:pPr>
              <a:buNone/>
            </a:pPr>
            <a:r>
              <a:rPr lang="ar-SA" b="1" dirty="0" smtClean="0">
                <a:solidFill>
                  <a:srgbClr val="FF0000"/>
                </a:solidFill>
              </a:rPr>
              <a:t>    </a:t>
            </a:r>
            <a:r>
              <a:rPr lang="ar-EG" sz="4000" b="1" dirty="0" smtClean="0">
                <a:solidFill>
                  <a:srgbClr val="FF0000"/>
                </a:solidFill>
              </a:rPr>
              <a:t>تداخل محسوس يطرأ على إرسال الاشارة في رحلتها من المرسل إلى المتلقي مثل وجود عيوب في صوت المرسل أو استخدام ترددات غير مناسبة في الارسال أو خلل في شبكة الاتصال</a:t>
            </a:r>
            <a:endParaRPr lang="ar-SA" sz="4000" dirty="0" smtClean="0">
              <a:solidFill>
                <a:srgbClr val="FF0000"/>
              </a:solidFill>
            </a:endParaRPr>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EG" sz="4000" b="1" dirty="0" smtClean="0">
                <a:solidFill>
                  <a:schemeClr val="tx1">
                    <a:lumMod val="95000"/>
                    <a:lumOff val="5000"/>
                  </a:schemeClr>
                </a:solidFill>
              </a:rPr>
              <a:t>التشويش الفنى </a:t>
            </a:r>
            <a:endParaRPr lang="ar-EG" sz="4000" b="1" dirty="0">
              <a:solidFill>
                <a:schemeClr val="tx1">
                  <a:lumMod val="95000"/>
                  <a:lumOff val="5000"/>
                </a:schemeClr>
              </a:solidFill>
            </a:endParaRPr>
          </a:p>
        </p:txBody>
      </p:sp>
      <p:pic>
        <p:nvPicPr>
          <p:cNvPr id="8194" name="Picture 2" descr="C:\Users\ElKaiaty\Desktop\New folder\anageed-36627798c6[1].jpg"/>
          <p:cNvPicPr>
            <a:picLocks noGrp="1" noChangeAspect="1" noChangeArrowheads="1"/>
          </p:cNvPicPr>
          <p:nvPr>
            <p:ph sz="quarter" idx="1"/>
          </p:nvPr>
        </p:nvPicPr>
        <p:blipFill>
          <a:blip r:embed="rId2"/>
          <a:srcRect/>
          <a:stretch>
            <a:fillRect/>
          </a:stretch>
        </p:blipFill>
        <p:spPr bwMode="auto">
          <a:xfrm>
            <a:off x="642910" y="1527175"/>
            <a:ext cx="7858180" cy="45720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EG" sz="4000" b="1" dirty="0" smtClean="0">
                <a:solidFill>
                  <a:schemeClr val="tx1">
                    <a:lumMod val="95000"/>
                    <a:lumOff val="5000"/>
                  </a:schemeClr>
                </a:solidFill>
              </a:rPr>
              <a:t>تشويش</a:t>
            </a:r>
            <a:endParaRPr lang="ar-EG" sz="4000" b="1" dirty="0">
              <a:solidFill>
                <a:schemeClr val="tx1">
                  <a:lumMod val="95000"/>
                  <a:lumOff val="5000"/>
                </a:schemeClr>
              </a:solidFill>
            </a:endParaRPr>
          </a:p>
        </p:txBody>
      </p:sp>
      <p:pic>
        <p:nvPicPr>
          <p:cNvPr id="5122" name="Picture 2" descr="C:\Users\ElKaiaty\Desktop\New folder\imagesCA3KVQVX.jpg"/>
          <p:cNvPicPr>
            <a:picLocks noGrp="1" noChangeAspect="1" noChangeArrowheads="1"/>
          </p:cNvPicPr>
          <p:nvPr>
            <p:ph sz="quarter" idx="1"/>
          </p:nvPr>
        </p:nvPicPr>
        <p:blipFill>
          <a:blip r:embed="rId2"/>
          <a:srcRect/>
          <a:stretch>
            <a:fillRect/>
          </a:stretch>
        </p:blipFill>
        <p:spPr bwMode="auto">
          <a:xfrm>
            <a:off x="357158" y="1285860"/>
            <a:ext cx="8572560" cy="5072097"/>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EG" sz="4000" b="1" dirty="0" smtClean="0">
                <a:solidFill>
                  <a:schemeClr val="tx1">
                    <a:lumMod val="75000"/>
                    <a:lumOff val="25000"/>
                  </a:schemeClr>
                </a:solidFill>
              </a:rPr>
              <a:t>تشويش فى البث التليفزيونى </a:t>
            </a:r>
            <a:endParaRPr lang="ar-EG" sz="4000" b="1" dirty="0">
              <a:solidFill>
                <a:schemeClr val="tx1">
                  <a:lumMod val="75000"/>
                  <a:lumOff val="25000"/>
                </a:schemeClr>
              </a:solidFill>
            </a:endParaRPr>
          </a:p>
        </p:txBody>
      </p:sp>
      <p:pic>
        <p:nvPicPr>
          <p:cNvPr id="1026" name="Picture 2" descr="C:\Users\ElKaiaty\Desktop\New folder\noise_tv-frequencies[1].jpg"/>
          <p:cNvPicPr>
            <a:picLocks noGrp="1" noChangeAspect="1" noChangeArrowheads="1"/>
          </p:cNvPicPr>
          <p:nvPr>
            <p:ph sz="quarter" idx="1"/>
          </p:nvPr>
        </p:nvPicPr>
        <p:blipFill>
          <a:blip r:embed="rId2"/>
          <a:srcRect/>
          <a:stretch>
            <a:fillRect/>
          </a:stretch>
        </p:blipFill>
        <p:spPr bwMode="auto">
          <a:xfrm>
            <a:off x="1651794" y="1616075"/>
            <a:ext cx="5803900" cy="43942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EG" sz="4000" b="1" dirty="0" smtClean="0">
                <a:solidFill>
                  <a:schemeClr val="tx1">
                    <a:lumMod val="95000"/>
                    <a:lumOff val="5000"/>
                  </a:schemeClr>
                </a:solidFill>
              </a:rPr>
              <a:t>تشويش فى شبكة الاتصال </a:t>
            </a:r>
            <a:endParaRPr lang="ar-EG" sz="4000" b="1" dirty="0">
              <a:solidFill>
                <a:schemeClr val="tx1">
                  <a:lumMod val="95000"/>
                  <a:lumOff val="5000"/>
                </a:schemeClr>
              </a:solidFill>
            </a:endParaRPr>
          </a:p>
        </p:txBody>
      </p:sp>
      <p:pic>
        <p:nvPicPr>
          <p:cNvPr id="4098" name="Picture 2" descr="C:\Users\ElKaiaty\Desktop\New folder\imagesCAEKPRL1.jpg"/>
          <p:cNvPicPr>
            <a:picLocks noGrp="1" noChangeAspect="1" noChangeArrowheads="1"/>
          </p:cNvPicPr>
          <p:nvPr>
            <p:ph sz="quarter" idx="1"/>
          </p:nvPr>
        </p:nvPicPr>
        <p:blipFill>
          <a:blip r:embed="rId2"/>
          <a:srcRect/>
          <a:stretch>
            <a:fillRect/>
          </a:stretch>
        </p:blipFill>
        <p:spPr bwMode="auto">
          <a:xfrm>
            <a:off x="785786" y="1428736"/>
            <a:ext cx="7358114" cy="4857784"/>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lvl="0"/>
            <a:r>
              <a:rPr lang="ar-SA" b="1" dirty="0" smtClean="0"/>
              <a:t>(ب)- </a:t>
            </a:r>
            <a:r>
              <a:rPr lang="ar-EG" b="1" dirty="0" smtClean="0"/>
              <a:t>التشويش الدلالي</a:t>
            </a:r>
            <a:r>
              <a:rPr lang="en-US" dirty="0" smtClean="0"/>
              <a:t/>
            </a:r>
            <a:br>
              <a:rPr lang="en-US" dirty="0" smtClean="0"/>
            </a:br>
            <a:endParaRPr lang="ar-SA" dirty="0"/>
          </a:p>
        </p:txBody>
      </p:sp>
      <p:sp>
        <p:nvSpPr>
          <p:cNvPr id="3" name="عنصر نائب للمحتوى 2"/>
          <p:cNvSpPr>
            <a:spLocks noGrp="1"/>
          </p:cNvSpPr>
          <p:nvPr>
            <p:ph sz="quarter" idx="1"/>
          </p:nvPr>
        </p:nvSpPr>
        <p:spPr/>
        <p:txBody>
          <a:bodyPr>
            <a:normAutofit fontScale="77500" lnSpcReduction="20000"/>
          </a:bodyPr>
          <a:lstStyle/>
          <a:p>
            <a:pPr>
              <a:buNone/>
            </a:pPr>
            <a:r>
              <a:rPr lang="ar-SA" b="1" dirty="0" smtClean="0"/>
              <a:t>   </a:t>
            </a:r>
            <a:r>
              <a:rPr lang="ar-EG" sz="4700" b="1" dirty="0" smtClean="0">
                <a:solidFill>
                  <a:srgbClr val="0070C0"/>
                </a:solidFill>
              </a:rPr>
              <a:t>هي العوامل المتعلقة باستخدام اللغة وتحديد المعنى والتعبيرات المختلفة ويعد التشويش الدلالي من أبرز مسببات فشل الرسالة وتظهر حين </a:t>
            </a:r>
            <a:r>
              <a:rPr lang="ar-EG" sz="4700" b="1" dirty="0" smtClean="0">
                <a:solidFill>
                  <a:srgbClr val="0070C0"/>
                </a:solidFill>
              </a:rPr>
              <a:t>يخطئ </a:t>
            </a:r>
            <a:r>
              <a:rPr lang="ar-EG" sz="4700" b="1" dirty="0" smtClean="0">
                <a:solidFill>
                  <a:srgbClr val="0070C0"/>
                </a:solidFill>
              </a:rPr>
              <a:t>المرسل في استخدام اللغة المناسبة التي تعبر بدقة عن الفكرة التي يريد توصيلها إلى المتلقى ، كما يحدث حين </a:t>
            </a:r>
            <a:r>
              <a:rPr lang="ar-EG" sz="4700" b="1" dirty="0" smtClean="0">
                <a:solidFill>
                  <a:srgbClr val="0070C0"/>
                </a:solidFill>
              </a:rPr>
              <a:t>يخطئ </a:t>
            </a:r>
            <a:r>
              <a:rPr lang="ar-EG" sz="4700" b="1" dirty="0" smtClean="0">
                <a:solidFill>
                  <a:srgbClr val="0070C0"/>
                </a:solidFill>
              </a:rPr>
              <a:t>المتلقى في فهم ما الثقافة والبيئة الاجتماعية  قوله أو كتابته فالناس يحملون معاني مختلفة للكلمات والتعبيرات حتى لو كانوا يستخدمون اللغة نفسها نتيجة لاختلاف  الثقافة البيئية واللهجات.</a:t>
            </a:r>
            <a:endParaRPr lang="en-US" sz="4700" dirty="0" smtClean="0">
              <a:solidFill>
                <a:srgbClr val="0070C0"/>
              </a:solidFill>
            </a:endParaRPr>
          </a:p>
          <a:p>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EG" sz="4000" b="1" dirty="0" smtClean="0">
                <a:solidFill>
                  <a:schemeClr val="tx1">
                    <a:lumMod val="95000"/>
                    <a:lumOff val="5000"/>
                  </a:schemeClr>
                </a:solidFill>
              </a:rPr>
              <a:t>التشويش الدلالى </a:t>
            </a:r>
            <a:endParaRPr lang="ar-EG" sz="4000" b="1" dirty="0">
              <a:solidFill>
                <a:schemeClr val="tx1">
                  <a:lumMod val="95000"/>
                  <a:lumOff val="5000"/>
                </a:schemeClr>
              </a:solidFill>
            </a:endParaRPr>
          </a:p>
        </p:txBody>
      </p:sp>
      <p:pic>
        <p:nvPicPr>
          <p:cNvPr id="7170" name="Picture 2" descr="C:\Users\ElKaiaty\Desktop\New folder\imagesCAJ3VVNE.jpg"/>
          <p:cNvPicPr>
            <a:picLocks noGrp="1" noChangeAspect="1" noChangeArrowheads="1"/>
          </p:cNvPicPr>
          <p:nvPr>
            <p:ph sz="quarter" idx="1"/>
          </p:nvPr>
        </p:nvPicPr>
        <p:blipFill>
          <a:blip r:embed="rId2"/>
          <a:srcRect/>
          <a:stretch>
            <a:fillRect/>
          </a:stretch>
        </p:blipFill>
        <p:spPr bwMode="auto">
          <a:xfrm>
            <a:off x="500034" y="1142984"/>
            <a:ext cx="8358246" cy="5286388"/>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lvl="0"/>
            <a:r>
              <a:rPr lang="ar-SA" b="1" dirty="0" smtClean="0"/>
              <a:t>(ج)- </a:t>
            </a:r>
            <a:r>
              <a:rPr lang="ar-EG" b="1" dirty="0" smtClean="0"/>
              <a:t>التشويش النفسي </a:t>
            </a:r>
            <a:r>
              <a:rPr lang="en-US" dirty="0" smtClean="0"/>
              <a:t/>
            </a:r>
            <a:br>
              <a:rPr lang="en-US" dirty="0" smtClean="0"/>
            </a:br>
            <a:endParaRPr lang="ar-SA" dirty="0"/>
          </a:p>
        </p:txBody>
      </p:sp>
      <p:sp>
        <p:nvSpPr>
          <p:cNvPr id="3" name="عنصر نائب للمحتوى 2"/>
          <p:cNvSpPr>
            <a:spLocks noGrp="1"/>
          </p:cNvSpPr>
          <p:nvPr>
            <p:ph sz="quarter" idx="1"/>
          </p:nvPr>
        </p:nvSpPr>
        <p:spPr/>
        <p:txBody>
          <a:bodyPr/>
          <a:lstStyle/>
          <a:p>
            <a:pPr>
              <a:buNone/>
            </a:pPr>
            <a:r>
              <a:rPr lang="ar-SA" b="1" dirty="0" smtClean="0"/>
              <a:t>              </a:t>
            </a:r>
          </a:p>
          <a:p>
            <a:pPr>
              <a:buNone/>
            </a:pPr>
            <a:r>
              <a:rPr lang="ar-SA" sz="4000" b="1" dirty="0" smtClean="0">
                <a:solidFill>
                  <a:srgbClr val="7030A0"/>
                </a:solidFill>
              </a:rPr>
              <a:t>     </a:t>
            </a:r>
            <a:r>
              <a:rPr lang="ar-EG" sz="4000" b="1" dirty="0" smtClean="0">
                <a:solidFill>
                  <a:srgbClr val="7030A0"/>
                </a:solidFill>
              </a:rPr>
              <a:t>تشويش نتيجة مؤثر نفسي مثل انشغال المتلقى بموضوع  </a:t>
            </a:r>
            <a:r>
              <a:rPr lang="ar-EG" sz="4000" b="1" dirty="0" smtClean="0">
                <a:solidFill>
                  <a:srgbClr val="7030A0"/>
                </a:solidFill>
              </a:rPr>
              <a:t>آخر </a:t>
            </a:r>
            <a:r>
              <a:rPr lang="ar-EG" sz="4000" b="1" dirty="0" smtClean="0">
                <a:solidFill>
                  <a:srgbClr val="7030A0"/>
                </a:solidFill>
              </a:rPr>
              <a:t>أثناء تلقيه الرسالة أو استغراقه في التفكير أو مؤثر جسماني مثل الصداع أو </a:t>
            </a:r>
            <a:r>
              <a:rPr lang="ar-EG" sz="4000" b="1" dirty="0" smtClean="0">
                <a:solidFill>
                  <a:srgbClr val="7030A0"/>
                </a:solidFill>
              </a:rPr>
              <a:t>الألم</a:t>
            </a:r>
            <a:endParaRPr lang="ar-SA" sz="4000" dirty="0">
              <a:solidFill>
                <a:srgbClr val="7030A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EG" sz="4000" b="1" dirty="0" smtClean="0">
                <a:solidFill>
                  <a:schemeClr val="tx1">
                    <a:lumMod val="95000"/>
                    <a:lumOff val="5000"/>
                  </a:schemeClr>
                </a:solidFill>
              </a:rPr>
              <a:t>الصداع أثناء الرسالة </a:t>
            </a:r>
            <a:endParaRPr lang="ar-EG" sz="4000" b="1" dirty="0">
              <a:solidFill>
                <a:schemeClr val="tx1">
                  <a:lumMod val="95000"/>
                  <a:lumOff val="5000"/>
                </a:schemeClr>
              </a:solidFill>
            </a:endParaRPr>
          </a:p>
        </p:txBody>
      </p:sp>
      <p:pic>
        <p:nvPicPr>
          <p:cNvPr id="2050" name="Picture 2" descr="C:\Users\ElKaiaty\Desktop\New folder\imagesCA1WDLMY.jpg"/>
          <p:cNvPicPr>
            <a:picLocks noGrp="1" noChangeAspect="1" noChangeArrowheads="1"/>
          </p:cNvPicPr>
          <p:nvPr>
            <p:ph sz="quarter" idx="1"/>
          </p:nvPr>
        </p:nvPicPr>
        <p:blipFill>
          <a:blip r:embed="rId2"/>
          <a:srcRect/>
          <a:stretch>
            <a:fillRect/>
          </a:stretch>
        </p:blipFill>
        <p:spPr bwMode="auto">
          <a:xfrm>
            <a:off x="1000100" y="1785926"/>
            <a:ext cx="7358114" cy="464347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EG" sz="4000" b="1" dirty="0" smtClean="0">
                <a:solidFill>
                  <a:schemeClr val="tx1">
                    <a:lumMod val="95000"/>
                    <a:lumOff val="5000"/>
                  </a:schemeClr>
                </a:solidFill>
              </a:rPr>
              <a:t>ضعف السمع </a:t>
            </a:r>
            <a:endParaRPr lang="ar-EG" sz="4000" b="1" dirty="0">
              <a:solidFill>
                <a:schemeClr val="tx1">
                  <a:lumMod val="95000"/>
                  <a:lumOff val="5000"/>
                </a:schemeClr>
              </a:solidFill>
            </a:endParaRPr>
          </a:p>
        </p:txBody>
      </p:sp>
      <p:pic>
        <p:nvPicPr>
          <p:cNvPr id="3074" name="Picture 2" descr="C:\Users\ElKaiaty\Desktop\New folder\imagesCA1IORAS.jpg"/>
          <p:cNvPicPr>
            <a:picLocks noGrp="1" noChangeAspect="1" noChangeArrowheads="1"/>
          </p:cNvPicPr>
          <p:nvPr>
            <p:ph sz="quarter" idx="1"/>
          </p:nvPr>
        </p:nvPicPr>
        <p:blipFill>
          <a:blip r:embed="rId2"/>
          <a:srcRect/>
          <a:stretch>
            <a:fillRect/>
          </a:stretch>
        </p:blipFill>
        <p:spPr bwMode="auto">
          <a:xfrm>
            <a:off x="1285852" y="1428736"/>
            <a:ext cx="6786610" cy="464347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dirty="0"/>
          </a:p>
        </p:txBody>
      </p:sp>
      <p:pic>
        <p:nvPicPr>
          <p:cNvPr id="6146" name="Picture 2" descr="C:\Users\ElKaiaty\Desktop\New folder\imagesCA30CO1C.jpg"/>
          <p:cNvPicPr>
            <a:picLocks noGrp="1" noChangeAspect="1" noChangeArrowheads="1"/>
          </p:cNvPicPr>
          <p:nvPr>
            <p:ph sz="quarter" idx="1"/>
          </p:nvPr>
        </p:nvPicPr>
        <p:blipFill>
          <a:blip r:embed="rId2"/>
          <a:srcRect/>
          <a:stretch>
            <a:fillRect/>
          </a:stretch>
        </p:blipFill>
        <p:spPr bwMode="auto">
          <a:xfrm>
            <a:off x="214282" y="1285860"/>
            <a:ext cx="8715436" cy="557214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sz="quarter" idx="1"/>
          </p:nvPr>
        </p:nvSpPr>
        <p:spPr>
          <a:xfrm>
            <a:off x="457200" y="214290"/>
            <a:ext cx="8229600" cy="5911873"/>
          </a:xfrm>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ormAutofit/>
          </a:bodyPr>
          <a:lstStyle/>
          <a:p>
            <a:pPr>
              <a:buNone/>
            </a:pPr>
            <a:r>
              <a:rPr lang="ar-SA" sz="5400" b="1" dirty="0" smtClean="0"/>
              <a:t>         </a:t>
            </a:r>
          </a:p>
          <a:p>
            <a:pPr>
              <a:buNone/>
            </a:pPr>
            <a:r>
              <a:rPr lang="ar-SA" sz="6600" b="1" dirty="0" smtClean="0"/>
              <a:t>             </a:t>
            </a:r>
          </a:p>
          <a:p>
            <a:pPr>
              <a:buNone/>
            </a:pPr>
            <a:r>
              <a:rPr lang="ar-SA" sz="6600" b="1" dirty="0" smtClean="0">
                <a:solidFill>
                  <a:srgbClr val="FF0000"/>
                </a:solidFill>
              </a:rPr>
              <a:t>           نشاط تدريبى </a:t>
            </a:r>
            <a:endParaRPr lang="ar-SA" sz="6600" b="1" dirty="0">
              <a:solidFill>
                <a:srgbClr val="FF0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النشاط الأول </a:t>
            </a:r>
            <a:endParaRPr lang="ar-SA" b="1" dirty="0"/>
          </a:p>
        </p:txBody>
      </p:sp>
      <p:sp>
        <p:nvSpPr>
          <p:cNvPr id="3" name="عنصر نائب للمحتوى 2"/>
          <p:cNvSpPr>
            <a:spLocks noGrp="1"/>
          </p:cNvSpPr>
          <p:nvPr>
            <p:ph sz="quarter" idx="1"/>
          </p:nvPr>
        </p:nvSpPr>
        <p:spPr/>
        <p:txBody>
          <a:bodyPr/>
          <a:lstStyle/>
          <a:p>
            <a:pPr>
              <a:buNone/>
            </a:pPr>
            <a:r>
              <a:rPr lang="ar-SA" dirty="0" smtClean="0"/>
              <a:t>   </a:t>
            </a:r>
            <a:r>
              <a:rPr lang="ar-SA" sz="3600" dirty="0" smtClean="0">
                <a:solidFill>
                  <a:srgbClr val="FF0000"/>
                </a:solidFill>
              </a:rPr>
              <a:t>أتصل أحمد بصديقه محمد في التليفون وأخبره بصوت </a:t>
            </a:r>
            <a:r>
              <a:rPr lang="ar-SA" sz="3600" dirty="0" err="1" smtClean="0">
                <a:solidFill>
                  <a:srgbClr val="FF0000"/>
                </a:solidFill>
              </a:rPr>
              <a:t>به</a:t>
            </a:r>
            <a:r>
              <a:rPr lang="ar-SA" sz="3600" dirty="0" smtClean="0">
                <a:solidFill>
                  <a:srgbClr val="FF0000"/>
                </a:solidFill>
              </a:rPr>
              <a:t> نوع من الحزن </a:t>
            </a:r>
            <a:r>
              <a:rPr lang="ar-SA" sz="3600" dirty="0" err="1" smtClean="0">
                <a:solidFill>
                  <a:srgbClr val="FF0000"/>
                </a:solidFill>
              </a:rPr>
              <a:t>والاسىء</a:t>
            </a:r>
            <a:r>
              <a:rPr lang="ar-SA" sz="3600" dirty="0" smtClean="0">
                <a:solidFill>
                  <a:srgbClr val="FF0000"/>
                </a:solidFill>
              </a:rPr>
              <a:t> أنه يريد </a:t>
            </a:r>
            <a:r>
              <a:rPr lang="ar-SA" sz="3600" dirty="0" err="1" smtClean="0">
                <a:solidFill>
                  <a:srgbClr val="FF0000"/>
                </a:solidFill>
              </a:rPr>
              <a:t>ان</a:t>
            </a:r>
            <a:r>
              <a:rPr lang="ar-SA" sz="3600" dirty="0" smtClean="0">
                <a:solidFill>
                  <a:srgbClr val="FF0000"/>
                </a:solidFill>
              </a:rPr>
              <a:t> يتقابل معه  في منزله للحديث معه بأمر يتعلق </a:t>
            </a:r>
            <a:r>
              <a:rPr lang="ar-SA" sz="3600" dirty="0" err="1" smtClean="0">
                <a:solidFill>
                  <a:srgbClr val="FF0000"/>
                </a:solidFill>
              </a:rPr>
              <a:t>به</a:t>
            </a:r>
            <a:r>
              <a:rPr lang="ar-SA" sz="3600" dirty="0" smtClean="0">
                <a:solidFill>
                  <a:srgbClr val="FF0000"/>
                </a:solidFill>
              </a:rPr>
              <a:t>  مع العلم بأن محمد لا يبالي بحياة احمد الخاصة  ولا يحب أن يجلس معه في بيته  لعدم ترتيبه وضيق مساحته وعدم وجود مكيفات حدد مشاعر محمد في هذا الحين ؟</a:t>
            </a:r>
            <a:endParaRPr lang="en-US" sz="3600" dirty="0" smtClean="0">
              <a:solidFill>
                <a:srgbClr val="FF0000"/>
              </a:solidFill>
            </a:endParaRPr>
          </a:p>
          <a:p>
            <a:pPr>
              <a:buNone/>
            </a:pPr>
            <a:r>
              <a:rPr lang="ar-SA" sz="3600" dirty="0" smtClean="0">
                <a:solidFill>
                  <a:srgbClr val="FF0000"/>
                </a:solidFill>
              </a:rPr>
              <a:t>   كيف سيستقبل  محمد رسالة احمد عند مقابلته؟ ولماذا؟</a:t>
            </a:r>
            <a:endParaRPr lang="en-US" sz="3600" dirty="0" smtClean="0">
              <a:solidFill>
                <a:srgbClr val="FF0000"/>
              </a:solidFill>
            </a:endParaRPr>
          </a:p>
          <a:p>
            <a:pPr>
              <a:buNone/>
            </a:pPr>
            <a:endParaRPr lang="ar-SA"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النشاط الثانى </a:t>
            </a:r>
            <a:endParaRPr lang="ar-SA" b="1" dirty="0"/>
          </a:p>
        </p:txBody>
      </p:sp>
      <p:sp>
        <p:nvSpPr>
          <p:cNvPr id="3" name="عنصر نائب للمحتوى 2"/>
          <p:cNvSpPr>
            <a:spLocks noGrp="1"/>
          </p:cNvSpPr>
          <p:nvPr>
            <p:ph sz="quarter" idx="1"/>
          </p:nvPr>
        </p:nvSpPr>
        <p:spPr/>
        <p:txBody>
          <a:bodyPr>
            <a:normAutofit/>
          </a:bodyPr>
          <a:lstStyle/>
          <a:p>
            <a:pPr>
              <a:buNone/>
            </a:pPr>
            <a:endParaRPr lang="ar-SA" sz="4000" dirty="0" smtClean="0">
              <a:solidFill>
                <a:srgbClr val="0070C0"/>
              </a:solidFill>
            </a:endParaRPr>
          </a:p>
          <a:p>
            <a:pPr>
              <a:buNone/>
            </a:pPr>
            <a:r>
              <a:rPr lang="ar-SA" sz="4000" dirty="0" smtClean="0">
                <a:solidFill>
                  <a:srgbClr val="0070C0"/>
                </a:solidFill>
              </a:rPr>
              <a:t>  يقول الرسول الكريم  " أمرت أن أحدث الناس على قدر عقولهم ” ما دلالة ذلك ؟</a:t>
            </a:r>
            <a:endParaRPr lang="ar-SA" sz="4000" dirty="0">
              <a:solidFill>
                <a:srgbClr val="0070C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النشاط الثالث</a:t>
            </a:r>
            <a:endParaRPr lang="ar-SA" b="1" dirty="0"/>
          </a:p>
        </p:txBody>
      </p:sp>
      <p:sp>
        <p:nvSpPr>
          <p:cNvPr id="3" name="عنصر نائب للمحتوى 2"/>
          <p:cNvSpPr>
            <a:spLocks noGrp="1"/>
          </p:cNvSpPr>
          <p:nvPr>
            <p:ph sz="quarter" idx="1"/>
          </p:nvPr>
        </p:nvSpPr>
        <p:spPr/>
        <p:txBody>
          <a:bodyPr/>
          <a:lstStyle/>
          <a:p>
            <a:pPr>
              <a:buNone/>
            </a:pPr>
            <a:r>
              <a:rPr lang="ar-SA" dirty="0" smtClean="0"/>
              <a:t>   </a:t>
            </a:r>
            <a:r>
              <a:rPr lang="ar-SA" sz="4000" dirty="0" smtClean="0">
                <a:solidFill>
                  <a:srgbClr val="FF0000"/>
                </a:solidFill>
              </a:rPr>
              <a:t>مهند مهندس بترول في شركة أرامكو جلس مع مزار</a:t>
            </a:r>
            <a:r>
              <a:rPr lang="ar-EG" sz="4000" dirty="0" smtClean="0">
                <a:solidFill>
                  <a:srgbClr val="FF0000"/>
                </a:solidFill>
              </a:rPr>
              <a:t>ع</a:t>
            </a:r>
            <a:r>
              <a:rPr lang="ar-SA" sz="4000" dirty="0" smtClean="0">
                <a:solidFill>
                  <a:srgbClr val="FF0000"/>
                </a:solidFill>
              </a:rPr>
              <a:t> وهو في طريقة لمحافظة الخرج وتحدث م</a:t>
            </a:r>
            <a:r>
              <a:rPr lang="ar-EG" sz="4000" dirty="0" smtClean="0">
                <a:solidFill>
                  <a:srgbClr val="FF0000"/>
                </a:solidFill>
              </a:rPr>
              <a:t>ع</a:t>
            </a:r>
            <a:r>
              <a:rPr lang="ar-SA" sz="4000" dirty="0" smtClean="0">
                <a:solidFill>
                  <a:srgbClr val="FF0000"/>
                </a:solidFill>
              </a:rPr>
              <a:t>ه في أنواع البترول ؟ وكيف يتم تكريره ؟ والالات المستخدمة في </a:t>
            </a:r>
            <a:r>
              <a:rPr lang="ar-SA" sz="4000" smtClean="0">
                <a:solidFill>
                  <a:srgbClr val="FF0000"/>
                </a:solidFill>
              </a:rPr>
              <a:t>استخراجه ؟ </a:t>
            </a:r>
            <a:r>
              <a:rPr lang="ar-SA" sz="4000" dirty="0" smtClean="0">
                <a:solidFill>
                  <a:srgbClr val="FF0000"/>
                </a:solidFill>
              </a:rPr>
              <a:t>ومكونات البترول وعناصره ؟</a:t>
            </a:r>
          </a:p>
          <a:p>
            <a:pPr>
              <a:buNone/>
            </a:pPr>
            <a:r>
              <a:rPr lang="ar-SA" sz="4000" dirty="0" smtClean="0">
                <a:solidFill>
                  <a:srgbClr val="FF0000"/>
                </a:solidFill>
              </a:rPr>
              <a:t>   كيف سيستقبل المزارع كلام مهند ؟ ولماذا ؟</a:t>
            </a:r>
            <a:endParaRPr lang="ar-SA" sz="4000" dirty="0">
              <a:solidFill>
                <a:srgbClr val="FF00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النشاط الرابع </a:t>
            </a:r>
            <a:endParaRPr lang="ar-SA" b="1" dirty="0"/>
          </a:p>
        </p:txBody>
      </p:sp>
      <p:sp>
        <p:nvSpPr>
          <p:cNvPr id="3" name="عنصر نائب للمحتوى 2"/>
          <p:cNvSpPr>
            <a:spLocks noGrp="1"/>
          </p:cNvSpPr>
          <p:nvPr>
            <p:ph sz="quarter" idx="1"/>
          </p:nvPr>
        </p:nvSpPr>
        <p:spPr/>
        <p:txBody>
          <a:bodyPr>
            <a:normAutofit fontScale="92500" lnSpcReduction="20000"/>
          </a:bodyPr>
          <a:lstStyle/>
          <a:p>
            <a:pPr>
              <a:buNone/>
            </a:pPr>
            <a:r>
              <a:rPr lang="ar-SA" dirty="0" smtClean="0">
                <a:solidFill>
                  <a:schemeClr val="tx1">
                    <a:lumMod val="95000"/>
                    <a:lumOff val="5000"/>
                  </a:schemeClr>
                </a:solidFill>
              </a:rPr>
              <a:t>   </a:t>
            </a:r>
            <a:r>
              <a:rPr lang="ar-SA" sz="4000" dirty="0" smtClean="0">
                <a:solidFill>
                  <a:schemeClr val="tx1">
                    <a:lumMod val="95000"/>
                    <a:lumOff val="5000"/>
                  </a:schemeClr>
                </a:solidFill>
              </a:rPr>
              <a:t>محمد يقيم في المملكة العربية السعودية تلقى اتصال من صديق قديم  أسمه رعد له يقيم في الأردن وكان ذلك عندما كان محمد يشاهد مبارة قدم بين فريقي الهلال والاتحاد في الدوري العام وكان صوت رعد  غير مسموع لعيب في سماعة التليفون  كما أن صوته منخفض، ولطول أقامة رعد في الأردن كان يستخدم اللهجة الأردنية ما هي فرصة نجاح عملية الاتصال بين محمد ورعد ولماذا؟</a:t>
            </a:r>
            <a:endParaRPr lang="en-US" sz="4000" dirty="0" smtClean="0">
              <a:solidFill>
                <a:schemeClr val="tx1">
                  <a:lumMod val="95000"/>
                  <a:lumOff val="5000"/>
                </a:schemeClr>
              </a:solidFill>
            </a:endParaRPr>
          </a:p>
          <a:p>
            <a:pPr>
              <a:buNone/>
            </a:pPr>
            <a:r>
              <a:rPr lang="ar-SA" sz="4000" dirty="0" smtClean="0">
                <a:solidFill>
                  <a:schemeClr val="tx1">
                    <a:lumMod val="95000"/>
                    <a:lumOff val="5000"/>
                  </a:schemeClr>
                </a:solidFill>
              </a:rPr>
              <a:t>    كيف حال محمد في هذا الحين؟</a:t>
            </a:r>
            <a:endParaRPr lang="ar-SA" sz="4000" dirty="0">
              <a:solidFill>
                <a:schemeClr val="tx1">
                  <a:lumMod val="95000"/>
                  <a:lumOff val="5000"/>
                </a:schemeClr>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النشاط الخامس</a:t>
            </a:r>
            <a:endParaRPr lang="ar-SA" b="1" dirty="0"/>
          </a:p>
        </p:txBody>
      </p:sp>
      <p:sp>
        <p:nvSpPr>
          <p:cNvPr id="3" name="عنصر نائب للمحتوى 2"/>
          <p:cNvSpPr>
            <a:spLocks noGrp="1"/>
          </p:cNvSpPr>
          <p:nvPr>
            <p:ph sz="quarter" idx="1"/>
          </p:nvPr>
        </p:nvSpPr>
        <p:spPr/>
        <p:txBody>
          <a:bodyPr/>
          <a:lstStyle/>
          <a:p>
            <a:pPr>
              <a:buNone/>
            </a:pPr>
            <a:r>
              <a:rPr lang="ar-SA" dirty="0" smtClean="0"/>
              <a:t>   </a:t>
            </a:r>
          </a:p>
          <a:p>
            <a:pPr>
              <a:buNone/>
            </a:pPr>
            <a:endParaRPr lang="ar-SA" sz="4000" dirty="0" smtClean="0">
              <a:solidFill>
                <a:srgbClr val="00B0F0"/>
              </a:solidFill>
            </a:endParaRPr>
          </a:p>
          <a:p>
            <a:pPr>
              <a:buNone/>
            </a:pPr>
            <a:r>
              <a:rPr lang="ar-SA" sz="4000" dirty="0" smtClean="0">
                <a:solidFill>
                  <a:srgbClr val="00B0F0"/>
                </a:solidFill>
              </a:rPr>
              <a:t>أذكر أمثلة من عندك تبين مفهوم البيئة الاتصالية-الخبرة المشتركة-التشويش</a:t>
            </a:r>
            <a:endParaRPr lang="ar-SA" sz="4000" dirty="0">
              <a:solidFill>
                <a:srgbClr val="00B0F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النشاط السادس</a:t>
            </a:r>
            <a:endParaRPr lang="ar-SA" b="1" dirty="0"/>
          </a:p>
        </p:txBody>
      </p:sp>
      <p:sp>
        <p:nvSpPr>
          <p:cNvPr id="3" name="عنصر نائب للمحتوى 2"/>
          <p:cNvSpPr>
            <a:spLocks noGrp="1"/>
          </p:cNvSpPr>
          <p:nvPr>
            <p:ph sz="quarter" idx="1"/>
          </p:nvPr>
        </p:nvSpPr>
        <p:spPr/>
        <p:txBody>
          <a:bodyPr/>
          <a:lstStyle/>
          <a:p>
            <a:pPr>
              <a:buNone/>
            </a:pPr>
            <a:r>
              <a:rPr lang="ar-SA" dirty="0" smtClean="0"/>
              <a:t>    </a:t>
            </a:r>
          </a:p>
          <a:p>
            <a:pPr>
              <a:buNone/>
            </a:pPr>
            <a:endParaRPr lang="ar-SA" dirty="0" smtClean="0"/>
          </a:p>
          <a:p>
            <a:pPr>
              <a:buNone/>
            </a:pPr>
            <a:endParaRPr lang="ar-SA" dirty="0" smtClean="0"/>
          </a:p>
          <a:p>
            <a:pPr>
              <a:buNone/>
            </a:pPr>
            <a:r>
              <a:rPr lang="ar-SA" dirty="0" smtClean="0"/>
              <a:t>     </a:t>
            </a:r>
            <a:r>
              <a:rPr lang="ar-SA" sz="4000" dirty="0" smtClean="0">
                <a:solidFill>
                  <a:srgbClr val="FF0000"/>
                </a:solidFill>
              </a:rPr>
              <a:t>أذكر من حياتك مواقف اتصال ناجحة وفاشلة</a:t>
            </a:r>
            <a:endParaRPr lang="ar-SA" sz="4000" dirty="0">
              <a:solidFill>
                <a:srgbClr val="FF000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EG" sz="4000" b="1" dirty="0" smtClean="0">
                <a:solidFill>
                  <a:schemeClr val="tx1">
                    <a:lumMod val="95000"/>
                    <a:lumOff val="5000"/>
                  </a:schemeClr>
                </a:solidFill>
              </a:rPr>
              <a:t>خبير التنمية البشرية الدكتور ابراهيم الفقى </a:t>
            </a:r>
            <a:endParaRPr lang="ar-EG" sz="4000" b="1" dirty="0">
              <a:solidFill>
                <a:schemeClr val="tx1">
                  <a:lumMod val="95000"/>
                  <a:lumOff val="5000"/>
                </a:schemeClr>
              </a:solidFill>
            </a:endParaRPr>
          </a:p>
        </p:txBody>
      </p:sp>
      <p:pic>
        <p:nvPicPr>
          <p:cNvPr id="47106" name="Picture 2" descr="C:\Users\ElKaiaty\Desktop\New folder\imagesCAIXT13J.jpg"/>
          <p:cNvPicPr>
            <a:picLocks noGrp="1" noChangeAspect="1" noChangeArrowheads="1"/>
          </p:cNvPicPr>
          <p:nvPr>
            <p:ph sz="quarter" idx="1"/>
          </p:nvPr>
        </p:nvPicPr>
        <p:blipFill>
          <a:blip r:embed="rId2"/>
          <a:srcRect/>
          <a:stretch>
            <a:fillRect/>
          </a:stretch>
        </p:blipFill>
        <p:spPr bwMode="auto">
          <a:xfrm>
            <a:off x="285720" y="1357298"/>
            <a:ext cx="8643998" cy="5286411"/>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sz="quarter" idx="1"/>
          </p:nvPr>
        </p:nvSpPr>
        <p:spPr/>
        <p:txBody>
          <a:bodyPr/>
          <a:lstStyle/>
          <a:p>
            <a:pPr>
              <a:buNone/>
            </a:pPr>
            <a:r>
              <a:rPr lang="ar-EG" dirty="0" smtClean="0"/>
              <a:t>         </a:t>
            </a:r>
          </a:p>
          <a:p>
            <a:pPr>
              <a:buNone/>
            </a:pPr>
            <a:r>
              <a:rPr lang="ar-EG" dirty="0" smtClean="0"/>
              <a:t>     </a:t>
            </a:r>
          </a:p>
          <a:p>
            <a:pPr>
              <a:buNone/>
            </a:pPr>
            <a:r>
              <a:rPr lang="ar-EG" dirty="0" smtClean="0"/>
              <a:t>                          </a:t>
            </a:r>
            <a:r>
              <a:rPr lang="ar-EG" sz="4800" b="1" dirty="0" smtClean="0">
                <a:solidFill>
                  <a:srgbClr val="FF0000"/>
                </a:solidFill>
              </a:rPr>
              <a:t>بالنجاح والتوفيق</a:t>
            </a:r>
          </a:p>
          <a:p>
            <a:endParaRPr lang="ar-EG" sz="4800" b="1" dirty="0" smtClean="0">
              <a:solidFill>
                <a:srgbClr val="FF0000"/>
              </a:solidFill>
            </a:endParaRPr>
          </a:p>
          <a:p>
            <a:pPr>
              <a:buNone/>
            </a:pPr>
            <a:r>
              <a:rPr lang="ar-EG" sz="4800" b="1" dirty="0" smtClean="0">
                <a:solidFill>
                  <a:srgbClr val="FF0000"/>
                </a:solidFill>
              </a:rPr>
              <a:t>                         لا تنسونا بالدعاء </a:t>
            </a:r>
            <a:endParaRPr lang="ar-EG" sz="4800" b="1" dirty="0">
              <a:solidFill>
                <a:srgbClr val="FF000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391</TotalTime>
  <Words>801</Words>
  <PresentationFormat>عرض على الشاشة (3:4)‏</PresentationFormat>
  <Paragraphs>78</Paragraphs>
  <Slides>31</Slides>
  <Notes>0</Notes>
  <HiddenSlides>0</HiddenSlides>
  <MMClips>0</MMClips>
  <ScaleCrop>false</ScaleCrop>
  <HeadingPairs>
    <vt:vector size="4" baseType="variant">
      <vt:variant>
        <vt:lpstr>سمة</vt:lpstr>
      </vt:variant>
      <vt:variant>
        <vt:i4>1</vt:i4>
      </vt:variant>
      <vt:variant>
        <vt:lpstr>عناوين الشرائح</vt:lpstr>
      </vt:variant>
      <vt:variant>
        <vt:i4>31</vt:i4>
      </vt:variant>
    </vt:vector>
  </HeadingPairs>
  <TitlesOfParts>
    <vt:vector size="32" baseType="lpstr">
      <vt:lpstr>Civic</vt:lpstr>
      <vt:lpstr>الأسبوع السادس </vt:lpstr>
      <vt:lpstr>أهداف الجلسة: يتوقع من الطالب بعد الانخراط في الأنشطة التدريبية المختلفة أن يحق الأهداف الآتية:</vt:lpstr>
      <vt:lpstr> مفهوم البيئة  </vt:lpstr>
      <vt:lpstr>عناصر عملية الاتصال</vt:lpstr>
      <vt:lpstr>البيئة الاتصالية </vt:lpstr>
      <vt:lpstr>الشريحة 6</vt:lpstr>
      <vt:lpstr>الشريحة 7</vt:lpstr>
      <vt:lpstr>عوامل مؤثرة على الموقف الاتصالي </vt:lpstr>
      <vt:lpstr>1- إطار الخبرة المشتركة</vt:lpstr>
      <vt:lpstr>2- التشويش </vt:lpstr>
      <vt:lpstr>أنواع التشويش </vt:lpstr>
      <vt:lpstr>(أ)- التشويش الفني  </vt:lpstr>
      <vt:lpstr>التشويش الفنى </vt:lpstr>
      <vt:lpstr>تشويش</vt:lpstr>
      <vt:lpstr>تشويش فى البث التليفزيونى </vt:lpstr>
      <vt:lpstr>تشويش فى شبكة الاتصال </vt:lpstr>
      <vt:lpstr>(ب)- التشويش الدلالي </vt:lpstr>
      <vt:lpstr>التشويش الدلالى </vt:lpstr>
      <vt:lpstr>(ج)- التشويش النفسي  </vt:lpstr>
      <vt:lpstr>الصداع أثناء الرسالة </vt:lpstr>
      <vt:lpstr>ضعف السمع </vt:lpstr>
      <vt:lpstr>الشريحة 22</vt:lpstr>
      <vt:lpstr>الشريحة 23</vt:lpstr>
      <vt:lpstr>النشاط الأول </vt:lpstr>
      <vt:lpstr>النشاط الثانى </vt:lpstr>
      <vt:lpstr>النشاط الثالث</vt:lpstr>
      <vt:lpstr>النشاط الرابع </vt:lpstr>
      <vt:lpstr>النشاط الخامس</vt:lpstr>
      <vt:lpstr>النشاط السادس</vt:lpstr>
      <vt:lpstr>خبير التنمية البشرية الدكتور ابراهيم الفقى </vt:lpstr>
      <vt:lpstr>الشريحة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الاسبوع السادس </dc:title>
  <dc:creator>waslat</dc:creator>
  <cp:lastModifiedBy>yaser</cp:lastModifiedBy>
  <cp:revision>43</cp:revision>
  <dcterms:created xsi:type="dcterms:W3CDTF">2011-10-20T22:44:24Z</dcterms:created>
  <dcterms:modified xsi:type="dcterms:W3CDTF">2011-11-16T07:49:36Z</dcterms:modified>
</cp:coreProperties>
</file>