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9" d="100"/>
          <a:sy n="59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52C55C0-9BDB-4EBA-ABC3-F658498A4D96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0DB805A-1743-489A-94B4-71D42E54D314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AAA69C-E6C9-4B82-9BA3-9A18D03015FF}" type="datetimeFigureOut">
              <a:rPr lang="ar-EG" smtClean="0"/>
              <a:pPr/>
              <a:t>19/11/1432</a:t>
            </a:fld>
            <a:endParaRPr lang="ar-E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842C67-CABD-44B2-9278-45E1E44A429D}" type="slidenum">
              <a:rPr lang="ar-EG" smtClean="0"/>
              <a:pPr/>
              <a:t>‹#›</a:t>
            </a:fld>
            <a:endParaRPr lang="ar-E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374" y="357166"/>
            <a:ext cx="90726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المجموعات الرئيسية في الجدول الدوري الحديث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7412" name="Picture 4" descr="http://www.madrasty-eg.com/prep/images/prep2/science1/1-3/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00282"/>
            <a:ext cx="4874498" cy="4357718"/>
          </a:xfrm>
          <a:prstGeom prst="rect">
            <a:avLst/>
          </a:prstGeom>
          <a:noFill/>
        </p:spPr>
      </p:pic>
      <p:pic>
        <p:nvPicPr>
          <p:cNvPr id="17414" name="Picture 6" descr="http://www.madrasty-eg.com/prep/images/prep2/science1/1-3/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214554"/>
            <a:ext cx="3964153" cy="44909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  <p:sndAc>
      <p:stSnd>
        <p:snd r:embed="rId2" name="push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مجموعة فلزات الاقلاء </a:t>
            </a:r>
            <a:r>
              <a:rPr lang="en-US" dirty="0" smtClean="0"/>
              <a:t>A</a:t>
            </a:r>
            <a:r>
              <a:rPr lang="ar-EG" dirty="0" smtClean="0"/>
              <a:t>1</a:t>
            </a:r>
            <a:endParaRPr lang="ar-EG" dirty="0"/>
          </a:p>
        </p:txBody>
      </p:sp>
      <p:pic>
        <p:nvPicPr>
          <p:cNvPr id="27650" name="Picture 2" descr="http://www.madrasty-eg.com/prep/images/prep2/science1/1-3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43911"/>
            <a:ext cx="6786610" cy="541688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286256"/>
            <a:ext cx="1085857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ar-EG" sz="2800" dirty="0"/>
              <a:t>تقع في </a:t>
            </a:r>
            <a:r>
              <a:rPr lang="ar-EG" sz="2800" dirty="0" smtClean="0"/>
              <a:t>أقصى يسار </a:t>
            </a:r>
            <a:r>
              <a:rPr lang="ar-EG" sz="2800" dirty="0"/>
              <a:t>الجدول </a:t>
            </a:r>
            <a:r>
              <a:rPr lang="ar-EG" sz="2800" dirty="0" smtClean="0"/>
              <a:t>الدوري</a:t>
            </a:r>
          </a:p>
          <a:p>
            <a:pPr algn="ctr"/>
            <a:r>
              <a:rPr lang="ar-EG" sz="2800" dirty="0" smtClean="0"/>
              <a:t> </a:t>
            </a:r>
            <a:r>
              <a:rPr lang="ar-EG" sz="2800" dirty="0"/>
              <a:t>وسميت بهذا الاسم لأنها تتفاعل مع الماء مكونة </a:t>
            </a:r>
            <a:r>
              <a:rPr lang="ar-EG" sz="2800" dirty="0" smtClean="0"/>
              <a:t>محاليل قلوية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ar-EG" sz="2400" dirty="0"/>
              <a:t> نشاط لاكتشاف خواص عناصر الأقلاء</a:t>
            </a:r>
            <a:br>
              <a:rPr lang="ar-EG" sz="2400" dirty="0"/>
            </a:br>
            <a:r>
              <a:rPr lang="ar-EG" sz="2400" dirty="0"/>
              <a:t>المواد والأدوات المطلوبة :</a:t>
            </a:r>
            <a:br>
              <a:rPr lang="ar-EG" sz="2400" dirty="0"/>
            </a:br>
            <a:r>
              <a:rPr lang="ar-EG" sz="2400" dirty="0"/>
              <a:t>صوديوم – بوتاسيوم – ورق ترشيح – حوض به ماء</a:t>
            </a:r>
            <a:br>
              <a:rPr lang="ar-EG" sz="2400" dirty="0"/>
            </a:br>
            <a:r>
              <a:rPr lang="ar-EG" sz="2400" dirty="0"/>
              <a:t>الخطوات :</a:t>
            </a:r>
            <a:br>
              <a:rPr lang="ar-EG" sz="2400" dirty="0"/>
            </a:br>
            <a:r>
              <a:rPr lang="ar-EG" sz="2400" dirty="0"/>
              <a:t>1-استخرج قطعة صوديوم في حجم حبة الحمص من سائل الكيروسين المحفوظ فيه</a:t>
            </a:r>
            <a:br>
              <a:rPr lang="ar-EG" sz="2400" dirty="0"/>
            </a:br>
            <a:r>
              <a:rPr lang="ar-EG" sz="2400" dirty="0"/>
              <a:t>2-لف قطعة الصوديوم في ورقة ترشيح ثم ضعها بحرص في حوض الماء</a:t>
            </a:r>
            <a:br>
              <a:rPr lang="ar-EG" sz="2400" dirty="0"/>
            </a:br>
            <a:r>
              <a:rPr lang="ar-EG" sz="2400" dirty="0"/>
              <a:t>3-كرر ما </a:t>
            </a:r>
            <a:r>
              <a:rPr lang="ar-EG" sz="2400" dirty="0" smtClean="0"/>
              <a:t>سبق </a:t>
            </a:r>
          </a:p>
          <a:p>
            <a:pPr>
              <a:buNone/>
            </a:pPr>
            <a:r>
              <a:rPr lang="ar-EG" sz="2400" dirty="0" smtClean="0"/>
              <a:t>الملاحظة </a:t>
            </a:r>
            <a:r>
              <a:rPr lang="ar-EG" sz="2400" dirty="0"/>
              <a:t>:</a:t>
            </a:r>
            <a:br>
              <a:rPr lang="ar-EG" sz="2400" dirty="0"/>
            </a:br>
            <a:r>
              <a:rPr lang="ar-EG" sz="2400" dirty="0"/>
              <a:t>1-يحفظ الصوديوم والبوتاسيوم تحت سطح الكيروسين لأنها عناصر نشطه كيميائيا</a:t>
            </a:r>
            <a:br>
              <a:rPr lang="ar-EG" sz="2400" dirty="0"/>
            </a:br>
            <a:r>
              <a:rPr lang="ar-EG" sz="2400" dirty="0"/>
              <a:t>2-البوتاسيوم أكثر شدة في التفاعل مع الماء عن الصوديوم</a:t>
            </a:r>
            <a:br>
              <a:rPr lang="ar-EG" sz="2400" dirty="0"/>
            </a:br>
            <a:r>
              <a:rPr lang="ar-EG" sz="2400" dirty="0"/>
              <a:t>3-يطفو الصوديوم والبوتاسيوم فوق سطح الماء</a:t>
            </a:r>
            <a:r>
              <a:rPr lang="ar-EG" sz="2400" dirty="0" smtClean="0"/>
              <a:t> </a:t>
            </a:r>
            <a:r>
              <a:rPr lang="ar-EG" sz="2400" dirty="0"/>
              <a:t>مع فلز البوتاسيوم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232" y="357166"/>
            <a:ext cx="55007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نشاط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25602" name="Picture 2" descr="http://www.madrasty-eg.com/prep/images/prep2/science1/1-3/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00240"/>
            <a:ext cx="8950046" cy="45005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EG" sz="2400" dirty="0"/>
              <a:t>1-(فلزات أحادية التكافؤ ( لاحتواء غلاف تكافؤها على إلكترون واحد .</a:t>
            </a:r>
            <a:br>
              <a:rPr lang="ar-EG" sz="2400" dirty="0"/>
            </a:br>
            <a:r>
              <a:rPr lang="ar-EG" sz="2400" dirty="0"/>
              <a:t>2-تميل إلى فقد إلكترون تكافؤهامكونة أيونات موجبة تحمل شحنة موجبة واحدة.</a:t>
            </a:r>
            <a:br>
              <a:rPr lang="ar-EG" sz="2400" dirty="0"/>
            </a:br>
            <a:r>
              <a:rPr lang="ar-EG" sz="2400" dirty="0"/>
              <a:t>3-عناصر نشطة كيميائيا لذلك تحفظتحت سطح الكيروسين أو البرافين لمنع تفاعلها مع الهواء الرطب .</a:t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>- ملحوظة : </a:t>
            </a:r>
            <a:r>
              <a:rPr lang="ar-EG" sz="2400" i="1" dirty="0"/>
              <a:t>لا يحفظ الليثيوم في الكيروسين لأنه يطفو فوق سطحه ويشتعل في الحال لذا يحفظ في زيت البرافين</a:t>
            </a:r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>4-يزداد نشاطهاالكيميائي بزيادة الحجم الذري ويعتبر عنصر السيزيوم </a:t>
            </a:r>
            <a:r>
              <a:rPr lang="en-US" sz="2400" dirty="0"/>
              <a:t>Cs </a:t>
            </a:r>
            <a:r>
              <a:rPr lang="ar-EG" sz="2400" dirty="0"/>
              <a:t>هو أنشط الفلزات. </a:t>
            </a:r>
            <a:br>
              <a:rPr lang="ar-EG" sz="2400" dirty="0"/>
            </a:br>
            <a:r>
              <a:rPr lang="ar-EG" sz="2400" dirty="0"/>
              <a:t>5-جيدةالتوصيل للكهرباء والحرارة .</a:t>
            </a:r>
            <a:br>
              <a:rPr lang="ar-EG" sz="2400" dirty="0"/>
            </a:br>
            <a:r>
              <a:rPr lang="ar-EG" sz="2400" dirty="0"/>
              <a:t>6-معظمها منخفض الكثافة 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232" y="214290"/>
            <a:ext cx="5143536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خواص عناصر الاقلاء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comb dir="vert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3486" y="428604"/>
            <a:ext cx="84305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مجموعة الفلزات الاقلاء الارضية 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2A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3554" name="Picture 2" descr="http://www.madrasty-eg.com/prep/images/prep2/science1/1-3/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96186"/>
            <a:ext cx="8001056" cy="54475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2800" dirty="0"/>
              <a:t>- وهي ثاني مجموعتي الفئة ( </a:t>
            </a:r>
            <a:r>
              <a:rPr lang="en-US" sz="2800" dirty="0"/>
              <a:t>S </a:t>
            </a:r>
            <a:r>
              <a:rPr lang="en-US" sz="2800" dirty="0" smtClean="0"/>
              <a:t>)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- </a:t>
            </a:r>
            <a:r>
              <a:rPr lang="ar-EG" sz="2800" dirty="0"/>
              <a:t>ملحوظة :</a:t>
            </a:r>
            <a:br>
              <a:rPr lang="ar-EG" sz="2800" dirty="0"/>
            </a:br>
            <a:r>
              <a:rPr lang="ar-EG" sz="2800" dirty="0"/>
              <a:t>المشمش والقرنبيط من الأغذية الغنية بعنصر الماغنسيوم والتي تقي من الإصابة بأمراض القلب </a:t>
            </a:r>
            <a:endParaRPr lang="ar-EG" sz="2800" dirty="0" smtClean="0"/>
          </a:p>
          <a:p>
            <a:endParaRPr lang="ar-EG" sz="2400" dirty="0"/>
          </a:p>
        </p:txBody>
      </p:sp>
    </p:spTree>
  </p:cSld>
  <p:clrMapOvr>
    <a:masterClrMapping/>
  </p:clrMapOvr>
  <p:transition spd="slow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EG" dirty="0" smtClean="0"/>
              <a:t>- نشاط لاكتشاف خواص عناصر الأقلاء الأرضية </a:t>
            </a:r>
            <a:br>
              <a:rPr lang="ar-EG" dirty="0" smtClean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928670"/>
            <a:ext cx="8229600" cy="4525963"/>
          </a:xfrm>
        </p:spPr>
        <p:txBody>
          <a:bodyPr>
            <a:normAutofit/>
          </a:bodyPr>
          <a:lstStyle/>
          <a:p>
            <a:r>
              <a:rPr lang="ar-EG" sz="2400" dirty="0"/>
              <a:t> نشاط لاكتشاف خواص عناصر الأقلاء الأرضية </a:t>
            </a:r>
            <a:br>
              <a:rPr lang="ar-EG" sz="2400" dirty="0"/>
            </a:br>
            <a:r>
              <a:rPr lang="ar-EG" sz="2400" dirty="0"/>
              <a:t>الأدوات :</a:t>
            </a:r>
            <a:br>
              <a:rPr lang="ar-EG" sz="2400" dirty="0"/>
            </a:br>
            <a:r>
              <a:rPr lang="ar-EG" sz="2400" dirty="0"/>
              <a:t>ثلاثة أحواض بها ماء – شريط ماغنيسيوم لامع - قطعة كالسيوم – قطعة باريوم</a:t>
            </a:r>
            <a:br>
              <a:rPr lang="ar-EG" sz="2400" dirty="0"/>
            </a:br>
            <a:r>
              <a:rPr lang="ar-EG" sz="2400" dirty="0"/>
              <a:t>الخطوات :</a:t>
            </a:r>
            <a:br>
              <a:rPr lang="ar-EG" sz="2400" dirty="0"/>
            </a:br>
            <a:r>
              <a:rPr lang="ar-EG" sz="2400" dirty="0"/>
              <a:t>ضع شريط الماغنسيوم وقطعتي الكالسيوم والباريوم في الثلاث </a:t>
            </a:r>
            <a:r>
              <a:rPr lang="ar-EG" sz="2400" dirty="0" smtClean="0"/>
              <a:t>أحواض</a:t>
            </a:r>
          </a:p>
          <a:p>
            <a:r>
              <a:rPr lang="ar-EG" sz="2400" dirty="0"/>
              <a:t>الملاحظة:</a:t>
            </a:r>
            <a:br>
              <a:rPr lang="ar-EG" sz="2400" dirty="0"/>
            </a:br>
            <a:r>
              <a:rPr lang="ar-EG" sz="2400" b="1" dirty="0"/>
              <a:t>1)</a:t>
            </a:r>
            <a:r>
              <a:rPr lang="ar-EG" sz="2400" dirty="0"/>
              <a:t>يختلف عدد فقاعات الهيدروجين المتصاعدة فنجد أنها تزداد مع الباريوم وتقل مع الكالسيوم ثم تقل أكثر مع الماغنسيوم .</a:t>
            </a:r>
            <a:br>
              <a:rPr lang="ar-EG" sz="2400" dirty="0"/>
            </a:br>
            <a:r>
              <a:rPr lang="ar-EG" sz="2400" b="1" dirty="0"/>
              <a:t>2)</a:t>
            </a:r>
            <a:r>
              <a:rPr lang="ar-EG" sz="2400" dirty="0"/>
              <a:t>قلة نشاط العناصر السابقة عن عناصر الأقلاء .</a:t>
            </a:r>
            <a:br>
              <a:rPr lang="ar-EG" sz="2400" dirty="0"/>
            </a:br>
            <a:endParaRPr lang="ar-EG" sz="2400" dirty="0"/>
          </a:p>
        </p:txBody>
      </p:sp>
      <p:pic>
        <p:nvPicPr>
          <p:cNvPr id="30722" name="Picture 2" descr="http://www.madrasty-eg.com/prep/images/prep2/science1/1-3/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57694"/>
            <a:ext cx="8143900" cy="25003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ld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/>
              <a:t>الصفات العامة لفلزات الأقلاء الأرضية </a:t>
            </a:r>
            <a:br>
              <a:rPr lang="ar-EG" dirty="0"/>
            </a:br>
            <a:r>
              <a:rPr lang="ar-EG" dirty="0"/>
              <a:t/>
            </a:r>
            <a:br>
              <a:rPr lang="ar-EG" dirty="0"/>
            </a:br>
            <a:r>
              <a:rPr lang="ar-EG" dirty="0"/>
              <a:t>1-عناصر ثنائية التكافؤ لاحتواء غلاف تكافؤها علىالكترونين .</a:t>
            </a:r>
            <a:br>
              <a:rPr lang="ar-EG" dirty="0"/>
            </a:br>
            <a:r>
              <a:rPr lang="ar-EG" dirty="0"/>
              <a:t>2-تميل إلى فقد الكتروني تكافئها مكونة أيونات موجبة الشحنة تحملشحنتين موجبتين .</a:t>
            </a:r>
            <a:br>
              <a:rPr lang="ar-EG" dirty="0"/>
            </a:br>
            <a:r>
              <a:rPr lang="ar-EG" dirty="0"/>
              <a:t>3-أقل نشاطا من فلزات الأقلاء . 4. يزداد نشاطها الكيميائيبزيادة أحجامها الذرية لسهولة فقد الكتروني التكافؤ.</a:t>
            </a:r>
            <a:br>
              <a:rPr lang="ar-EG" dirty="0"/>
            </a:br>
            <a:r>
              <a:rPr lang="ar-EG" dirty="0"/>
              <a:t>5. جيدة التوصيل للحرارةوالكهرباء </a:t>
            </a:r>
            <a:r>
              <a:rPr lang="ar-EG" dirty="0" smtClean="0"/>
              <a:t>.</a:t>
            </a:r>
          </a:p>
          <a:p>
            <a:r>
              <a:rPr lang="ar-EG" dirty="0"/>
              <a:t> 6. كثافتها أكبر من كثافة فلزات الأقلاء</a:t>
            </a:r>
            <a:br>
              <a:rPr lang="ar-EG" dirty="0"/>
            </a:br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285720" y="357166"/>
            <a:ext cx="8696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الصفات العامة لفلزات الاقلاء الارضية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checker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معلومات اثرائية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معلومة إثرائية</a:t>
            </a:r>
          </a:p>
          <a:p>
            <a:r>
              <a:rPr lang="ar-EG" dirty="0"/>
              <a:t>- بالرغم من وجود الهيدروجين في مجموعة 1</a:t>
            </a:r>
            <a:r>
              <a:rPr lang="en-US" dirty="0"/>
              <a:t>A </a:t>
            </a:r>
            <a:r>
              <a:rPr lang="ar-EG" dirty="0"/>
              <a:t>إلا أنه ينتمي إلي اللافلزات لصغر حجم ذرته ولأنه غاز </a:t>
            </a:r>
            <a:br>
              <a:rPr lang="ar-EG" dirty="0"/>
            </a:br>
            <a:r>
              <a:rPr lang="ar-EG" dirty="0"/>
              <a:t/>
            </a:r>
            <a:br>
              <a:rPr lang="ar-EG" dirty="0"/>
            </a:br>
            <a:endParaRPr lang="ar-EG" dirty="0"/>
          </a:p>
        </p:txBody>
      </p:sp>
    </p:spTree>
  </p:cSld>
  <p:clrMapOvr>
    <a:masterClrMapping/>
  </p:clrMapOvr>
  <p:transition spd="slow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ar-EG" dirty="0"/>
              <a:t>مجموعةالهالوجينات 7</a:t>
            </a:r>
            <a:r>
              <a:rPr lang="en-US" dirty="0"/>
              <a:t>A</a:t>
            </a:r>
            <a:endParaRPr lang="ar-EG" dirty="0"/>
          </a:p>
        </p:txBody>
      </p:sp>
      <p:pic>
        <p:nvPicPr>
          <p:cNvPr id="31746" name="Picture 2" descr="http://www.madrasty-eg.com/prep/images/prep2/science1/1-3/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60972"/>
            <a:ext cx="6929486" cy="51223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2400" dirty="0"/>
              <a:t>- الهالوجينات تعني مكونات الأملاح ؛ وسميت هذه المجموعة بالهالوجينات لأنها تتفاعل مع الفلزاتمكونة أملاح , وتقع مجموعة الهالوجينات يمين الجدول ضمن الفئة </a:t>
            </a:r>
            <a:r>
              <a:rPr lang="en-US" sz="2400" dirty="0"/>
              <a:t>P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- </a:t>
            </a:r>
            <a:r>
              <a:rPr lang="ar-EG" sz="2400" dirty="0"/>
              <a:t>معلومة إثرائية</a:t>
            </a:r>
            <a:br>
              <a:rPr lang="ar-EG" sz="2400" dirty="0"/>
            </a:br>
            <a:r>
              <a:rPr lang="ar-EG" sz="2400" dirty="0"/>
              <a:t>يدخل الكلور في تركيب مادة مزيل الحبر ( الكوريكتور ) وهو عبارة عن سائل سريع التطاير وعند استعماله يجف بسرعة تاركا مادة بيضاء علي سطح الورقة </a:t>
            </a:r>
            <a:br>
              <a:rPr lang="ar-EG" sz="2400" dirty="0"/>
            </a:br>
            <a:endParaRPr lang="ar-EG" sz="2400" dirty="0"/>
          </a:p>
        </p:txBody>
      </p:sp>
      <p:pic>
        <p:nvPicPr>
          <p:cNvPr id="34818" name="Picture 2" descr="http://www.madrasty-eg.com/prep/images/prep2/science1/1-3/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929198"/>
            <a:ext cx="9144000" cy="16430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389120"/>
          </a:xfrm>
        </p:spPr>
        <p:txBody>
          <a:bodyPr>
            <a:noAutofit/>
          </a:bodyPr>
          <a:lstStyle/>
          <a:p>
            <a:r>
              <a:rPr lang="ar-EG" sz="2400" dirty="0"/>
              <a:t>1-لا فلزات أحاديةالتكافؤ لاحتواء غلاف تكافؤها على 7 إلكترونات تميل إلى اكتساب إلكترون واحد مكونةأيون موجب أو تشارك بإلكترون واحد مكونة رابطة تساهمية أحادية . </a:t>
            </a:r>
            <a:br>
              <a:rPr lang="ar-EG" sz="2400" dirty="0"/>
            </a:br>
            <a:r>
              <a:rPr lang="ar-EG" sz="2400" dirty="0"/>
              <a:t>2-توجدجزيئاتها ثنائية الذرة </a:t>
            </a:r>
            <a:r>
              <a:rPr lang="en-US" sz="2400" dirty="0"/>
              <a:t>Cl2 , F2</a:t>
            </a:r>
            <a:br>
              <a:rPr lang="en-US" sz="2400" dirty="0"/>
            </a:br>
            <a:r>
              <a:rPr lang="en-US" sz="2400" dirty="0"/>
              <a:t>3-</a:t>
            </a:r>
            <a:r>
              <a:rPr lang="ar-EG" sz="2400" dirty="0"/>
              <a:t>عناصر نشطة كيميائيا ، لذا لا توجد فيالطبيعة على صورة عناصر منفردة بل في صورة مركبات كيميائية باستثناء عنصرالإستاتين الذي يحضر صناعيا</a:t>
            </a:r>
            <a:br>
              <a:rPr lang="ar-EG" sz="2400" dirty="0"/>
            </a:br>
            <a:r>
              <a:rPr lang="ar-EG" sz="2400" dirty="0"/>
              <a:t>4-يحل كل عنصر في المجموعة محل العناصر التيتليه في محاليل أملاحها </a:t>
            </a:r>
            <a:endParaRPr lang="ar-EG" sz="2400" dirty="0" smtClean="0"/>
          </a:p>
          <a:p>
            <a:r>
              <a:rPr lang="ar-EG" sz="2400" dirty="0" smtClean="0"/>
              <a:t>5-تتدرج </a:t>
            </a:r>
            <a:r>
              <a:rPr lang="ar-EG" sz="2400" dirty="0"/>
              <a:t>حالتها الفيزيائية من الصورة الغازية ( الفلور والكلور ) إلىالصورة السائلة ( البروم) إلى الصورة الصلبة ( اليود ( </a:t>
            </a:r>
            <a:br>
              <a:rPr lang="ar-EG" sz="2400" dirty="0"/>
            </a:br>
            <a:endParaRPr lang="ar-EG" sz="2400" dirty="0"/>
          </a:p>
        </p:txBody>
      </p:sp>
      <p:sp>
        <p:nvSpPr>
          <p:cNvPr id="4" name="Rectangle 3"/>
          <p:cNvSpPr/>
          <p:nvPr/>
        </p:nvSpPr>
        <p:spPr>
          <a:xfrm>
            <a:off x="785786" y="428604"/>
            <a:ext cx="8141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الصفات العامة لعناصر الهالوجينات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Picture 2" descr="http://www.madrasty-eg.com/prep/images/prep2/science1/1-3/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143513"/>
            <a:ext cx="9144000" cy="17144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EG" dirty="0"/>
              <a:t>مجموعة الغازات الخاملة ( المجموعة الصفرية )</a:t>
            </a:r>
            <a:br>
              <a:rPr lang="ar-EG" dirty="0"/>
            </a:br>
            <a:endParaRPr lang="ar-EG" dirty="0"/>
          </a:p>
        </p:txBody>
      </p:sp>
      <p:pic>
        <p:nvPicPr>
          <p:cNvPr id="37890" name="Picture 2" descr="http://www.madrasty-eg.com/prep/images/prep2/science1/1-3/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46"/>
            <a:ext cx="8001024" cy="5786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401080" cy="5768997"/>
          </a:xfrm>
        </p:spPr>
        <p:txBody>
          <a:bodyPr>
            <a:normAutofit lnSpcReduction="10000"/>
          </a:bodyPr>
          <a:lstStyle/>
          <a:p>
            <a:r>
              <a:rPr lang="ar-EG" sz="2400" dirty="0"/>
              <a:t>- </a:t>
            </a:r>
            <a:r>
              <a:rPr lang="ar-EG" sz="2400" dirty="0" smtClean="0"/>
              <a:t>تقعا لمجموعة </a:t>
            </a:r>
            <a:r>
              <a:rPr lang="ar-EG" sz="2400" dirty="0"/>
              <a:t>( 18 ) أو ( الصفرية ) في أقصى يمين الجدول الدوري وهي آخر مجموعات الفئة </a:t>
            </a:r>
            <a:r>
              <a:rPr lang="en-US" sz="2400" dirty="0"/>
              <a:t>P .</a:t>
            </a:r>
            <a:br>
              <a:rPr lang="en-US" sz="2400" dirty="0"/>
            </a:br>
            <a:r>
              <a:rPr lang="ar-EG" sz="2400" dirty="0"/>
              <a:t>و تسمى عناصرهابالغازات الخاملة ؛ لأنها لا تتفاعل مع باقي عناصر الجدول في الظروفالعادية.</a:t>
            </a:r>
          </a:p>
          <a:p>
            <a:r>
              <a:rPr lang="ar-EG" sz="2400" dirty="0"/>
              <a:t>- معلومة إثرائية </a:t>
            </a:r>
            <a:br>
              <a:rPr lang="ar-EG" sz="2400" dirty="0"/>
            </a:br>
            <a:r>
              <a:rPr lang="ar-EG" sz="2400" dirty="0"/>
              <a:t>- يعتبر مركب سداسي فلور وبلاتينات الزينون ( </a:t>
            </a:r>
            <a:r>
              <a:rPr lang="en-US" sz="2400" dirty="0"/>
              <a:t>XePtF6 ) </a:t>
            </a:r>
            <a:r>
              <a:rPr lang="ar-EG" sz="2400" dirty="0"/>
              <a:t>هو أول مركبات الغازات الخاملة وتم تحضيره عام 1962 </a:t>
            </a:r>
            <a:r>
              <a:rPr lang="ar-EG" sz="2400" dirty="0" smtClean="0"/>
              <a:t>م</a:t>
            </a:r>
          </a:p>
          <a:p>
            <a:r>
              <a:rPr lang="ar-EG" sz="2400" dirty="0" smtClean="0"/>
              <a:t>الصفات </a:t>
            </a:r>
            <a:r>
              <a:rPr lang="ar-EG" sz="2400" dirty="0"/>
              <a:t>العامة للغازات الخاملة</a:t>
            </a:r>
          </a:p>
          <a:p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>1-عناصر تكافؤها صفر ؛ لاكتمال مستوى طاقتها الأخيرفلا تدخل في تفاعل كيميائي في الظروف العادية فهي لا تفقد ولا تكتسب الكترونات .</a:t>
            </a:r>
            <a:br>
              <a:rPr lang="ar-EG" sz="2400" dirty="0"/>
            </a:br>
            <a:r>
              <a:rPr lang="ar-EG" sz="2400" dirty="0"/>
              <a:t>2-تتواجد في صورة جزيئات أحادية التكافؤ .</a:t>
            </a:r>
            <a:br>
              <a:rPr lang="ar-EG" sz="2400" dirty="0"/>
            </a:br>
            <a:r>
              <a:rPr lang="ar-EG" sz="2400" dirty="0"/>
              <a:t>3-عناصر خاملة (غير نشطة كيميائيا ) .</a:t>
            </a:r>
            <a:br>
              <a:rPr lang="ar-EG" sz="2400" dirty="0"/>
            </a:br>
            <a:r>
              <a:rPr lang="ar-EG" sz="2400" dirty="0"/>
              <a:t>4-غازات عديمة اللون .</a:t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endParaRPr lang="ar-EG" sz="2400" dirty="0"/>
          </a:p>
        </p:txBody>
      </p:sp>
    </p:spTree>
  </p:cSld>
  <p:clrMapOvr>
    <a:masterClrMapping/>
  </p:clrMapOvr>
  <p:transition spd="slow">
    <p:pull dir="ld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00" y="428604"/>
            <a:ext cx="6460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خواص العناصر واستخدامها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2400" dirty="0"/>
              <a:t>1- يستخدم الصوديوم السائل في نقل الحرارة من قلب المفاعل النووي إلى خارجه ؛ لأنه فلزجيد التوصيل للحرارة ( تستخدم هذه الطاقة في الحصول على الطاقة البخارية </a:t>
            </a:r>
            <a:r>
              <a:rPr lang="ar-EG" sz="2400" dirty="0" smtClean="0"/>
              <a:t>اللازمة لتوليد </a:t>
            </a:r>
            <a:r>
              <a:rPr lang="ar-EG" sz="2400" dirty="0"/>
              <a:t>الكهرباء ) </a:t>
            </a:r>
          </a:p>
        </p:txBody>
      </p:sp>
      <p:pic>
        <p:nvPicPr>
          <p:cNvPr id="35842" name="Picture 2" descr="http://www.madrasty-eg.com/prep/images/prep2/science1/1-3/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0492" y="2857496"/>
            <a:ext cx="6577590" cy="40005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2400" dirty="0"/>
              <a:t>2-تستخدم شرائح السيليكون في صناعة اجهزة الكمبيوتر لانهمن أشباه الموصلات التي يتوقف توصيلها للكهبراء على درجة الحرارة .</a:t>
            </a:r>
            <a:br>
              <a:rPr lang="ar-EG" sz="2400" dirty="0"/>
            </a:br>
            <a:endParaRPr lang="ar-EG" sz="2400" dirty="0"/>
          </a:p>
        </p:txBody>
      </p:sp>
      <p:pic>
        <p:nvPicPr>
          <p:cNvPr id="38914" name="Picture 2" descr="http://www.madrasty-eg.com/prep/images/prep2/science1/1-3/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789667"/>
            <a:ext cx="6000792" cy="406833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525963"/>
          </a:xfrm>
        </p:spPr>
        <p:txBody>
          <a:bodyPr>
            <a:normAutofit/>
          </a:bodyPr>
          <a:lstStyle/>
          <a:p>
            <a:r>
              <a:rPr lang="ar-EG" sz="2400" dirty="0" smtClean="0"/>
              <a:t>3-يستخدم النيتروجين </a:t>
            </a:r>
            <a:r>
              <a:rPr lang="ar-EG" sz="2400" dirty="0"/>
              <a:t>المسال في حفظ قرنية العين لانخفاض درجة تجمده -196 درجة س .</a:t>
            </a:r>
            <a:br>
              <a:rPr lang="ar-EG" sz="2400" dirty="0"/>
            </a:br>
            <a:r>
              <a:rPr lang="ar-EG" sz="2400" dirty="0"/>
              <a:t>4-يستخدم الكوبلت 60 المشع في حفظ الأغذية ( تعقيم اللحوم ) لأن أشعة جاما التي تصدرمنه تمنع تكاثر الجراثيم دون أن تؤثر على الإنسان </a:t>
            </a:r>
            <a:r>
              <a:rPr lang="ar-EG" sz="2400" dirty="0" smtClean="0"/>
              <a:t>.</a:t>
            </a:r>
          </a:p>
          <a:p>
            <a:r>
              <a:rPr lang="ar-EG" sz="2400" dirty="0"/>
              <a:t>5-يستخدم غازي الهيليوموالنيون في انتاج نوعا من أشعة الليزر .</a:t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endParaRPr lang="ar-EG" sz="2400" dirty="0"/>
          </a:p>
        </p:txBody>
      </p:sp>
      <p:pic>
        <p:nvPicPr>
          <p:cNvPr id="40962" name="Picture 2" descr="http://www.madrasty-eg.com/prep/images/prep2/science1/1-3/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786190"/>
            <a:ext cx="6072230" cy="30718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sz="2400" dirty="0"/>
              <a:t>-نضع قطعة من الفحم النباتي في علبة زبادي فارغة ونغطيها مع ثقب الغطاء بمسمار رفيع ليجمع الفحم الغازات على سطحه .</a:t>
            </a:r>
            <a:br>
              <a:rPr lang="ar-EG" sz="2400" dirty="0"/>
            </a:br>
            <a:r>
              <a:rPr lang="ar-EG" sz="2400" dirty="0"/>
              <a:t/>
            </a:r>
            <a:br>
              <a:rPr lang="ar-EG" sz="2400" dirty="0"/>
            </a:br>
            <a:r>
              <a:rPr lang="ar-EG" sz="2400" dirty="0"/>
              <a:t>معلومة إثرائية :</a:t>
            </a:r>
            <a:br>
              <a:rPr lang="ar-EG" sz="2400" dirty="0"/>
            </a:br>
            <a:r>
              <a:rPr lang="ar-EG" sz="2400" dirty="0"/>
              <a:t>- حصل العالم المصري د . مصطفي السيد في 29 سبتمبر 2008 م علي أرفع وسام أمريكي في العلوم لإنجازاته في مجال التكنولوجيا الدقيقة المعروفة باسم ( النانو ) وتطبيق هذه التكنولوجيا باستخدام الذهب في علاج مرض السرطان</a:t>
            </a:r>
          </a:p>
        </p:txBody>
      </p:sp>
      <p:sp>
        <p:nvSpPr>
          <p:cNvPr id="4" name="Rectangle 3"/>
          <p:cNvSpPr/>
          <p:nvPr/>
        </p:nvSpPr>
        <p:spPr>
          <a:xfrm>
            <a:off x="1928794" y="357166"/>
            <a:ext cx="61436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تطبيق حياتي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cover dir="r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madrasty-eg.com/prep/images/prep2/science1/1-3/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004501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drumroll.wav" builtIn="1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910" y="928670"/>
            <a:ext cx="764386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عمل الطالب :معاذ سعد رجب</a:t>
            </a:r>
          </a:p>
          <a:p>
            <a:pPr algn="ctr"/>
            <a:r>
              <a:rPr lang="ar-EG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فصل </a:t>
            </a:r>
            <a:r>
              <a:rPr lang="ar-EG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3/2</a:t>
            </a:r>
            <a:endParaRPr lang="ar-EG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ar-EG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المادة :علوم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</TotalTime>
  <Words>217</Words>
  <Application>Microsoft Office PowerPoint</Application>
  <PresentationFormat>On-screen Show (4:3)</PresentationFormat>
  <Paragraphs>41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Slide 1</vt:lpstr>
      <vt:lpstr>مجموعة فلزات الاقلاء A1</vt:lpstr>
      <vt:lpstr>Slide 3</vt:lpstr>
      <vt:lpstr>Slide 4</vt:lpstr>
      <vt:lpstr>Slide 5</vt:lpstr>
      <vt:lpstr>Slide 6</vt:lpstr>
      <vt:lpstr>Slide 7</vt:lpstr>
      <vt:lpstr>- نشاط لاكتشاف خواص عناصر الأقلاء الأرضية  </vt:lpstr>
      <vt:lpstr>Slide 9</vt:lpstr>
      <vt:lpstr>معلومات اثرائية</vt:lpstr>
      <vt:lpstr>مجموعةالهالوجينات 7A</vt:lpstr>
      <vt:lpstr>Slide 12</vt:lpstr>
      <vt:lpstr>Slide 13</vt:lpstr>
      <vt:lpstr>مجموعة الغازات الخاملة ( المجموعة الصفرية ) 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aldoaa</dc:creator>
  <cp:lastModifiedBy>aldoaa</cp:lastModifiedBy>
  <cp:revision>10</cp:revision>
  <dcterms:created xsi:type="dcterms:W3CDTF">2011-10-15T09:28:23Z</dcterms:created>
  <dcterms:modified xsi:type="dcterms:W3CDTF">2011-10-16T14:30:00Z</dcterms:modified>
</cp:coreProperties>
</file>