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56" r:id="rId2"/>
    <p:sldId id="257" r:id="rId3"/>
    <p:sldId id="258" r:id="rId4"/>
    <p:sldId id="335" r:id="rId5"/>
    <p:sldId id="278" r:id="rId6"/>
    <p:sldId id="261" r:id="rId7"/>
    <p:sldId id="263" r:id="rId8"/>
    <p:sldId id="264" r:id="rId9"/>
    <p:sldId id="317" r:id="rId10"/>
    <p:sldId id="294" r:id="rId11"/>
    <p:sldId id="301" r:id="rId12"/>
    <p:sldId id="302" r:id="rId13"/>
    <p:sldId id="303" r:id="rId14"/>
    <p:sldId id="320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8" r:id="rId25"/>
    <p:sldId id="313" r:id="rId26"/>
    <p:sldId id="315" r:id="rId27"/>
    <p:sldId id="279" r:id="rId28"/>
    <p:sldId id="314" r:id="rId29"/>
    <p:sldId id="321" r:id="rId30"/>
    <p:sldId id="316" r:id="rId31"/>
    <p:sldId id="286" r:id="rId32"/>
    <p:sldId id="285" r:id="rId33"/>
    <p:sldId id="287" r:id="rId34"/>
    <p:sldId id="288" r:id="rId35"/>
    <p:sldId id="291" r:id="rId36"/>
    <p:sldId id="267" r:id="rId37"/>
    <p:sldId id="271" r:id="rId38"/>
    <p:sldId id="265" r:id="rId39"/>
    <p:sldId id="276" r:id="rId40"/>
    <p:sldId id="266" r:id="rId41"/>
    <p:sldId id="268" r:id="rId42"/>
    <p:sldId id="270" r:id="rId43"/>
    <p:sldId id="297" r:id="rId44"/>
    <p:sldId id="298" r:id="rId45"/>
    <p:sldId id="272" r:id="rId46"/>
    <p:sldId id="269" r:id="rId47"/>
    <p:sldId id="326" r:id="rId48"/>
    <p:sldId id="327" r:id="rId49"/>
    <p:sldId id="273" r:id="rId50"/>
    <p:sldId id="274" r:id="rId51"/>
    <p:sldId id="322" r:id="rId52"/>
    <p:sldId id="323" r:id="rId53"/>
    <p:sldId id="275" r:id="rId54"/>
    <p:sldId id="277" r:id="rId55"/>
    <p:sldId id="282" r:id="rId56"/>
    <p:sldId id="283" r:id="rId57"/>
    <p:sldId id="281" r:id="rId58"/>
    <p:sldId id="324" r:id="rId59"/>
    <p:sldId id="284" r:id="rId60"/>
    <p:sldId id="289" r:id="rId61"/>
    <p:sldId id="293" r:id="rId62"/>
    <p:sldId id="290" r:id="rId63"/>
    <p:sldId id="292" r:id="rId64"/>
    <p:sldId id="325" r:id="rId65"/>
    <p:sldId id="299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295" r:id="rId74"/>
    <p:sldId id="336" r:id="rId75"/>
    <p:sldId id="296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0066"/>
    <a:srgbClr val="FF6600"/>
    <a:srgbClr val="333333"/>
    <a:srgbClr val="FF0066"/>
    <a:srgbClr val="FF00FF"/>
    <a:srgbClr val="000099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7FB411-B9DD-4ED1-85DB-6B92DFEB5D62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9A9F5B-B5CD-43D9-B399-6D502E76E2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011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76DFF2-1DC2-401B-B560-33903F42EAD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B35893-EC81-42C8-9D68-B0020AA8D7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شكل بيضاوي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6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0FF57C-1B49-4307-9995-1AEB718877EF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7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3F4283-78CD-46B4-BB3D-87D33940BA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C0702-BAE3-4599-8183-2FDC85A5369A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194C7-175C-4DBB-B748-591864BED7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مستطيل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شكل بيضاوي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شكل بيضاوي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06690E-6EC4-4E97-9723-253ECB98753F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01AA75-7968-42EA-86DD-0387C7A1C5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32540-BE5E-4028-A6DC-08028556A725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DF2A7-364A-470D-BE84-4A4893696D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87456A-76CD-46CE-823D-7B13A0F0DFA2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DE162D-E258-4A5D-B822-20849EDA7E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FE1CB-D95E-4D96-92B0-0B786FEA6597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4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7BC7C-3C64-4991-B68F-7A341BBC37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مستطيل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AF7D94-2CE3-4FC5-AF75-AE6150C60D2F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7C696B-7D23-4891-A2CA-CD6E88E36A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B34C2F-868E-4712-830A-47CF5E6D0C46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527D79D-C4AE-4337-98C7-A7BF855267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+mn-lt"/>
              <a:cs typeface="+mn-cs"/>
            </a:endParaRPr>
          </a:p>
        </p:txBody>
      </p:sp>
      <p:sp>
        <p:nvSpPr>
          <p:cNvPr id="6" name="مخطط انسيابي: معالجة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مخطط انسيابي: معالجة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ar-SA" noProof="0" dirty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F0070B-E46C-4B11-B7D3-070306F788DF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9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C6B80A-842C-4AAE-ACB3-93132A6FB8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409E-40AF-4825-A052-7DB82E5C19A9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ABD1D-E5BC-4DAC-8C9F-49CF64383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BBB7-F749-4B94-9640-4B4C08ABA7FC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DF7D-F1AC-4DC9-B7CA-8E166B6C2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شكل بيضاوي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33" name="عنصر نائب للنص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2084A63-1582-4680-B4B0-83447659A761}" type="datetimeFigureOut">
              <a:rPr lang="en-US"/>
              <a:pPr>
                <a:defRPr/>
              </a:pPr>
              <a:t>4/30/2011</a:t>
            </a:fld>
            <a:endParaRPr lang="en-US" dirty="0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C87D4F4-CBE1-434D-8327-A10F07F58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9" r:id="rId2"/>
    <p:sldLayoutId id="2147483735" r:id="rId3"/>
    <p:sldLayoutId id="2147483730" r:id="rId4"/>
    <p:sldLayoutId id="2147483736" r:id="rId5"/>
    <p:sldLayoutId id="2147483731" r:id="rId6"/>
    <p:sldLayoutId id="2147483737" r:id="rId7"/>
    <p:sldLayoutId id="2147483738" r:id="rId8"/>
    <p:sldLayoutId id="2147483739" r:id="rId9"/>
    <p:sldLayoutId id="2147483732" r:id="rId10"/>
    <p:sldLayoutId id="21474837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cs typeface="Aria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file:///C:\Users\windo7\Desktop\looci\&#1610;&#1575;&#1585;&#1576;%20&#1606;&#1589;&#1604;&#1610;%20&#1601;&#1610;%20&#1575;&#1604;&#1571;&#1602;&#1589;&#1609;-&#1605;&#1581;&#1605;&#1583;%20&#1608;&#1583;&#1610;&#1605;&#1575;%20&#1576;&#1588;&#1575;&#1585;.mp3" TargetMode="External"/><Relationship Id="rId1" Type="http://schemas.openxmlformats.org/officeDocument/2006/relationships/audio" Target="file:///C:\Users\windo7\Desktop\looci\&#1585;&#1575;&#1580;&#1593;%20&#1593;%20&#1576;&#1604;&#1575;&#1583;&#1610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windo7\Desktop\looci\&#1610;&#1575;&#1585;&#1576;%20&#1606;&#1589;&#1604;&#1610;%20&#1601;&#1610;%20&#1575;&#1604;&#1571;&#1602;&#1589;&#1609;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/index.php?title=%D8%A8%D8%A7%D8%A8_%D8%A7%D9%84%D8%B9%D8%AA%D9%85&amp;action=edit&amp;redlink=1" TargetMode="External"/><Relationship Id="rId13" Type="http://schemas.openxmlformats.org/officeDocument/2006/relationships/hyperlink" Target="http://ar.wikipedia.org/w/index.php?title=%D8%A8%D8%A7%D8%A8_%D8%A7%D9%84%D9%85%D8%B7%D9%87%D8%B1%D8%A9&amp;action=edit&amp;redlink=1" TargetMode="External"/><Relationship Id="rId18" Type="http://schemas.openxmlformats.org/officeDocument/2006/relationships/hyperlink" Target="http://ar.wikipedia.org/w/index.php?title=%D8%A8%D8%A7%D8%A8_%D8%A7%D9%84%D9%85%D8%B2%D8%AF%D9%88%D8%AC&amp;action=edit&amp;redlink=1" TargetMode="External"/><Relationship Id="rId3" Type="http://schemas.openxmlformats.org/officeDocument/2006/relationships/hyperlink" Target="http://ar.wikipedia.org/wiki/1336" TargetMode="External"/><Relationship Id="rId7" Type="http://schemas.openxmlformats.org/officeDocument/2006/relationships/hyperlink" Target="http://ar.wikipedia.org/wiki/%D8%A8%D8%A7%D8%A8_%D8%AD%D8%B7%D8%A9" TargetMode="External"/><Relationship Id="rId12" Type="http://schemas.openxmlformats.org/officeDocument/2006/relationships/hyperlink" Target="http://ar.wikipedia.org/wiki/%D8%A8%D8%A7%D8%A8_%D8%A7%D9%84%D9%82%D8%B7%D8%A7%D9%86%D9%8A%D9%86" TargetMode="External"/><Relationship Id="rId17" Type="http://schemas.openxmlformats.org/officeDocument/2006/relationships/hyperlink" Target="http://ar.wikipedia.org/w/index.php?title=%D8%A8%D8%A7%D8%A8_%D8%A7%D9%84%D8%AB%D9%84%D8%A7%D8%AB%D9%8A&amp;action=edit&amp;redlink=1" TargetMode="External"/><Relationship Id="rId2" Type="http://schemas.openxmlformats.org/officeDocument/2006/relationships/image" Target="../media/image18.png"/><Relationship Id="rId16" Type="http://schemas.openxmlformats.org/officeDocument/2006/relationships/hyperlink" Target="http://ar.wikipedia.org/w/index.php?title=%D8%A8%D8%A7%D8%A8_%D8%A7%D9%84%D9%85%D9%86%D9%81%D8%B1%D8%AF&amp;action=edit&amp;redlink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A8%D8%A7%D8%A8_%D8%A7%D9%84%D8%A3%D8%B3%D8%A8%D8%A7%D8%B7" TargetMode="External"/><Relationship Id="rId11" Type="http://schemas.openxmlformats.org/officeDocument/2006/relationships/hyperlink" Target="http://ar.wikipedia.org/wiki/%D8%A8%D8%A7%D8%A8_%D8%A7%D9%84%D8%AD%D8%AF%D9%8A%D8%AF" TargetMode="External"/><Relationship Id="rId5" Type="http://schemas.openxmlformats.org/officeDocument/2006/relationships/image" Target="../media/image19.jpeg"/><Relationship Id="rId15" Type="http://schemas.openxmlformats.org/officeDocument/2006/relationships/hyperlink" Target="http://ar.wikipedia.org/wiki/%D8%A8%D8%A7%D8%A8_%D8%A7%D9%84%D9%85%D8%BA%D8%A7%D8%B1%D8%A8%D8%A9" TargetMode="External"/><Relationship Id="rId10" Type="http://schemas.openxmlformats.org/officeDocument/2006/relationships/hyperlink" Target="http://ar.wikipedia.org/w/index.php?title=%D8%A8%D8%A7%D8%A8_%D8%A7%D9%84%D9%86%D8%A7%D8%B8%D8%B1&amp;action=edit&amp;redlink=1" TargetMode="External"/><Relationship Id="rId19" Type="http://schemas.openxmlformats.org/officeDocument/2006/relationships/image" Target="../media/image20.png"/><Relationship Id="rId4" Type="http://schemas.openxmlformats.org/officeDocument/2006/relationships/hyperlink" Target="http://ar.wikipedia.org/w/index.php?title=%D9%85%D9%84%D9%81:TempmtS.jpg&amp;filetimestamp=20080905124738" TargetMode="External"/><Relationship Id="rId9" Type="http://schemas.openxmlformats.org/officeDocument/2006/relationships/hyperlink" Target="http://ar.wikipedia.org/wiki/%D8%A8%D8%A7%D8%A8_%D8%A7%D9%84%D8%BA%D9%88%D8%A7%D9%86%D9%85%D8%A9" TargetMode="External"/><Relationship Id="rId14" Type="http://schemas.openxmlformats.org/officeDocument/2006/relationships/hyperlink" Target="http://ar.wikipedia.org/w/index.php?title=%D8%A8%D8%A7%D8%A8_%D8%A7%D9%84%D8%B3%D9%84%D8%B3%D9%84%D8%A9&amp;action=edit&amp;redlink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%D8%A5%D8%B3%D8%B1%D8%A7%D8%A6%D9%8A%D9%84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hyperlink" Target="http://ar.wikipedia.org/wiki/%D8%A7%D9%84%D9%82%D8%AF%D8%B3" TargetMode="External"/><Relationship Id="rId4" Type="http://schemas.openxmlformats.org/officeDocument/2006/relationships/hyperlink" Target="http://ar.wikipedia.org/wiki/%D8%A8%D8%A7%D8%A8_%D8%A7%D9%84%D9%85%D8%BA%D8%A7%D8%B1%D8%A8%D8%A9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iki/%D8%AC%D8%A8%D9%84_%D8%A7%D9%84%D8%B2%D9%8A%D8%AA%D9%88%D9%86" TargetMode="External"/><Relationship Id="rId3" Type="http://schemas.openxmlformats.org/officeDocument/2006/relationships/hyperlink" Target="http://ar.wikipedia.org/wiki/610_%D9%87%D9%80" TargetMode="External"/><Relationship Id="rId7" Type="http://schemas.openxmlformats.org/officeDocument/2006/relationships/hyperlink" Target="http://ar.wikipedia.org/wiki/1817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A7%D9%84%D8%AF%D9%88%D9%84%D8%A9_%D8%A7%D9%84%D8%B9%D8%AB%D9%85%D8%A7%D9%86%D9%8A%D8%A9" TargetMode="External"/><Relationship Id="rId5" Type="http://schemas.openxmlformats.org/officeDocument/2006/relationships/hyperlink" Target="http://ar.wikipedia.org/wiki/%D8%A7%D9%84%D9%85%D9%85%D8%A7%D9%84%D9%8A%D9%83" TargetMode="External"/><Relationship Id="rId10" Type="http://schemas.openxmlformats.org/officeDocument/2006/relationships/image" Target="../media/image24.jpeg"/><Relationship Id="rId4" Type="http://schemas.openxmlformats.org/officeDocument/2006/relationships/hyperlink" Target="http://ar.wikipedia.org/wiki/1213" TargetMode="External"/><Relationship Id="rId9" Type="http://schemas.openxmlformats.org/officeDocument/2006/relationships/hyperlink" Target="http://ar.wikipedia.org/w/index.php?title=%D9%88%D8%A7%D8%AF%D9%8A_%D9%82%D8%AF%D8%B1%D9%88%D9%86&amp;action=edit&amp;redlink=1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iki/%D9%83%D9%86%D9%8A%D8%B3%D8%A9_%D8%A7%D9%84%D9%82%D9%8A%D8%A7%D9%85%D8%A9" TargetMode="External"/><Relationship Id="rId13" Type="http://schemas.openxmlformats.org/officeDocument/2006/relationships/hyperlink" Target="http://ar.wikipedia.org/w/index.php?title=%D8%B3%D9%88%D9%82_%D8%A7%D9%84%D8%B5%D8%A7%D8%BA%D8%A9&amp;action=edit&amp;redlink=1" TargetMode="External"/><Relationship Id="rId18" Type="http://schemas.openxmlformats.org/officeDocument/2006/relationships/hyperlink" Target="http://ar.wikipedia.org/w/index.php?title=%D8%A7%D9%84%D9%87%D8%AF%D9%85%D9%8A&amp;action=edit&amp;redlink=1" TargetMode="External"/><Relationship Id="rId3" Type="http://schemas.openxmlformats.org/officeDocument/2006/relationships/hyperlink" Target="http://ar.wikipedia.org/w/index.php?title=%D8%A3%D8%A8%D9%88%D8%A7%D8%A8_%D8%A7%D9%84%D9%82%D8%AF%D8%B3&amp;action=edit&amp;redlink=1" TargetMode="External"/><Relationship Id="rId7" Type="http://schemas.openxmlformats.org/officeDocument/2006/relationships/hyperlink" Target="http://ar.wikipedia.org/wiki/%D8%A7%D9%84%D9%85%D8%B3%D8%AC%D8%AF_%D8%A7%D9%84%D8%A3%D9%82%D8%B5%D9%89" TargetMode="External"/><Relationship Id="rId12" Type="http://schemas.openxmlformats.org/officeDocument/2006/relationships/hyperlink" Target="http://ar.wikipedia.org/wiki/%D8%B3%D9%88%D9%82_%D8%A7%D9%84%D9%82%D8%B7%D8%A7%D9%86%D9%8A%D9%86" TargetMode="External"/><Relationship Id="rId17" Type="http://schemas.openxmlformats.org/officeDocument/2006/relationships/hyperlink" Target="http://ar.wikipedia.org/w/index.php?title=%D8%A8%D8%A7%D8%A8_%D8%AE%D8%A7%D9%86_%D8%A7%D9%84%D8%B2%D9%8A%D8%AA&amp;action=edit&amp;redlink=1" TargetMode="External"/><Relationship Id="rId2" Type="http://schemas.openxmlformats.org/officeDocument/2006/relationships/image" Target="../media/image25.png"/><Relationship Id="rId16" Type="http://schemas.openxmlformats.org/officeDocument/2006/relationships/hyperlink" Target="http://ar.wikipedia.org/w/index.php?title=%D8%A7%D9%84%D8%AD%D9%8A_%D8%A7%D9%84%D8%A5%D8%B3%D9%84%D8%A7%D9%85%D9%8A&amp;action=edit&amp;redlink=1" TargetMode="External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9%81%D9%84%D8%B3%D8%B7%D9%8A%D9%86" TargetMode="External"/><Relationship Id="rId11" Type="http://schemas.openxmlformats.org/officeDocument/2006/relationships/hyperlink" Target="http://ar.wikipedia.org/w/index.php?title=%D8%B3%D9%88%D9%82_%D8%A7%D9%84%D9%84%D8%AD%D8%A7%D9%85%D9%8A%D9%86&amp;action=edit&amp;redlink=1" TargetMode="External"/><Relationship Id="rId5" Type="http://schemas.openxmlformats.org/officeDocument/2006/relationships/hyperlink" Target="http://ar.wikipedia.org/wiki/%D8%A7%D9%84%D9%82%D8%AF%D8%B3_%D8%A7%D9%84%D8%B4%D8%B1%D9%82%D9%8A%D8%A9" TargetMode="External"/><Relationship Id="rId15" Type="http://schemas.openxmlformats.org/officeDocument/2006/relationships/hyperlink" Target="http://ar.wikipedia.org/w/index.php?title=%D8%AD%D8%A7%D8%B1%D8%A9_%D8%A7%D9%84%D9%86%D8%B5%D8%A7%D8%B1%D9%89&amp;action=edit&amp;redlink=1" TargetMode="External"/><Relationship Id="rId10" Type="http://schemas.openxmlformats.org/officeDocument/2006/relationships/hyperlink" Target="http://ar.wikipedia.org/wiki/%D8%B3%D9%88%D9%82_%D8%A7%D9%84%D8%B9%D8%B7%D8%A7%D8%B1%D9%8A%D9%86_(%D8%AA%D9%88%D8%B6%D9%8A%D8%AD)" TargetMode="External"/><Relationship Id="rId19" Type="http://schemas.openxmlformats.org/officeDocument/2006/relationships/image" Target="../media/image26.jpeg"/><Relationship Id="rId4" Type="http://schemas.openxmlformats.org/officeDocument/2006/relationships/hyperlink" Target="http://ar.wikipedia.org/wiki/%D8%A7%D9%84%D9%82%D8%AF%D8%B3" TargetMode="External"/><Relationship Id="rId9" Type="http://schemas.openxmlformats.org/officeDocument/2006/relationships/hyperlink" Target="http://ar.wikipedia.org/wiki/%D8%AD%D8%A7%D8%A6%D8%B7_%D8%A7%D9%84%D8%A8%D8%B1%D8%A7%D9%82" TargetMode="External"/><Relationship Id="rId14" Type="http://schemas.openxmlformats.org/officeDocument/2006/relationships/hyperlink" Target="http://ar.wikipedia.org/w/index.php?title=%D8%B3%D9%88%D9%82_%D8%A7%D9%84%D8%AD%D8%B5%D8%B1&amp;action=edit&amp;redlink=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content/daleel/html/10.htm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hyperlink" Target="http://www.foraqsa.com/content/daleel/html/23.htm" TargetMode="External"/><Relationship Id="rId4" Type="http://schemas.openxmlformats.org/officeDocument/2006/relationships/hyperlink" Target="http://www.foraqsa.com/content/daleel/html/24.ht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content/daleel/html/9.htm" TargetMode="External"/><Relationship Id="rId2" Type="http://schemas.openxmlformats.org/officeDocument/2006/relationships/hyperlink" Target="http://www.foraqsa.com/content/daleel/html/52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hyperlink" Target="http://www.foraqsa.com/content/daleel/html/50.htm" TargetMode="External"/><Relationship Id="rId4" Type="http://schemas.openxmlformats.org/officeDocument/2006/relationships/hyperlink" Target="http://www.foraqsa.com/content/daleel/html/51.htm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oraqsa.com/library/images/aqsa/landmarks/minarrets/silsilah_minarret1.jpg" TargetMode="External"/><Relationship Id="rId3" Type="http://schemas.openxmlformats.org/officeDocument/2006/relationships/hyperlink" Target="http://www.foraqsa.com/content/daleel/html/9.htm" TargetMode="External"/><Relationship Id="rId7" Type="http://schemas.openxmlformats.org/officeDocument/2006/relationships/image" Target="../media/image36.jpeg"/><Relationship Id="rId2" Type="http://schemas.openxmlformats.org/officeDocument/2006/relationships/hyperlink" Target="http://www.foraqsa.com/content/daleel/html/79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oraqsa.com/library/images/aqsa/landmarks/minarrets/silsilah_minarret.jpg" TargetMode="External"/><Relationship Id="rId5" Type="http://schemas.openxmlformats.org/officeDocument/2006/relationships/hyperlink" Target="http://www.foraqsa.com/content/daleel/html/10.htm" TargetMode="External"/><Relationship Id="rId4" Type="http://schemas.openxmlformats.org/officeDocument/2006/relationships/hyperlink" Target="http://www.foraqsa.com/content/daleel/html/51.htm" TargetMode="External"/><Relationship Id="rId9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content/daleel/html/4.htm" TargetMode="External"/><Relationship Id="rId2" Type="http://schemas.openxmlformats.org/officeDocument/2006/relationships/hyperlink" Target="http://www.foraqsa.com/content/daleel/html/53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content/daleel/html/47.htm#&#1575;&#1604;&#1605;&#1583;&#1585;&#1587;&#1577; &#1575;&#1604;&#1593;&#1605;&#1585;&#1610;&#1577;" TargetMode="External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content/daleel/html/53.htm" TargetMode="External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hyperlink" Target="http://www.foraqsa.com/library/images/aqsa/landmarks/minarrets/asbat_minarret.j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aqsa.com/library/images/aqsa/shohadaa/magdi_maslamani.jpg" TargetMode="External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ar.wikipedia.org/wiki/%D9%85%D8%B3%D8%AC%D8%AF_%D9%82%D8%A8%D8%A9_%D8%A7%D9%84%D8%B5%D8%AE%D8%B1%D8%A9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ar.wikipedia.org/wiki/%D8%A5%D9%86%D8%B3%D8%A7%D9%86" TargetMode="External"/><Relationship Id="rId4" Type="http://schemas.openxmlformats.org/officeDocument/2006/relationships/hyperlink" Target="http://ar.wikipedia.org/wiki/%D9%82%D9%84%D8%A8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iki/%D8%B5%D9%84%D8%A7%D8%A9" TargetMode="External"/><Relationship Id="rId3" Type="http://schemas.openxmlformats.org/officeDocument/2006/relationships/hyperlink" Target="http://ar.wikipedia.org/wiki/%D9%85%D8%B3%D8%AC%D8%AF" TargetMode="External"/><Relationship Id="rId7" Type="http://schemas.openxmlformats.org/officeDocument/2006/relationships/hyperlink" Target="http://ar.wikipedia.org/wiki/%D9%82%D9%84%D8%A8" TargetMode="External"/><Relationship Id="rId12" Type="http://schemas.openxmlformats.org/officeDocument/2006/relationships/hyperlink" Target="http://ar.wikipedia.org/wiki/%D8%A8%D8%A7%D8%A8_%D8%A7%D9%84%D8%A3%D8%B3%D8%A8%D8%A7%D8%B7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9%85%D8%B3%D8%AC%D8%AF_%D9%82%D8%A8%D8%A9_%D8%A7%D9%84%D8%B5%D8%AE%D8%B1%D8%A9" TargetMode="External"/><Relationship Id="rId11" Type="http://schemas.openxmlformats.org/officeDocument/2006/relationships/hyperlink" Target="http://ar.wikipedia.org/w/index.php?title=%D8%A8%D8%A7%D8%A8_%D8%A7%D9%84%D8%B3%D9%84%D8%B3%D9%84%D8%A9&amp;action=edit&amp;redlink=1" TargetMode="External"/><Relationship Id="rId5" Type="http://schemas.openxmlformats.org/officeDocument/2006/relationships/hyperlink" Target="http://ar.wikipedia.org/wiki/%D8%A7%D9%84%D9%82%D8%AF%D8%B3" TargetMode="External"/><Relationship Id="rId10" Type="http://schemas.openxmlformats.org/officeDocument/2006/relationships/hyperlink" Target="http://ar.wikipedia.org/wiki/%D8%A7%D9%84%D9%85%D8%B3%D8%AC%D8%AF_%D8%A7%D9%84%D9%86%D8%A8%D9%88%D9%8A" TargetMode="External"/><Relationship Id="rId4" Type="http://schemas.openxmlformats.org/officeDocument/2006/relationships/hyperlink" Target="http://ar.wikipedia.org/wiki/%D9%85%D8%B3%D8%AA%D8%B7%D9%8A%D9%84" TargetMode="External"/><Relationship Id="rId9" Type="http://schemas.openxmlformats.org/officeDocument/2006/relationships/hyperlink" Target="http://ar.wikipedia.org/wiki/%D8%A7%D9%84%D9%85%D8%B3%D8%AC%D8%AF_%D8%A7%D9%84%D8%AD%D8%B1%D8%A7%D9%85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iki/%D8%B5%D9%84%D8%A7%D8%AD_%D8%A7%D9%84%D8%AF%D9%8A%D9%86_%D8%A7%D9%84%D8%A3%D9%8A%D9%88%D8%A8%D9%8A" TargetMode="External"/><Relationship Id="rId3" Type="http://schemas.openxmlformats.org/officeDocument/2006/relationships/audio" Target="../media/audio2.wav"/><Relationship Id="rId7" Type="http://schemas.openxmlformats.org/officeDocument/2006/relationships/hyperlink" Target="http://ar.wikipedia.org/wiki/%D9%86%D9%88%D8%B1_%D8%A7%D9%84%D8%AF%D9%8A%D9%86_%D8%B2%D9%86%D9%83%D9%8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iki/%D8%AD%D8%B1%D9%8A%D9%82_%D8%A7%D9%84%D9%85%D8%B3%D8%AC%D8%AF_%D8%A7%D9%84%D8%A3%D9%82%D8%B5%D9%89" TargetMode="External"/><Relationship Id="rId5" Type="http://schemas.openxmlformats.org/officeDocument/2006/relationships/hyperlink" Target="http://ar.wikipedia.org/wiki/1969" TargetMode="External"/><Relationship Id="rId4" Type="http://schemas.openxmlformats.org/officeDocument/2006/relationships/hyperlink" Target="http://ar.wikipedia.org/wiki/22_%D8%A3%D8%BA%D8%B3%D8%B7%D8%B3" TargetMode="External"/><Relationship Id="rId9" Type="http://schemas.openxmlformats.org/officeDocument/2006/relationships/hyperlink" Target="http://ar.wikipedia.org/wiki/%D9%81%D9%84%D8%B3%D8%B7%D9%8A%D9%86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ar.wikipedia.org/w/index.php?title=%D9%85%D9%84%D9%81:Saladin_Minbar-Aqsa.JPG&amp;filetimestamp=20080907195745" TargetMode="External"/><Relationship Id="rId3" Type="http://schemas.openxmlformats.org/officeDocument/2006/relationships/image" Target="../media/image50.jpeg"/><Relationship Id="rId7" Type="http://schemas.openxmlformats.org/officeDocument/2006/relationships/image" Target="../media/image52.jpeg"/><Relationship Id="rId2" Type="http://schemas.openxmlformats.org/officeDocument/2006/relationships/hyperlink" Target="http://ar.wikipedia.org/w/index.php?title=%D9%85%D9%84%D9%81:Al-Aqsa05.JPG&amp;filetimestamp=2008032910472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r.wikipedia.org/w/index.php?title=%D9%85%D9%84%D9%81:The_rock_of_the_Dome_of_the_Rock_PD-OLD.jpg.JPG&amp;filetimestamp=20090216212540" TargetMode="External"/><Relationship Id="rId5" Type="http://schemas.openxmlformats.org/officeDocument/2006/relationships/image" Target="../media/image51.jpeg"/><Relationship Id="rId4" Type="http://schemas.openxmlformats.org/officeDocument/2006/relationships/hyperlink" Target="http://ar.wikipedia.org/w/index.php?title=%D9%85%D9%84%D9%81:Aqsa_1.jpg&amp;filetimestamp=20080404112002" TargetMode="External"/><Relationship Id="rId9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windo7\Desktop\looci\&#1585;&#1575;&#1580;&#1593;%20&#1593;%20&#1576;&#1604;&#1575;&#1583;&#1610;.mp3" TargetMode="Externa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windo7\Desktop\&#1589;&#1608;&#1578;&#1610;&#1575;&#1578;\&#1575;&#1604;&#1571;&#1606;&#1575;&#1588;&#1610;&#1583;%20&#1575;&#1604;&#1605;&#1601;&#1590;&#1604;&#1577;\&#1605;&#1601;&#1590;&#1604;.&#1570;&#1607;%20&#1610;&#1575;&#1602;&#1583;&#1587;-&#1573;&#1576;&#1585;&#1575;&#1607;&#1610;&#1605;%20&#1575;&#1604;&#1583;&#1585;&#1583;&#1587;&#1575;&#1608;&#1610;.mp3" TargetMode="Externa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0" y="0"/>
            <a:ext cx="990600" cy="1066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برنامج تثقيفي</a:t>
            </a:r>
            <a:endParaRPr lang="en-US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شكل بيضاوي 8"/>
          <p:cNvSpPr/>
          <p:nvPr/>
        </p:nvSpPr>
        <p:spPr>
          <a:xfrm>
            <a:off x="6400800" y="990600"/>
            <a:ext cx="1828800" cy="2133600"/>
          </a:xfrm>
          <a:prstGeom prst="ellipse">
            <a:avLst/>
          </a:prstGeom>
          <a:ln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bevel/>
          </a:ln>
          <a:scene3d>
            <a:camera prst="orthographicFront"/>
            <a:lightRig rig="brightRoom" dir="t"/>
          </a:scene3d>
          <a:sp3d prstMaterial="softEdge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Old Antic Bold" pitchFamily="2" charset="-78"/>
              </a:rPr>
              <a:t>ماذا</a:t>
            </a:r>
            <a:endParaRPr lang="en-US" sz="60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Old Antic Bold" pitchFamily="2" charset="-78"/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3810000" y="457200"/>
            <a:ext cx="1828800" cy="2133600"/>
          </a:xfrm>
          <a:prstGeom prst="ellipse">
            <a:avLst/>
          </a:prstGeom>
          <a:ln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bevel/>
          </a:ln>
          <a:scene3d>
            <a:camera prst="orthographicFront"/>
            <a:lightRig rig="brightRoom" dir="t"/>
          </a:scene3d>
          <a:sp3d prstMaterial="softEdge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Old Antic Bold" pitchFamily="2" charset="-78"/>
              </a:rPr>
              <a:t>تعرف</a:t>
            </a:r>
            <a:endParaRPr lang="en-US" sz="60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Old Antic Bold" pitchFamily="2" charset="-78"/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1371600" y="1143000"/>
            <a:ext cx="1828800" cy="2133600"/>
          </a:xfrm>
          <a:prstGeom prst="ellipse">
            <a:avLst/>
          </a:prstGeom>
          <a:ln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  <a:bevel/>
          </a:ln>
          <a:scene3d>
            <a:camera prst="orthographicFront"/>
            <a:lightRig rig="brightRoom" dir="t"/>
          </a:scene3d>
          <a:sp3d prstMaterial="softEdge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Old Antic Bold" pitchFamily="2" charset="-78"/>
              </a:rPr>
              <a:t>عن</a:t>
            </a:r>
            <a:endParaRPr lang="en-US" sz="96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Old Antic Bold" pitchFamily="2" charset="-78"/>
            </a:endParaRPr>
          </a:p>
        </p:txBody>
      </p:sp>
      <p:sp>
        <p:nvSpPr>
          <p:cNvPr id="12" name="مخطط انسيابي: محطة طرفية 11"/>
          <p:cNvSpPr/>
          <p:nvPr/>
        </p:nvSpPr>
        <p:spPr>
          <a:xfrm>
            <a:off x="3200400" y="3124200"/>
            <a:ext cx="3124200" cy="2514600"/>
          </a:xfrm>
          <a:prstGeom prst="flowChartTerminator">
            <a:avLst/>
          </a:prstGeom>
          <a:ln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8800" b="1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Old Antic Bold" pitchFamily="2" charset="-78"/>
              </a:rPr>
              <a:t>فلسطين</a:t>
            </a:r>
            <a:endParaRPr lang="en-US" sz="88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Old Antic Bold" pitchFamily="2" charset="-78"/>
            </a:endParaRPr>
          </a:p>
        </p:txBody>
      </p:sp>
      <p:pic>
        <p:nvPicPr>
          <p:cNvPr id="13" name="صورة 12" descr="في قلوبنا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581400"/>
            <a:ext cx="18081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صورة 13" descr="في قلوبنا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3581400"/>
            <a:ext cx="18081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راجع ع بلادي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صورة 14" descr="dقبة الصخرة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يارب نصلي في الأقصى-محمد وديما بشار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2819400" y="457200"/>
            <a:ext cx="4648200" cy="11430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لماذا فلسطين؟</a:t>
            </a:r>
            <a:endParaRPr lang="en-US" sz="6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8" name="صورة 7" descr="(علم فلسطين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6930028" y="0"/>
            <a:ext cx="2213972" cy="2213972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pic>
        <p:nvPicPr>
          <p:cNvPr id="9" name="صورة 8" descr="في قلوبنا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0"/>
            <a:ext cx="1598519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 descr="في قلوبنا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62841" y="-77041"/>
            <a:ext cx="1598519" cy="3124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مربع نص 11"/>
          <p:cNvSpPr txBox="1"/>
          <p:nvPr/>
        </p:nvSpPr>
        <p:spPr>
          <a:xfrm>
            <a:off x="0" y="2209800"/>
            <a:ext cx="91440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فلسطين بلد إسلامي محتل من اليهود منذ عدة عقود متواصلة حدثت خلالها الكثير من </a:t>
            </a:r>
            <a:endParaRPr lang="en-US" sz="3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أعمال القتل والدمار والتهجير التي لا تحصى ولا تعد، لذا فإن من الواجب على الفرد </a:t>
            </a:r>
            <a:endParaRPr lang="en-US" sz="3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العربي المسلم أن يتعرف على فلسطين بشكل أدق وأوفى كي يكون على دراية كاملة بما </a:t>
            </a:r>
            <a:endParaRPr lang="en-US" sz="3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تحويه فلسطين من حضارة إسلامية تعتبر رمزا للمسلمين، كي لا يستطيع الأعداء تدليس </a:t>
            </a:r>
            <a:endParaRPr lang="en-US" sz="3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الحقيقة في أن فلسطين بلد إسلامي منذ الأزل..</a:t>
            </a:r>
            <a:r>
              <a:rPr lang="ar-SA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4" name="شكل بيضاوي 13"/>
          <p:cNvSpPr/>
          <p:nvPr/>
        </p:nvSpPr>
        <p:spPr>
          <a:xfrm>
            <a:off x="5715000" y="5181600"/>
            <a:ext cx="1295400" cy="14478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الخطوة الأولى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يساوي 14"/>
          <p:cNvSpPr/>
          <p:nvPr/>
        </p:nvSpPr>
        <p:spPr>
          <a:xfrm>
            <a:off x="5181600" y="5181600"/>
            <a:ext cx="304800" cy="1447800"/>
          </a:xfrm>
          <a:prstGeom prst="mathEqua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مستطيل ذو زوايا قطرية مستديرة 15"/>
          <p:cNvSpPr/>
          <p:nvPr/>
        </p:nvSpPr>
        <p:spPr>
          <a:xfrm>
            <a:off x="1066800" y="5410200"/>
            <a:ext cx="3733800" cy="1143000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معلومات جغرافية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build="allAtOnce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(علم فلسطين).png"/>
          <p:cNvPicPr>
            <a:picLocks noChangeAspect="1"/>
          </p:cNvPicPr>
          <p:nvPr/>
        </p:nvPicPr>
        <p:blipFill>
          <a:blip r:embed="rId2" cstate="print"/>
          <a:srcRect t="50065"/>
          <a:stretch>
            <a:fillRect/>
          </a:stretch>
        </p:blipFill>
        <p:spPr>
          <a:xfrm rot="18207342">
            <a:off x="1217513" y="-108489"/>
            <a:ext cx="2771236" cy="4957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صورة 7" descr="(علم فلسطين).png"/>
          <p:cNvPicPr>
            <a:picLocks noChangeAspect="1"/>
          </p:cNvPicPr>
          <p:nvPr/>
        </p:nvPicPr>
        <p:blipFill>
          <a:blip r:embed="rId2" cstate="print"/>
          <a:srcRect t="50065"/>
          <a:stretch>
            <a:fillRect/>
          </a:stretch>
        </p:blipFill>
        <p:spPr>
          <a:xfrm rot="7518386">
            <a:off x="4934903" y="2370699"/>
            <a:ext cx="2771236" cy="4957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dist="2540000" dir="2400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صورة 8" descr="خريطة فلسطين.gif"/>
          <p:cNvPicPr>
            <a:picLocks noChangeAspect="1"/>
          </p:cNvPicPr>
          <p:nvPr/>
        </p:nvPicPr>
        <p:blipFill>
          <a:blip r:embed="rId3" cstate="print"/>
          <a:srcRect r="2273"/>
          <a:stretch>
            <a:fillRect/>
          </a:stretch>
        </p:blipFill>
        <p:spPr>
          <a:xfrm>
            <a:off x="228600" y="2590800"/>
            <a:ext cx="2863726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3" name="صورة 9" descr="dقبة الصخرة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3124200" y="3030886"/>
            <a:ext cx="6019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وتبدأ حدود فلسطين مع لبنان من رأس الناقورة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البحر المتوسط وتتجه بخط مستقيم شرقاً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حتى ما وراء بلدة 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بنت جبيل 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اللبنانية عندما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ينعطف الحد الفاصل بين القطرين شمالاً بزاوية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تكاد تكون قائمة، ليطوق منابع نهر الأردن ،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فيضمها إلى فلسطين في ممر أرضي ضيق، تحده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الشرق الأراضي السورية وبحيرات 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الحولة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ولوط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و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طبرية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</a:t>
            </a:r>
            <a:endParaRPr lang="ar-SA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62000" y="0"/>
            <a:ext cx="8382000" cy="267765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تقع فلسطين في غربي القارة الأسيوية بين خط طول 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15-34ْ و40-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35ْ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شرقاً ، وبين دائرتي عرض 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30-29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ْ و </a:t>
            </a:r>
            <a:r>
              <a:rPr lang="ar-SA" sz="2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15 -33ْ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شمالاً . </a:t>
            </a:r>
            <a:endParaRPr lang="en-US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وهي تشكل الشطر الجنوبي الغربي من وحدة جغرافية كبرى في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المشرق العربي ، هي بلاد الشام ، التي تضم - فضلا عن فلسطين –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كلا من لبنان وسورية والاردن ، وومن ثم كانت حدودها مشتركة مع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تلك الاقطار، فضلاً عن حدودها مع مصر. </a:t>
            </a:r>
            <a:endParaRPr lang="en-US" sz="1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5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5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5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5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5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5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757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757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-6350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1143000" y="489734"/>
            <a:ext cx="80010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ومن جنوب بحيرة 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طبرية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تبدأ الحدود مع الأردن عند </a:t>
            </a:r>
          </a:p>
          <a:p>
            <a:pPr algn="ctr" rtl="1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مصب 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نهر اليرموك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لتساير بعد ذلك مجرى نهر الأردن، </a:t>
            </a:r>
          </a:p>
          <a:p>
            <a:pPr algn="ctr" rtl="1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ومن مصبه تتجه الحدود جنوباً عبر المنتصف الهندسي </a:t>
            </a:r>
          </a:p>
          <a:p>
            <a:pPr algn="ctr" rtl="1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للبحر الميت ف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وادي عربة 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حتى رأس خليج العقبة. </a:t>
            </a:r>
            <a:endParaRPr lang="en-US" sz="1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أما الحدود مع مصر فهي ترسم خطاً يكاد يكون مستقيماً </a:t>
            </a: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يفصل بين 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شبه جزيرة سيناء 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وأراضي 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صحراء النقب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</a:t>
            </a: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ويبدأ خط الحدود من رفح على البحر المتوسط إلى </a:t>
            </a: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طابا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خليج العقبة. </a:t>
            </a:r>
            <a:endParaRPr lang="en-US" sz="1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وفي الغرب تطل فلسطين على المياه الدولية المفتوحة </a:t>
            </a:r>
          </a:p>
          <a:p>
            <a:pPr algn="ctr" rtl="1" eaLnBrk="0" hangingPunct="0">
              <a:defRPr/>
            </a:pP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للبحر المتوسط، مسافة تربو على 250 كيلومتر فيما بين </a:t>
            </a:r>
          </a:p>
          <a:p>
            <a:pPr algn="ctr" rtl="1" eaLnBrk="0" hangingPunct="0">
              <a:defRPr/>
            </a:pPr>
            <a:r>
              <a:rPr lang="ar-SA" sz="3200" b="1" u="sng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رأس الناقورة </a:t>
            </a:r>
            <a:r>
              <a:rPr lang="ar-SA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 الشمال ورفح في الجنوب .</a:t>
            </a:r>
            <a:endParaRPr lang="en-US" sz="1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eaLnBrk="0" hangingPunct="0">
              <a:defRPr/>
            </a:pPr>
            <a:endParaRPr lang="en-US" sz="2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4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4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4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4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4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4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4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42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942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942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942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6629400" y="1676400"/>
            <a:ext cx="2209800" cy="2819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الخطوة الثانية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يساوي 2"/>
          <p:cNvSpPr/>
          <p:nvPr/>
        </p:nvSpPr>
        <p:spPr>
          <a:xfrm>
            <a:off x="5791200" y="609600"/>
            <a:ext cx="533400" cy="5181600"/>
          </a:xfrm>
          <a:prstGeom prst="mathEqua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مستطيل ذو زوايا قطرية مستديرة 3"/>
          <p:cNvSpPr/>
          <p:nvPr/>
        </p:nvSpPr>
        <p:spPr>
          <a:xfrm>
            <a:off x="381000" y="838200"/>
            <a:ext cx="5105400" cy="5562600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رحلة في ربوع فلسطين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4341" name="صورة 4" descr="dقبة الصخرة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(علم فلسطين).png"/>
          <p:cNvPicPr>
            <a:picLocks noChangeAspect="1"/>
          </p:cNvPicPr>
          <p:nvPr/>
        </p:nvPicPr>
        <p:blipFill>
          <a:blip r:embed="rId3" cstate="print"/>
          <a:srcRect b="49400"/>
          <a:stretch>
            <a:fillRect/>
          </a:stretch>
        </p:blipFill>
        <p:spPr>
          <a:xfrm>
            <a:off x="6705600" y="0"/>
            <a:ext cx="17526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softEdge rad="317500"/>
          </a:effectLst>
        </p:spPr>
      </p:pic>
      <p:pic>
        <p:nvPicPr>
          <p:cNvPr id="3" name="صورة 2" descr="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6629400" cy="44196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مربع نص 3"/>
          <p:cNvSpPr txBox="1"/>
          <p:nvPr/>
        </p:nvSpPr>
        <p:spPr>
          <a:xfrm>
            <a:off x="-1981200" y="4572000"/>
            <a:ext cx="12573000" cy="2286000"/>
          </a:xfrm>
          <a:prstGeom prst="rect">
            <a:avLst/>
          </a:prstGeom>
          <a:noFill/>
        </p:spPr>
        <p:txBody>
          <a:bodyPr spcFirstLastPara="1">
            <a:prstTxWarp prst="textButton">
              <a:avLst/>
            </a:prstTxWarp>
            <a:spAutoFit/>
            <a:scene3d>
              <a:camera prst="perspectiveContrastingLef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96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Bold Italic Art" pitchFamily="2" charset="-78"/>
              </a:rPr>
              <a:t>ر</a:t>
            </a:r>
            <a:r>
              <a:rPr lang="ar-SA" sz="9600" b="1" i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Bold Italic Art" pitchFamily="2" charset="-78"/>
              </a:rPr>
              <a:t>حلة إلى فلسطين</a:t>
            </a:r>
            <a:endParaRPr lang="en-US" sz="9600" b="1" i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Bold Italic Art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400800" y="1752600"/>
            <a:ext cx="2286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Led Italic Font" pitchFamily="2" charset="-78"/>
              </a:rPr>
              <a:t>زر الانطلاق</a:t>
            </a:r>
            <a:endParaRPr lang="en-US" sz="2400" b="1" i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Led Italic Font" pitchFamily="2" charset="-78"/>
            </a:endParaRPr>
          </a:p>
        </p:txBody>
      </p:sp>
      <p:pic>
        <p:nvPicPr>
          <p:cNvPr id="8" name="صورة 7" descr="في قلوبنا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42041">
            <a:off x="3090066" y="2057400"/>
            <a:ext cx="799260" cy="1447800"/>
          </a:xfrm>
          <a:prstGeom prst="rect">
            <a:avLst/>
          </a:prstGeom>
          <a:ln>
            <a:noFill/>
          </a:ln>
          <a:effectLst/>
          <a:scene3d>
            <a:camera prst="isometricOffAxis2Right"/>
            <a:lightRig rig="threePt" dir="t"/>
          </a:scene3d>
        </p:spPr>
      </p:pic>
      <p:sp>
        <p:nvSpPr>
          <p:cNvPr id="10" name="زر إجراء: النهاية 9">
            <a:hlinkClick r:id="" action="ppaction://hlinkshowjump?jump=nextslide" highlightClick="1">
              <a:snd r:embed="rId6" name="whoosh.wav"/>
            </a:hlinkClick>
          </p:cNvPr>
          <p:cNvSpPr/>
          <p:nvPr/>
        </p:nvSpPr>
        <p:spPr>
          <a:xfrm>
            <a:off x="7162800" y="914400"/>
            <a:ext cx="914400" cy="685800"/>
          </a:xfrm>
          <a:prstGeom prst="actionButtonEnd">
            <a:avLst/>
          </a:prstGeom>
          <a:solidFill>
            <a:srgbClr val="FF00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368" name="صورة 10" descr="dقبة الصخرة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tile tx="-28575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صورة 11" descr="dقبة الصخرة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1500" y="5905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الأولى</a:t>
            </a:r>
            <a:endParaRPr lang="en-US" sz="6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إلى اليمين 3"/>
          <p:cNvSpPr/>
          <p:nvPr/>
        </p:nvSpPr>
        <p:spPr>
          <a:xfrm>
            <a:off x="2057400" y="0"/>
            <a:ext cx="2209800" cy="13716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القدس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4876800" y="1371600"/>
            <a:ext cx="4038600" cy="6096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أ)المسجد الأقصى،وقبة الصخرة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صورة 6" descr="المسجد الأقصى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24000"/>
            <a:ext cx="4075099" cy="2819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مربع نص 7"/>
          <p:cNvSpPr txBox="1"/>
          <p:nvPr/>
        </p:nvSpPr>
        <p:spPr>
          <a:xfrm>
            <a:off x="4114800" y="2133600"/>
            <a:ext cx="5029200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المسجد الأقصى هو القبلة الأولى للمسلمين،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وثالث الحرمين الشريفين،ومسرى الرسول صلى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الله عليه وسلم، وجهود الاحتلال تتوالى لطمس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هوية المسجد الأقصى، فالمسجد الأقصى ليس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المشار إليه في الصورة بالرقم2، بل تلك قبة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الصخرة وأما المسجد الأقصى فهو الذي يظهر في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الصورة التالية،،إذا فقبة الصخرة جزء من المسجد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الأقصى المتكون من عدة أجزاء كما هو موضح.. </a:t>
            </a:r>
            <a:endParaRPr lang="en-US" sz="36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9" name="صورة 8" descr="المسجد الاقصى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419600"/>
            <a:ext cx="403860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شكل بيضاوي 9"/>
          <p:cNvSpPr/>
          <p:nvPr/>
        </p:nvSpPr>
        <p:spPr>
          <a:xfrm>
            <a:off x="304800" y="1447800"/>
            <a:ext cx="9906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سهم إلى اليسار 10"/>
          <p:cNvSpPr/>
          <p:nvPr/>
        </p:nvSpPr>
        <p:spPr>
          <a:xfrm>
            <a:off x="0" y="0"/>
            <a:ext cx="2209800" cy="1371600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العاصمة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يارب نصلي في الأقصى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6" grpId="0" animBg="1"/>
      <p:bldP spid="8" grpId="0" build="allAtOnce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tile tx="-57150" ty="-1460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مسجد الأقصى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457200"/>
            <a:ext cx="4648200" cy="3215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/>
            </a:solidFill>
          </a:ln>
          <a:effectLst>
            <a:reflection blurRad="6350" stA="50000" endA="300" endPos="90000" dir="5400000" sy="-100000" algn="bl" rotWithShape="0"/>
          </a:effectLst>
        </p:spPr>
      </p:pic>
      <p:sp>
        <p:nvSpPr>
          <p:cNvPr id="3" name="مستطيل ذو زوايا قطرية مستديرة 2"/>
          <p:cNvSpPr/>
          <p:nvPr/>
        </p:nvSpPr>
        <p:spPr>
          <a:xfrm>
            <a:off x="5638800" y="228600"/>
            <a:ext cx="3200400" cy="609600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ب)الجامع القبلي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1752600" y="1219200"/>
            <a:ext cx="16002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4953000" y="914400"/>
            <a:ext cx="4191000" cy="594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الجامع القبلي للمسجد الأقصى،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المشار إليه في الصورة، يشمل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مساجد، ومباني، ومنابر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ومآذن، وقباب وأروقة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ومدارس ومحاريب فلو أدى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المسلم الصلاة تحت أي  جزء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من أجزائه كان أجر الصلاة في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المسجد الأقصى لأنه جزء منه،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وأجر الصلاة فيه كمن أدى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خمس مئة صلاة فيما سواه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عدا المسجد الحرام، والنبوي..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414" name="صورة 6" descr="dقبة الصخرة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905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>
            <a:off x="6019800" y="228600"/>
            <a:ext cx="2895600" cy="685800"/>
          </a:xfrm>
          <a:prstGeom prst="round2DiagRect">
            <a:avLst/>
          </a:prstGeom>
          <a:solidFill>
            <a:schemeClr val="tx1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7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المسجد الأقصى:</a:t>
            </a:r>
            <a:endParaRPr lang="en-US" sz="3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657600" y="228600"/>
            <a:ext cx="2209800" cy="685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أبوابه:.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828800" y="4114800"/>
            <a:ext cx="7315200" cy="2677656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 eaLnBrk="0" hangingPunct="0">
              <a:defRPr/>
            </a:pPr>
            <a:endParaRPr lang="en-US" sz="2800" b="1" cap="all" dirty="0">
              <a:ln w="0"/>
              <a:effectLst>
                <a:reflection blurRad="12700" stA="50000" endPos="50000" dist="5000" dir="5400000" sy="-100000" rotWithShape="0"/>
              </a:effectLst>
              <a:ea typeface="Calibri" pitchFamily="34" charset="0"/>
            </a:endParaRPr>
          </a:p>
          <a:p>
            <a:pPr algn="r" rtl="1" eaLnBrk="0" hangingPunct="0">
              <a:buFontTx/>
              <a:buChar char="•"/>
              <a:defRPr/>
            </a:pPr>
            <a:r>
              <a:rPr lang="ar-SA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أولا: باب القطانين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: يقع هذا الباب في سور المسجد الأقصى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المبارك الغربي، وهو بين بابي المطهرة والحديد، أقرب للأول،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وهو غربي </a:t>
            </a:r>
            <a:r>
              <a:rPr lang="ar-SA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مصطبة القطَّانين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. دعاه الناس بهذا الاسم لأنه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ينتهي إلى سوق القطانين وهو سوق قديم، جدد عمارته الأمير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تنكيز الناصري 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في سنة </a:t>
            </a:r>
            <a:r>
              <a:rPr lang="ar-SA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737 هـ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. الموافق سنة 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  <a:hlinkClick r:id="rId3" tooltip="1336"/>
              </a:rPr>
              <a:t>1336م</a:t>
            </a:r>
            <a:r>
              <a:rPr lang="ar-SA" sz="2800" b="1" cap="all" dirty="0">
                <a:ln w="0"/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ea typeface="Calibri" pitchFamily="34" charset="0"/>
              </a:rPr>
              <a:t>.</a:t>
            </a:r>
            <a:endParaRPr lang="en-US" sz="2800" b="1" cap="all" dirty="0">
              <a:ln w="0"/>
              <a:solidFill>
                <a:srgbClr val="FF66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صورة 5" descr="http://upload.wikimedia.org/wikipedia/commons/thumb/3/35/TempmtS.jpg/90px-TempmtS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91000"/>
            <a:ext cx="19812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152400" y="6396335"/>
            <a:ext cx="17526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باب القطانين</a:t>
            </a: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0" y="1066800"/>
            <a:ext cx="9144000" cy="3108543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وهي خمسة عشر باب منها عشر مفتوحة والبقية مغلقة، وهي</a:t>
            </a:r>
            <a:r>
              <a:rPr lang="en-US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6" tooltip="باب الأسباط"/>
              </a:rPr>
              <a:t>باب الأسباط</a:t>
            </a:r>
            <a:r>
              <a:rPr lang="en-US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7" tooltip="باب حطة"/>
              </a:rPr>
              <a:t>باب حطة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8" tooltip="باب العتم (الصفحة غير موجودة)"/>
              </a:rPr>
              <a:t>باب العتم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9" tooltip="باب الغوانمة"/>
              </a:rPr>
              <a:t>باب الغوانمة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0" tooltip="باب الناظر (الصفحة غير موجودة)"/>
              </a:rPr>
              <a:t>باب الناظر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1" tooltip="باب الحديد"/>
              </a:rPr>
              <a:t>باب الحديد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2" tooltip="باب القطانين"/>
              </a:rPr>
              <a:t>باب القطانين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3" tooltip="باب المطهرة (الصفحة غير موجودة)"/>
              </a:rPr>
              <a:t>باب المطهرة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4" tooltip="باب السلسلة (الصفحة غير موجودة)"/>
              </a:rPr>
              <a:t>باب السلسلة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5" tooltip="باب المغاربة"/>
              </a:rPr>
              <a:t>باب المغاربة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أما الأبواب المغلقة في الجهة الجنوبية</a:t>
            </a:r>
            <a:r>
              <a:rPr lang="en-US" sz="2800" b="1" cap="all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6" tooltip="باب المنفرد (الصفحة غير موجودة)"/>
              </a:rPr>
              <a:t>باب المنفرد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7" tooltip="باب الثلاثي (الصفحة غير موجودة)"/>
              </a:rPr>
              <a:t>باب الثلاثي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  <a:hlinkClick r:id="rId18" tooltip="باب المزدوج (الصفحة غير موجودة)"/>
              </a:rPr>
              <a:t>باب المزدوج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الأبواب المغلقة في الجهة الشرقية</a:t>
            </a:r>
            <a:r>
              <a:rPr lang="en-US" sz="2800" b="1" cap="all" dirty="0">
                <a:ln w="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:</a:t>
            </a:r>
            <a:endParaRPr lang="ar-SA" sz="2800" b="1" cap="all" dirty="0">
              <a:ln w="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باب الجنائز </a:t>
            </a: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- </a:t>
            </a:r>
            <a:r>
              <a:rPr lang="ar-SA" sz="2800" b="1" u="sng" cap="all" dirty="0">
                <a:ln w="0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باب الرحمة (الباب الذهبي)</a:t>
            </a:r>
            <a:endParaRPr lang="en-US" sz="2800" b="1" u="sng" cap="all" dirty="0">
              <a:ln w="0">
                <a:solidFill>
                  <a:sysClr val="windowText" lastClr="000000"/>
                </a:solidFill>
              </a:ln>
              <a:solidFill>
                <a:srgbClr val="92D050"/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11" name="صورة 10" descr="سوق العطارين بالقدس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2438400"/>
            <a:ext cx="2028825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مستطيل 11"/>
          <p:cNvSpPr/>
          <p:nvPr/>
        </p:nvSpPr>
        <p:spPr>
          <a:xfrm>
            <a:off x="228600" y="3657600"/>
            <a:ext cx="1677062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</a:rPr>
              <a:t>سوق القطانين </a:t>
            </a:r>
            <a:endParaRPr lang="en-US" sz="2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352800" y="655018"/>
            <a:ext cx="5791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ثانيا:: باب الأسباط: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هو أهم أبواب المسجد الأقصى المبارك، ويقع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سوره الشمالي أقصى جهة الشرق. يعتبر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هذا الباب، منذ أغلقت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إسرائيل"/>
              </a:rPr>
              <a:t>إسرائيل</a:t>
            </a: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 tooltip="باب المغاربة"/>
              </a:rPr>
              <a:t>باب المغاربة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 السور الغربي للأقصى أمام المسلمين،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المدخل الأساسي للمصلين، وخاصة من خارج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القدس، لقربه من باب الأسباط الواقع في سور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 tooltip="القدس"/>
              </a:rPr>
              <a:t>المدينة المقدسة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؛ حيث تدخل الحافلات القادمة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خارج المدينة إلى ساحة مفتوحة قرب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البابين تصلح لوقوف السيارات. كما توجد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محطة لشرطة الاحتلال قرب هذا الباب للسيطرة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من يمر من وإلى الأقصى، وكذلك للسيطرة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جميع الداخلين للبلدة القديمة من تلك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الجهة.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7" name="صورة 6" descr="باب الـأسباط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600" y="990600"/>
            <a:ext cx="307994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7"/>
          <p:cNvSpPr/>
          <p:nvPr/>
        </p:nvSpPr>
        <p:spPr>
          <a:xfrm>
            <a:off x="304800" y="2438400"/>
            <a:ext cx="2895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باب الأسباط حاليا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358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358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358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" dur="1" fill="hold"/>
                                        <p:tgtEl>
                                          <p:spTgt spid="358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67000" y="304800"/>
            <a:ext cx="6477000" cy="612475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ولباب الأسباط اسم آخر، وهو باب (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ستي مريم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)،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لقربه من كنيسة (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القديسة حنة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 التي هي -حسب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المعتقدات المسيحية- مكان ميلاد السيدة مريم (عليها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السلام).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مدخله مقوس, وارتفاعه 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4م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, جدد في الفترة الأيوبية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 عهد السلطان 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الملك المعظم عيسى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عام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610 هـ"/>
              </a:rPr>
              <a:t>610 هـ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-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 tooltip="1213"/>
              </a:rPr>
              <a:t>1213م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ثم في العهدين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 tooltip="المماليك"/>
              </a:rPr>
              <a:t>المملوكي</a:t>
            </a: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6" tooltip="الدولة العثمانية"/>
              </a:rPr>
              <a:t>والعثماني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قبل أن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يعاد ترميمه مرة أخرى عام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7" tooltip="1817"/>
              </a:rPr>
              <a:t>1817م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</a:endParaRP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باب الأسباط، لسور القدس هو الوحيد المفتوح اليوم في الحائط الشرقي من البلدة القديمة، بني إلى جوار</a:t>
            </a:r>
          </a:p>
          <a:p>
            <a:pPr algn="r" eaLnBrk="0" hangingPunct="0">
              <a:defRPr/>
            </a:pP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hlinkClick r:id="rId8" tooltip="جبل الزيتون"/>
              </a:rPr>
              <a:t>جبل الزيتون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وفوق</a:t>
            </a: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hlinkClick r:id="rId9" tooltip="وادي قدرون (الصفحة غير موجودة)"/>
              </a:rPr>
              <a:t>وادي قدرون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، في المنطقة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المجاورة للحائط الشرقي من الحرم الشريف، المدعو ب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وادي يهو شفط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". لهذا في العصور الوسطى أطلق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المسيحيون على الباب اسم "</a:t>
            </a:r>
            <a:r>
              <a:rPr lang="ar-SA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باب يهوشفط</a:t>
            </a:r>
            <a:endParaRPr lang="en-US" sz="2800" b="1" spc="50" dirty="0">
              <a:ln w="11430"/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" name="صورة 2" descr="باب الـأسباط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447800"/>
            <a:ext cx="2793255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/>
          <p:cNvSpPr/>
          <p:nvPr/>
        </p:nvSpPr>
        <p:spPr>
          <a:xfrm>
            <a:off x="0" y="4419600"/>
            <a:ext cx="2895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باب الأسباط عام 1990م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3124200" y="123110"/>
            <a:ext cx="60198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32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باب العمود</a:t>
            </a:r>
            <a:endParaRPr lang="en-US" sz="3200" b="1" u="sng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ويقال له أيضا باب نابلس هو أحد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أبواب القدس (الصفحة غير موجودة)"/>
              </a:rPr>
              <a:t>أبواب القدس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مدينة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 tooltip="القدس"/>
              </a:rPr>
              <a:t>القدس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القديمة (وتسمى الآن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 tooltip="القدس الشرقية"/>
              </a:rPr>
              <a:t>القدس الشرقية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6" tooltip="فلسطين"/>
              </a:rPr>
              <a:t>بفلسطين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ويكتسب الأهمية كونه المدخل الرئيسي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7" tooltip="المسجد الأقصى"/>
              </a:rPr>
              <a:t>للـمسجد الأقصى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endParaRPr lang="ar-SA" sz="2400" b="1" spc="50" dirty="0">
              <a:ln w="11430"/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8" tooltip="كنيسة القيامة"/>
              </a:rPr>
              <a:t>وكنيسة القيامة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9" tooltip="حائط البراق"/>
              </a:rPr>
              <a:t>وحائط البراق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ومنه نلج إلى سوق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تجاري ويسمى سوق باب خان الزيت ومنه نتفرع إلى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أسواق عدة منها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0" tooltip="سوق العطارين (توضيح)"/>
              </a:rPr>
              <a:t>سوق العطارين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1" tooltip="سوق اللحامين (الصفحة غير موجودة)"/>
              </a:rPr>
              <a:t>وسوق اللحامين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2" tooltip="سوق القطانين"/>
              </a:rPr>
              <a:t>وسوق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2" tooltip="سوق القطانين"/>
              </a:rPr>
              <a:t>القطانين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3" tooltip="سوق الصاغة (الصفحة غير موجودة)"/>
              </a:rPr>
              <a:t>وسوق الصاغة</a:t>
            </a:r>
            <a:r>
              <a:rPr lang="en-US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4" tooltip="سوق الحصر (الصفحة غير موجودة)"/>
              </a:rPr>
              <a:t>وسوق الحصر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ويؤدي الدخول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منه الوصول إلى الحي المسيحي والمسمى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5" tooltip="حارة النصارى (الصفحة غير موجودة)"/>
              </a:rPr>
              <a:t>حارة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5" tooltip="حارة النصارى (الصفحة غير موجودة)"/>
              </a:rPr>
              <a:t>النصارى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من الجهة اليمنى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6" tooltip="الحي الإسلامي (الصفحة غير موجودة)"/>
              </a:rPr>
              <a:t>والحي الإسلامي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إلى اليسار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والأمام، ومن بين الأسواق المذكورة يعتبر سوق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7" tooltip="باب خان الزيت (الصفحة غير موجودة)"/>
              </a:rPr>
              <a:t>باب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7" tooltip="باب خان الزيت (الصفحة غير موجودة)"/>
              </a:rPr>
              <a:t>خان الزيت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هو الشارع الرئيسي الذي يقطع البلدة القديمة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ومن وسطها تقريبا من الشمال ويتجه نحو الجنوب، وبه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نشاط تجاري مزدهر كبير ويفتح على المناطق الشمالية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المدينة ومن أبرز العائلات التي أوكل إليها عمادة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محلة باب العمود عائلة 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8" tooltip="الهدمي (الصفحة غير موجودة)"/>
              </a:rPr>
              <a:t>الهدمي</a:t>
            </a: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التي شغلت هذا النصب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عام 1890 م وحتى أواخر القرن العشرين</a:t>
            </a:r>
            <a:endParaRPr lang="ar-SA" sz="2400" b="1" spc="50" dirty="0">
              <a:ln w="11430"/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9394" name="Picture 2" descr="C:\Users\windo7\Desktop\looci\ماذا عن فلسطين\باب العمود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28601" y="304800"/>
            <a:ext cx="30480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/>
          <p:cNvSpPr/>
          <p:nvPr/>
        </p:nvSpPr>
        <p:spPr>
          <a:xfrm>
            <a:off x="304800" y="3352800"/>
            <a:ext cx="2895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باب العمود حاليا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9395" name="Picture 3" descr="C:\Users\windo7\Desktop\looci\ماذا عن فلسطين\باب العمود2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04800" y="4343400"/>
            <a:ext cx="2882900" cy="2133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ستطيل 5"/>
          <p:cNvSpPr/>
          <p:nvPr/>
        </p:nvSpPr>
        <p:spPr>
          <a:xfrm>
            <a:off x="304800" y="5943600"/>
            <a:ext cx="2895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باب العمود 1990م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93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93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93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93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93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93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93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93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93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939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5939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5939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8" dur="1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4572000" y="59964"/>
            <a:ext cx="4572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defRPr/>
            </a:pPr>
            <a:r>
              <a:rPr lang="ar-SA" sz="36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باب الساهرة:</a:t>
            </a:r>
          </a:p>
          <a:p>
            <a:pPr algn="r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ويسميه الغربيون باب </a:t>
            </a:r>
          </a:p>
          <a:p>
            <a:pPr algn="r">
              <a:defRPr/>
            </a:pPr>
            <a:r>
              <a:rPr lang="ar-SA" sz="36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هيرودس</a:t>
            </a: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وبني في عهد </a:t>
            </a:r>
          </a:p>
          <a:p>
            <a:pPr algn="r">
              <a:defRPr/>
            </a:pPr>
            <a:r>
              <a:rPr lang="ar-SA" sz="36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سليمان القانوني</a:t>
            </a:r>
            <a:endParaRPr lang="en-US" sz="3600" b="1" u="sng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 pitchFamily="34" charset="0"/>
            </a:endParaRPr>
          </a:p>
          <a:p>
            <a:pPr algn="r" eaLnBrk="0" hangingPunct="0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باب </a:t>
            </a:r>
            <a:r>
              <a:rPr lang="ar-SA" sz="36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الساهرة</a:t>
            </a: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يقع في شرقي </a:t>
            </a:r>
          </a:p>
          <a:p>
            <a:pPr algn="r" eaLnBrk="0" hangingPunct="0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السور الشمالي من البلدة </a:t>
            </a:r>
          </a:p>
          <a:p>
            <a:pPr algn="r" eaLnBrk="0" hangingPunct="0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القديمة (</a:t>
            </a:r>
            <a:r>
              <a:rPr lang="ar-SA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ويرتفع على علو 755 متر فوق سطح البحر</a:t>
            </a: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) </a:t>
            </a:r>
          </a:p>
          <a:p>
            <a:pPr algn="r" eaLnBrk="0" hangingPunct="0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ويصل إلى حي باب الساهرة </a:t>
            </a:r>
          </a:p>
          <a:p>
            <a:pPr algn="r" eaLnBrk="0" hangingPunct="0">
              <a:defRPr/>
            </a:pPr>
            <a:r>
              <a:rPr lang="ar-SA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الذي يقع خارج الأسوار</a:t>
            </a:r>
          </a:p>
          <a:p>
            <a:pPr algn="r" eaLnBrk="0" hangingPunct="0">
              <a:defRPr/>
            </a:pPr>
            <a:r>
              <a:rPr lang="en-US" sz="3600" b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5400" b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42" name="Picture 2" descr="C:\Users\windo7\Desktop\looci\ماذا عن فلسطين\باب الساهر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4004140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/>
          <p:cNvSpPr/>
          <p:nvPr/>
        </p:nvSpPr>
        <p:spPr>
          <a:xfrm>
            <a:off x="457200" y="5334000"/>
            <a:ext cx="3657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باب الساهرة حاليا</a:t>
            </a:r>
            <a:endParaRPr lang="en-US" sz="3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1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1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1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1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14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14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14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2000">
              <a:schemeClr val="accent2">
                <a:tint val="92000"/>
                <a:satMod val="170000"/>
                <a:alpha val="0"/>
              </a:schemeClr>
            </a:gs>
            <a:gs pos="15000">
              <a:schemeClr val="accent2">
                <a:tint val="92000"/>
                <a:shade val="99000"/>
                <a:satMod val="170000"/>
              </a:schemeClr>
            </a:gs>
            <a:gs pos="62000">
              <a:schemeClr val="accent2">
                <a:tint val="96000"/>
                <a:shade val="80000"/>
                <a:satMod val="170000"/>
              </a:schemeClr>
            </a:gs>
            <a:gs pos="97000">
              <a:schemeClr val="accent2">
                <a:tint val="98000"/>
                <a:shade val="63000"/>
                <a:satMod val="170000"/>
              </a:schemeClr>
            </a:gs>
            <a:gs pos="100000">
              <a:schemeClr val="accent2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0" y="302359"/>
            <a:ext cx="4572000" cy="655564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أروقة المسجد الأقصى: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الرواق الغربي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الرواق الشمالي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بوائك المسجد الأقصى: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الشمالية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الغربية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الجنوبية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الشرقية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الشمالية الغربية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الجنوبية الغربية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الجنوبية الشرقية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البائكة الشمالية الشرقية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381000"/>
            <a:ext cx="3429000" cy="612475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مدارس المسجد الأقصى: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العثمانية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التنكزية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مدارس ورياض الأقصى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ثانوية الأقصى الشرعية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الأشرفية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الملكية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الأسعردية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المنجكية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الباسطية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الأمينية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الفارسية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المدرسة الغادرية</a:t>
            </a:r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7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2" dur="1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7" dur="1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705600" y="228600"/>
            <a:ext cx="2209800" cy="685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مآذنه:.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99060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للمسجد الأقصى المبارك أربع مآذن شامخة، تتوزع على جهتيه الشمالية والغربية،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ويعود البناء الحالي لهذه المآذن -باستثناء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الأسباط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التي أعيد بناؤها على الطراز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العثماني- إلى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العصر المملوكي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الذي يعتبر من أزهي العصور التي مرت بالمسجد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الأقصى المبارك، من حيث الاهتمام بعمارته وتجديده. </a:t>
            </a: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وهذه المآذن تعرضت لأضرار عديدة بسبب الهزات الأرضية والزلازل التي تتعرض لها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مدينة القدس، أو بسبب قذائف المحتلين، أثناء الاحتلالين البريطاني والصهيوني، وإزاء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ذلك، قامت بترميمها كلها أو بعضها، الجهات الإسلامية المسئولة عن إدارة الشئون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الداخلية للأقصى المبارك، </a:t>
            </a: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للمسجد الأقصى المبارك أربعة مآذن هي:.</a:t>
            </a:r>
            <a:endParaRPr lang="ar-SA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2466" name="Picture 2" descr="C:\Users\windo7\Desktop\looci\ماذا عن فلسطين\مآذن الأقصى المبارك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33800"/>
            <a:ext cx="47244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2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2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62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2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62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624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624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624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2286000" y="228600"/>
            <a:ext cx="6858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u="sng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باب المغاربة (المئذنة الفخرية):</a:t>
            </a:r>
            <a:endParaRPr lang="en-US" sz="2800" b="1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تقع هذه المئذنة في الركن الجنوبي الغربي للمسجد الأقصى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المبارك، قريبا من 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/>
              </a:rPr>
              <a:t>باب المغاربة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وتحديدا فوق الطرف الشمالي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الغربي ل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/>
              </a:rPr>
              <a:t>جامع النساء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الواقع داخل المسجد الأقصى المبارك،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وتسمى أيضا المنارة الفخرية نسبة إلى الشيخ القاضي شرف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الدين بن فخر الدين الخليلي، ناظر الأوقاف الإسلامية في مدينة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القدس والذي أشرف على بنائها وعلى بناء المدرسة الفخرية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القريبة منها عام </a:t>
            </a:r>
            <a:r>
              <a:rPr lang="ar-SA" sz="24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677هـ - 1278م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أي في العهد المملوكي. </a:t>
            </a:r>
            <a:endParaRPr lang="en-US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وهذه المئذنة بنيت بلا أساس، وتعد أصغر مآذن المسجد الأقصى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المبارك إذ يبلغ ارتفاعها </a:t>
            </a:r>
            <a:r>
              <a:rPr lang="ar-SA" sz="24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23.5م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فقط.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تعرض الجزء العلوي منها للتصدع في زلزال عام </a:t>
            </a:r>
            <a:r>
              <a:rPr lang="ar-SA" sz="24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1341هـ-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1922م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فهدمه المجلس الإسلامي الأعلى، وأعاد بناءها في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نفس العام على طراز جميل، ووضعت لها قبة فوق المربع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العلوي لم تكن موجودة من قبل، كما قامت لجنة إعمار المسجد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الأقصى المبارك مؤخرا بترميمها وكَستْ قبتها بالرصاص. </a:t>
            </a:r>
            <a:endParaRPr lang="en-US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والمئذنة اليوم يصعد إليها من ساحات المسجد الأقصى المبارك بـ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50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درجة تقوم أمام المتحف الإسلامي (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/>
              </a:rPr>
              <a:t>جامع المغاربة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سابقا). </a:t>
            </a:r>
            <a:endParaRPr lang="ar-SA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3490" name="Picture 2" descr="C:\Users\windo7\Desktop\looci\ماذا عن فلسطين\مئذنة باب المغاربة المئذنة الفخرية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09600"/>
            <a:ext cx="2362199" cy="579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3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3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34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34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34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34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34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34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34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34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34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34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34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34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634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6348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6348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2286000" y="353468"/>
            <a:ext cx="6858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وتصارع المئذنة الجليلة منذ سنوات طويلة محاولات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المحتلين إسكات الأذان فيها بدعوى أنه يزعجهم، مما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أجبر إدارة الأوقاف الإسلامية بالقدس على تعديل وضع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السماعات فيها بحيث تتجه داخل الأقصى، وتخفيض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صوتها، ليحرم سكان قرية سلوان الواقعة جنوب الأقصى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المبارك من سماع أذانها! 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وفي </a:t>
            </a:r>
            <a:r>
              <a:rPr lang="ar-SA" sz="2800" b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3/2006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دعا </a:t>
            </a:r>
            <a:r>
              <a:rPr lang="ar-SA" sz="2800" b="1" u="sng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موشيه كتساف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</a:t>
            </a:r>
            <a:r>
              <a:rPr lang="ar-SA" sz="2800" b="1" u="sng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رئيس الكيان </a:t>
            </a:r>
          </a:p>
          <a:p>
            <a:pPr algn="r" eaLnBrk="0" hangingPunct="0">
              <a:defRPr/>
            </a:pPr>
            <a:r>
              <a:rPr lang="ar-SA" sz="2800" b="1" u="sng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الصهيوني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إلى الإسراع بمد نفق تحت الزاوية الجنوبية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الغربية للمسجد الأقصى المبارك ليصل بين قرية سلوان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(التي يسميها اليهود «</a:t>
            </a:r>
            <a:r>
              <a:rPr lang="ar-SA" sz="2800" b="1" u="sng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مدينة داود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») وساحة البراق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المحتل، فيما أطلق عليه "</a:t>
            </a:r>
            <a:r>
              <a:rPr lang="ar-SA" sz="2800" b="1" u="sng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الطريق الهيرودياني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"، مما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يهدد بهدم المئذنة التي تقف في هذه الناحية بدون </a:t>
            </a:r>
          </a:p>
          <a:p>
            <a:pPr algn="r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أساسات فعلية.</a:t>
            </a: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4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4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4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45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45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45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45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45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45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45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45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45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828800" y="123110"/>
            <a:ext cx="73152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32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باب السلسلة:</a:t>
            </a:r>
            <a:endParaRPr lang="en-US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تقوم فوق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2"/>
              </a:rPr>
              <a:t>الرواق الغربي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للمسجد الأقصى المبارك، قرب منتصفه، إلى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الشمال قليلا من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/>
              </a:rPr>
              <a:t>باب السلسلة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عرفت كذلك بمنارة المحكمة، حيث تقع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بالقرب من مبنى المحكمة الشرعية- الذي يعرف أيضا ب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/>
              </a:rPr>
              <a:t>المدرسة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/>
              </a:rPr>
              <a:t>التنكزية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وكل من المئذنة والمدرسة من أبنية الأمير سيف الدين تنكز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الناصري سنة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730هـ - 1329م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فـي عهـد السلطان الملوكي الناصر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محمد بن قلاوون.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أعاد المجلس الإسلامي الأعلى بناءها إثر زلزال أضر بها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عام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1341هـ -1922م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كما أعيد ترميمها قبل بضعة أعوام على يد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لجنة إعمار المسجد الأقصى المبارك، ويبدو هذا واضحا في بياض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حجرها.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يصعد إليها من خلال مدخل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/>
              </a:rPr>
              <a:t>المدرسة الأشرفية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بحوالي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en-US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80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درجة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،وهي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مربعة القاعدة والأضلاع، يبلغ ارتفاعها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35م. 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 pitchFamily="34" charset="0"/>
            </a:endParaRPr>
          </a:p>
          <a:p>
            <a:pPr algn="r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وتعتبر مئذنة باب السلسلة المئذنة الوحيدة من بين مآذن الأقصى </a:t>
            </a:r>
          </a:p>
          <a:p>
            <a:pPr algn="r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الأربعة التي ظل المؤذنون يرفعون منها الأذان يوميا إلى أن بدأ </a:t>
            </a:r>
          </a:p>
          <a:p>
            <a:pPr algn="r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استخدام مكبرات الصوت الموجودة في غرفة المؤذنين المقابلة للباب فوق صحن قبة الصخرة في قلب المسجد الأقصى.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. </a:t>
            </a: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5541" name="Picture 5" descr="C:\Users\windo7\Desktop\looci\ماذا عن فلسطين\مئذنة باب السلسلة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52400"/>
            <a:ext cx="1828800" cy="647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55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55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55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55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55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55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55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55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55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655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655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2819400" y="427911"/>
            <a:ext cx="63246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وتقع المئذنة في موقع حساس جداً حيث تشرف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على 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2"/>
              </a:rPr>
              <a:t>حائط البراق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المحتل والذي حوله اليهود منذ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الاحتلال عام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1967م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إلى ما يسمونه "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حائط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المبكى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"،  فلا يسمح لأحد من المسلمين بالصعود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إليها، كما يسعى الصهاينة للسيطرة عليها وعلى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3"/>
              </a:rPr>
              <a:t>باب السلسلة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المجاور، بعد استيلائهم على كل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أجزاء المسجد الأقصى المبارك المجاورة لها من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جهة الجنوب، وتشمل 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4"/>
              </a:rPr>
              <a:t>المدرسة التنكزية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و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2"/>
              </a:rPr>
              <a:t>حائط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2"/>
              </a:rPr>
              <a:t>البراق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و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hlinkClick r:id="rId5"/>
              </a:rPr>
              <a:t>باب المغاربة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على التوالي. </a:t>
            </a:r>
            <a:endParaRPr lang="en-US" sz="2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فضلا عن ذلك، فإن الحفريات الصهيونية المتمركزة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في هذه الجهة من المسجد الأقصى المبارك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ومحيطه، خاصة نفق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الحشمونائيم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الذي افتتح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رسميا عام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1996م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، أثرت عليها إلى حد باتت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تحتاج معه إلى ترميم سريع. </a:t>
            </a:r>
            <a:endParaRPr lang="ar-SA" sz="28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6564" name="صورة 3" descr="المسجد الأقصى المبارك- مئذنة باب السلسلة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3886200"/>
            <a:ext cx="20574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563" name="صورة 4" descr="المسجد الأقصى المبارك- مئذنة باب السلسلة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533400"/>
            <a:ext cx="1924050" cy="309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6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65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6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65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65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65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65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65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65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65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65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65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65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65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2667000" y="159603"/>
            <a:ext cx="6477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sz="3200" b="1" u="sng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مئذنة باب الغوانمة:</a:t>
            </a:r>
            <a:endParaRPr lang="en-US" sz="3200" b="1" cap="all" dirty="0">
              <a:ln w="9000" cmpd="sng">
                <a:solidFill>
                  <a:sysClr val="windowText" lastClr="0000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تقع على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hlinkClick r:id="rId2"/>
              </a:rPr>
              <a:t>الرواق الشمالي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للمسجد الأقصى المبارك، في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أقصى غربه، قرب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  <a:hlinkClick r:id="rId3"/>
              </a:rPr>
              <a:t>باب الغوانمة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 المدعوة به. وكغيرها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من مآذن الأقصى، يعود بناؤها الحالي للعصر المملوكي 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وتحديدا إلى عهد السلطان الملك المنصور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حسام الدين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لاجين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عام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697هـ - 1297م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, إلا أن بعض الأثريين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نص على أنها بنيت أصلا في العصر الأموي. </a:t>
            </a:r>
            <a:endParaRPr lang="en-US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كما جددت في عهد السلطان المملوكي الناصر محمد بن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قلاوون عام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730هـ - 1329م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، فسميت "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منارة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قلاوون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"، كما سميت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منارة السرايا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لقربها من مبنى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السرايا الواقعة خارج المسجد الأقصى المبارك والتي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اتخذت مقرا للحكم في العهد المملوكي، كما جددها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المجلس الإسلامي الأعلى سنة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1346هـ،1927م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(أثناء </a:t>
            </a:r>
          </a:p>
          <a:p>
            <a:pPr algn="r" rtl="1" eaLnBrk="0" hangingPunct="0"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Times New Roman" pitchFamily="18" charset="0"/>
              </a:rPr>
              <a:t>الاحتلال البريطاني). </a:t>
            </a:r>
            <a:endParaRPr lang="ar-S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7586" name="Picture 2" descr="C:\Users\windo7\Desktop\looci\ماذا عن فلسطين\مئذنة باب الغوانمة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63347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7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7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7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7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7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7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75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75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75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75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75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75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75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75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81000" y="609600"/>
            <a:ext cx="8763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وهي أكثر مآذن المسجد الأقصى المبارك ارتفاعا وإتقانا في </a:t>
            </a:r>
          </a:p>
          <a:p>
            <a:pPr algn="r" rtl="1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الزخارف, يبلغ ارتفاعها 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38.5م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، وتقوم على قاعدة رباعية </a:t>
            </a:r>
          </a:p>
          <a:p>
            <a:pPr algn="r" rtl="1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الأضلاع، وبدنها رباعي، إلا أن جزءها العلوي ثماني الأضلاع، </a:t>
            </a:r>
          </a:p>
          <a:p>
            <a:pPr algn="r" rtl="1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يصعد إليها بـ 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120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 درجة.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وبسبب هذا الارتفاع الذي يجعلها تشرف على مختلف نواحي </a:t>
            </a:r>
          </a:p>
          <a:p>
            <a:pPr algn="r" rtl="1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المسجد الأقصى المبارك، سعى الصهاينة إلى السيطرة عليها عبر </a:t>
            </a:r>
          </a:p>
          <a:p>
            <a:pPr algn="r" rtl="1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  <a:hlinkClick r:id="rId3"/>
              </a:rPr>
              <a:t>المدرسة العمرية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 المجاورة والتي كانت بلدية الاحتلال قد وضعت </a:t>
            </a:r>
          </a:p>
          <a:p>
            <a:pPr algn="r" rtl="1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يدها عليها منذ بدء الاحتلال. 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ea typeface="Calibri" pitchFamily="34" charset="0"/>
            </a:endParaRPr>
          </a:p>
          <a:p>
            <a:pPr algn="r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كما أن النفق الغربي المشؤوم الذي افتتح عام 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1996م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 يمر قرب </a:t>
            </a:r>
          </a:p>
          <a:p>
            <a:pPr algn="r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أساسات هذه المئذنة الجليلة، مما أدى إلى تصدعها، واستلزم </a:t>
            </a:r>
          </a:p>
          <a:p>
            <a:pPr algn="r" eaLnBrk="0" hangingPunct="0">
              <a:defRPr/>
            </a:pP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ترميمها الأخير عام 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2001</a:t>
            </a:r>
            <a:r>
              <a:rPr lang="ar-SA" sz="32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Calibri" pitchFamily="34" charset="0"/>
              </a:rPr>
              <a:t>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8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8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86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86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86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86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86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86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3505200" y="381000"/>
            <a:ext cx="56388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32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باب الأسباط:</a:t>
            </a:r>
          </a:p>
          <a:p>
            <a:pPr algn="r" rtl="1">
              <a:defRPr/>
            </a:pPr>
            <a:endParaRPr lang="en-US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تقع هذه المئذنة على 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/>
              </a:rPr>
              <a:t>الرواق الشمالي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للمسجد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الأقصى المبارك، بين بابي الأسباط وحطة. ومن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أسمائها "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الصلاحية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" لكونها واقعة في جهة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المدرسة الصلاحية (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الواقعة خارج المسجد الأقصى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المبارك، والتي أصبحت "كنيسة القديسة حنة" خلال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العهد العثماني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). </a:t>
            </a:r>
            <a:endParaRPr lang="en-US" sz="2400" b="1" spc="50" dirty="0">
              <a:ln w="11430"/>
              <a:solidFill>
                <a:srgbClr val="66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بنيت في عهد السلطان المملوكي الملك الأشرف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شعبان على يدي الأمير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سيف الدين قطلوبغا 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 سنة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769هـ- 1367م</a:t>
            </a: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على قاعدة رباعية، كباقي مآذن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الأقصى. وفي الفترة العثمانية، أعيـد بناؤها بشـكل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أسطواني على غرار المآذن العثمانية، فأصبحت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المئذنة الوحيدة الأسطوانية الشكل في المسجد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الأقصى المبارك. </a:t>
            </a:r>
            <a:endParaRPr lang="ar-SA" sz="2400" b="1" spc="50" dirty="0">
              <a:ln w="11430"/>
              <a:solidFill>
                <a:srgbClr val="66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صورة 2" descr="المسجد الأقصى المبارك- مئذنة الأسباط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0574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634" name="Picture 2" descr="C:\Users\windo7\Desktop\looci\ماذا عن فلسطين\مئذنة باب الأسباط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05200"/>
            <a:ext cx="20574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6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6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6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6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6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6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6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6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6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6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6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6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6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6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6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6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6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6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6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6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6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96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6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96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96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96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96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96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96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95000" r="-9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2514600" y="428178"/>
            <a:ext cx="6629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يبلغ ارتفاعها </a:t>
            </a: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28.5م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، وقد تصدعت بفعل زلزال عام </a:t>
            </a: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1346هـ </a:t>
            </a:r>
          </a:p>
          <a:p>
            <a:pPr algn="r" rtl="1">
              <a:buFontTx/>
              <a:buChar char="-"/>
              <a:defRPr/>
            </a:pP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1927م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, مما اضطر المجلس الإسلامي الأعلى إلى هدم القسم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العلوي وبنائه من جديد. وعند الاحتلال الصهيوني للقدس سنة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1967م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، تضررت المئذنة اثر إصابتها بالقذائف، وجرى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ترميمها كاملا مرة أخرى بعد ذلك على يد لجنة إعمار المسجد </a:t>
            </a:r>
          </a:p>
          <a:p>
            <a:pPr algn="r" rtl="1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الأقصى المبارك، وكست قبتها بالرصاص. </a:t>
            </a:r>
            <a:endParaRPr lang="en-US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كما تعرضت مئذنة الأسباط لإطلاق نار مكثف من جانب جنود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الاحتلال في بداية انتفاضة الأقصى، لإجبار المتظاهرين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المحتمين بها على الاستسلام، بعد أن امتدت المواجهات إليها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عقب صلاة الجمعة </a:t>
            </a: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6/10/2000م. 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وفي هذه الأثناء، ارتكبت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وحدة مستعربين صهاينة عملية قتل شنيعة للفتى </a:t>
            </a: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الشهيد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 </a:t>
            </a: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مجدي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المسلماني </a:t>
            </a: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(15 عاما)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قرب هذه المئذنة لإخافة المتظاهرين، إلا أن الجريمة أدت إلى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امتداد المظاهرات بوتيرة أعنف حتى صلاة المغرب، حيث لم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يستطع المحتلون إخمادها إلا بعد اقتحام أعداد غفيرة منهم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</a:rPr>
              <a:t>للمسجد الأقصى المبارك. </a:t>
            </a:r>
            <a:endParaRPr lang="ar-SA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2771" name="صورة 2" descr="المسجد الأقصى المبارك- شهيد مئذنة الأسباط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648200"/>
            <a:ext cx="2228850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0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0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0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06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06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06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06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06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06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06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06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06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706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706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7065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706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-1219200" y="3886200"/>
          <a:ext cx="10058400" cy="2611120"/>
        </p:xfrm>
        <a:graphic>
          <a:graphicData uri="http://schemas.openxmlformats.org/drawingml/2006/table">
            <a:tbl>
              <a:tblPr rtl="1"/>
              <a:tblGrid>
                <a:gridCol w="3352800"/>
                <a:gridCol w="3352800"/>
                <a:gridCol w="3352800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النحوية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</a:t>
                      </a:r>
                      <a:r>
                        <a:rPr lang="ar-SA" sz="2400" b="0" cap="none" spc="0" dirty="0" smtClean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الأرواح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السلسلة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سليمان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الخضر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المعراج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الميزان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يوسف </a:t>
                      </a:r>
                      <a:r>
                        <a:rPr lang="ar-SA" sz="2400" b="0" cap="none" spc="0" dirty="0" smtClean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أغا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موسى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النبي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يوسف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عشاق النبي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342900" marR="0" lvl="0" indent="-34290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ar-SA" sz="2400" b="0" cap="none" spc="0" dirty="0">
                          <a:ln w="18415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قبة الشيخ الخليلي</a:t>
                      </a:r>
                      <a:endParaRPr lang="en-US" sz="2400" b="0" cap="none" spc="0" dirty="0">
                        <a:ln w="18415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45720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قباب المسجد الأقصى أربع عشرة قبة وهي:</a:t>
            </a:r>
          </a:p>
          <a:p>
            <a:pPr algn="r" rtl="1">
              <a:defRPr/>
            </a:pP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 eaLnBrk="0" hangingPunct="0">
              <a:buFontTx/>
              <a:buChar char="•"/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قبة الصخرة: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hlinkClick r:id="rId3" tooltip="مسجد قبة الصخرة"/>
              </a:rPr>
              <a:t>قبة الصخرة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هي المبنى المثمن ذو القبة الذهبية، وموقعها بالنسبة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للمسجد الأقصى ككل كموقع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hlinkClick r:id="rId4" tooltip="قلب"/>
              </a:rPr>
              <a:t>القلب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من جسد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hlinkClick r:id="rId5" tooltip="إنسان"/>
              </a:rPr>
              <a:t>الإنسان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 أي أنها تقع في وسطه إلى اليسار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قليلاً. وهذه القبة تعتبر هي قبة المسجد ككل، وهي من أقدم وأعظم المعالم الإسلامية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المتميزة. سميت بهذا الاسم نسبة إلى الصخرة التي تقع داخل المبنى والتي عرج منها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النبي إلى السماء على أرجح الأقوال لأن الصخرة هي أعلى بقعة في المسجد الأقصى.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وقبة الصخرة هي حالياً مصلى النساء في المسجد الأقصى. والصخرة غير معلقة كما </a:t>
            </a:r>
          </a:p>
          <a:p>
            <a:pPr algn="r" rtl="1" eaLnBrk="0" hangingPunct="0">
              <a:defRPr/>
            </a:pP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يعتقد عامة الناس، لكنه يوجد أسفلها مغارة صغيرة.</a:t>
            </a: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eaLnBrk="0" hangingPunct="0">
              <a:defRPr/>
            </a:pPr>
            <a:endParaRPr lang="en-US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3796" name="صورة 3" descr="dقبة الصخرة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858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5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5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5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5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57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57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57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windo7\Desktop\looci\ماذا عن فلسطين\موقع المسجد داخل أسوار القدس القديمة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إطار 2"/>
          <p:cNvSpPr/>
          <p:nvPr/>
        </p:nvSpPr>
        <p:spPr>
          <a:xfrm>
            <a:off x="228600" y="0"/>
            <a:ext cx="5562600" cy="533400"/>
          </a:xfrm>
          <a:prstGeom prst="fram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موقع المسجد الأقصى بالنسبة لمدينة القدس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grayscl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151180"/>
            <a:ext cx="9144000" cy="6555641"/>
          </a:xfrm>
          <a:prstGeom prst="rect">
            <a:avLst/>
          </a:prstGeom>
          <a:solidFill>
            <a:schemeClr val="bg1">
              <a:alpha val="7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مسجد"/>
              </a:rPr>
              <a:t>المسجد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الأقصى هو المنطقة المحاطة بالسور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 tooltip="مستطيل"/>
              </a:rPr>
              <a:t>المستطيل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الواقعة في جنوب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شرق مدينة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 tooltip="القدس"/>
              </a:rPr>
              <a:t>القدس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المسورة والتي تعرف بالبلدة القديمة. وتبلغ مساحة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مسجد"/>
              </a:rPr>
              <a:t>المسجد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قرابة الـ 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144 دونماً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ويشمل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6" tooltip="مسجد قبة الصخرة"/>
              </a:rPr>
              <a:t>قبة الصخرة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والمسجد الأقصى حسب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الصورة المرفقة، وعدة معالم أخرى يصل عددها إلى 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200 معلم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ويقع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3" tooltip="مسجد"/>
              </a:rPr>
              <a:t>المسجد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الأقصى فوق هضبة صغيرة تسمى هضبة موريا وتعتبر الصخرة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هي أعلى نقطة في المسجد وتقع في موقع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7" tooltip="قلب"/>
              </a:rPr>
              <a:t>القلب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بالنسبة للمسجد الأقصى </a:t>
            </a:r>
          </a:p>
          <a:p>
            <a:pPr algn="r" rtl="1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الشريف.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وتبلغ قياسات المسجد: 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الجنوب 281م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الشمال 310م ومن الشرق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462م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</a:t>
            </a: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الغرب 491م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وتشكل هذه المساحة سدس مساحة البلدة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القديمة، وهذه الحدود لم تتغير منذ وضع المسجد أول مرة كمكان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8" tooltip="صلاة"/>
              </a:rPr>
              <a:t>للصلاة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بخلاف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9" tooltip="المسجد الحرام"/>
              </a:rPr>
              <a:t>المسجد الحرام</a:t>
            </a:r>
            <a:r>
              <a:rPr lang="en-US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0" tooltip="المسجد النبوي"/>
              </a:rPr>
              <a:t>والمسجد النبوي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اللذان تم توسعيهما عدة مرات.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وللمسجد الأقصى أربعة مآذن هي مئذنة باب المغاربة الواقعة الجنوب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الغربي، مئذنة باب السلسلة الواقعة في الجهة الغربية قرب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1" tooltip="باب السلسلة (الصفحة غير موجودة)"/>
              </a:rPr>
              <a:t>باب السلسلة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مئذنة باب الغوانمة الواقعة في الشمال الغربي، ومئذنة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12" tooltip="باب الأسباط"/>
              </a:rPr>
              <a:t>باب الأسباط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الواقعة </a:t>
            </a:r>
          </a:p>
          <a:p>
            <a:pPr algn="r" rtl="1" eaLnBrk="0" hangingPunct="0"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في الجهة الشمالية.</a:t>
            </a:r>
            <a:endParaRPr lang="ar-SA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3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3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3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3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37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3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3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3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37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37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37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37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737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737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737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windo7\Desktop\looci\ماذا عن فلسطين\الأقصى الحقيقي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138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0" y="5867400"/>
            <a:ext cx="9144000" cy="990600"/>
          </a:xfrm>
          <a:prstGeom prst="rect">
            <a:avLst/>
          </a:prstGeom>
          <a:ln>
            <a:noFill/>
          </a:ln>
          <a:effectLst/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مخطط تفصيلي للأقصى الحقيقي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windo7\Desktop\looci\ماذا عن فلسطين\معالم القدس الأثرية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إطار 2"/>
          <p:cNvSpPr/>
          <p:nvPr/>
        </p:nvSpPr>
        <p:spPr>
          <a:xfrm>
            <a:off x="228600" y="381000"/>
            <a:ext cx="3276600" cy="609600"/>
          </a:xfrm>
          <a:prstGeom prst="fram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معالم القدس الأثرية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6019800" y="304800"/>
            <a:ext cx="29160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SA" sz="4800" b="1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 pitchFamily="18" charset="0"/>
              </a:rPr>
              <a:t>حريق المسجد</a:t>
            </a:r>
            <a:endParaRPr lang="en-US" sz="4800" b="1" dirty="0">
              <a:ln w="11430"/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Times New Roman" pitchFamily="18" charset="0"/>
            </a:endParaRPr>
          </a:p>
          <a:p>
            <a:pPr algn="r" eaLnBrk="0" hangingPunct="0">
              <a:defRPr/>
            </a:pPr>
            <a:endParaRPr lang="en-US" sz="4800" b="1" dirty="0">
              <a:ln w="11430"/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915" name="Rectangle 6"/>
          <p:cNvSpPr>
            <a:spLocks noChangeArrowheads="1"/>
          </p:cNvSpPr>
          <p:nvPr/>
        </p:nvSpPr>
        <p:spPr bwMode="auto">
          <a:xfrm>
            <a:off x="0" y="4162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1143000" y="1371600"/>
            <a:ext cx="8001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تعرض في صبيحة يوم الخميس الموافق 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4" tooltip="22 أغسطس"/>
              </a:rPr>
              <a:t>22 أغسطس</a:t>
            </a:r>
            <a:r>
              <a:rPr lang="en-US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5" tooltip="1969"/>
              </a:rPr>
              <a:t>1969م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لحريق على يد يهودي متطرف اسمه ((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مايكل دينس روهن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))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الأسترالي حيث تم 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6" tooltip="حريق المسجد الأقصى"/>
              </a:rPr>
              <a:t>حرق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الجامع القبلي الذي سقط سقف قسمه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الشرقي بالكامل، كما احترق ((منبر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7" tooltip="نور الدين زنكي"/>
              </a:rPr>
              <a:t>نور الدين زنكي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)) الذي أمر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ببنائه قبل تحرير المسجد الأقصى من الصليبيين وقام ((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8" tooltip="صلاح الدين الأيوبي"/>
              </a:rPr>
              <a:t>صلاح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8" tooltip="صلاح الدين الأيوبي"/>
              </a:rPr>
              <a:t>الدين الأيوبي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)) بوضعه داخل المسجد بعد التحرير ،بعدها تم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ترميم هذا الجامع والمنبر معه فجاءت سيارات الاطفاء إلى الجامع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من كل أنحاء 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  <a:hlinkClick r:id="rId9" tooltip="فلسطين"/>
              </a:rPr>
              <a:t>فلسطين</a:t>
            </a: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، وتتولى الأردن ترميم وإصلاح المسجدين </a:t>
            </a:r>
          </a:p>
          <a:p>
            <a:pPr algn="ctr" rtl="1" eaLnBrk="0" hangingPunct="0">
              <a:defRPr/>
            </a:pPr>
            <a:r>
              <a:rPr lang="ar-SA" sz="2800" b="1" spc="5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على نفقتها الخاصة كلما دعا الأمر لذلك.</a:t>
            </a:r>
            <a:endParaRPr lang="ar-SA" sz="4000" b="1" spc="50" dirty="0">
              <a:ln w="11430"/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7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7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7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7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7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7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7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7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http://upload.wikimedia.org/wikipedia/commons/thumb/8/88/Al-Aqsa05.JPG/180px-Al-Aqsa0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04800"/>
            <a:ext cx="3524250" cy="361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ربع نص 3"/>
          <p:cNvSpPr txBox="1"/>
          <p:nvPr/>
        </p:nvSpPr>
        <p:spPr>
          <a:xfrm>
            <a:off x="5410200" y="2895600"/>
            <a:ext cx="342900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أحد واجهات الجامع القبلي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إطار 4"/>
          <p:cNvSpPr/>
          <p:nvPr/>
        </p:nvSpPr>
        <p:spPr>
          <a:xfrm>
            <a:off x="2133600" y="152400"/>
            <a:ext cx="4191000" cy="685800"/>
          </a:xfrm>
          <a:prstGeom prst="fram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معالم من مدينة القدس:-</a:t>
            </a:r>
          </a:p>
        </p:txBody>
      </p:sp>
      <p:pic>
        <p:nvPicPr>
          <p:cNvPr id="6" name="صورة 5" descr="http://upload.wikimedia.org/wikipedia/commons/thumb/0/0b/Aqsa_1.jpg/200px-Aqsa_1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85800"/>
            <a:ext cx="30480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0" y="3124200"/>
            <a:ext cx="403860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المصلى المرواني من الداخل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" name="صورة 7" descr="http://upload.wikimedia.org/wikipedia/commons/thumb/4/48/The_rock_of_the_Dome_of_the_Rock_PD-OLD.jpg.JPG/200px-The_rock_of_the_Dome_of_the_Rock_PD-OLD.jpg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810000"/>
            <a:ext cx="31242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مربع نص 9"/>
          <p:cNvSpPr txBox="1"/>
          <p:nvPr/>
        </p:nvSpPr>
        <p:spPr>
          <a:xfrm>
            <a:off x="0" y="6019800"/>
            <a:ext cx="655320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الصخرة التي عرج منها النبي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1" name="صورة 10" descr="http://upload.wikimedia.org/wikipedia/commons/thumb/a/ab/Saladin_Minbar-Aqsa.JPG/220px-Saladin_Minbar-Aqsa.JPG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3848100"/>
            <a:ext cx="3467100" cy="3009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مربع نص 11"/>
          <p:cNvSpPr txBox="1"/>
          <p:nvPr/>
        </p:nvSpPr>
        <p:spPr>
          <a:xfrm>
            <a:off x="5562600" y="6019800"/>
            <a:ext cx="342900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منبر صلاح الدين</a:t>
            </a:r>
            <a:endParaRPr lang="en-US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952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تعتبر القدس من أقدم مدن التاريخ فقد هدمت وأعيد بناؤها أكثر من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18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مرة في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التاريخ، وترجع نشأتها إلى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5000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عام ق.م، حيث عمرها الكنعانيون وأعطوها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اسمها وفي عام 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3000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ق.م سكنها 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العرب اليبوسيين 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وأطلقوا عليها اسم (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مدينة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السلام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نسبة إلى سالم إله السلام عندهم، ورغم ذلك ظلت القدس محافظة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على اسمها العربي. وتمتد القدس بين كتلتي جبال نابلس في الشمال وجبال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الخليل في الجنوب، وتقع إلى الشرق من البحر المتوسط، وتبعد عنها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52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كم،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وتبعد عن البحر الميت حوالي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كم، وترتفع عن سطع البحر حوالي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775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م،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ونحو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1150</a:t>
            </a: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 عن البحر الميت، كل هذا جعل من القدس المدينة المركزية في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فلسطين لذا كانت موضع أطماع الغزاة فقد تناوب على حكمها العبرانيون،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والفارسيون، والسلوقيون، والرومانيون، والصليبيون، أما في العهد الحديث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فالمحتل الإسرائيلي هو مصدر الخطر المحدق بالقدس ومن ثم العالم العربي 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والمسلم.</a:t>
            </a:r>
            <a:r>
              <a:rPr lang="ar-S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 bwMode="auto">
          <a:xfrm>
            <a:off x="1600200" y="-457200"/>
            <a:ext cx="2743200" cy="1981200"/>
          </a:xfrm>
        </p:spPr>
        <p:txBody>
          <a:bodyPr anchor="ctr"/>
          <a:lstStyle/>
          <a:p>
            <a:pPr algn="ctr" eaLnBrk="1" hangingPunct="1"/>
            <a:r>
              <a:rPr lang="ar-SA" sz="3200" smtClean="0">
                <a:ea typeface="Majalla UI"/>
                <a:cs typeface="Majalla UI"/>
              </a:rPr>
              <a:t>خارطة القدس</a:t>
            </a:r>
            <a:endParaRPr lang="en-US" sz="3200" smtClean="0"/>
          </a:p>
        </p:txBody>
      </p:sp>
      <p:pic>
        <p:nvPicPr>
          <p:cNvPr id="7" name="عنصر نائب للصورة 6" descr="خارطة القدس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048" b="14048"/>
          <a:stretch>
            <a:fillRect/>
          </a:stretch>
        </p:blipFill>
        <p:spPr>
          <a:xfrm>
            <a:off x="685800" y="1066800"/>
            <a:ext cx="4724400" cy="4572000"/>
          </a:xfrm>
        </p:spPr>
      </p:pic>
      <p:pic>
        <p:nvPicPr>
          <p:cNvPr id="9" name="صورة 8" descr="خريطة فلسطين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شكل بيضاوي 9"/>
          <p:cNvSpPr/>
          <p:nvPr/>
        </p:nvSpPr>
        <p:spPr>
          <a:xfrm>
            <a:off x="7772400" y="4191000"/>
            <a:ext cx="533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762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b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j-cs"/>
              </a:rPr>
              <a:t>لماذا القدس في خطر؟!</a:t>
            </a:r>
            <a:endParaRPr lang="en-US" b="1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+mj-cs"/>
            </a:endParaRPr>
          </a:p>
        </p:txBody>
      </p:sp>
      <p:sp>
        <p:nvSpPr>
          <p:cNvPr id="3" name="مستطيل ذو زوايا قطرية مستديرة 2"/>
          <p:cNvSpPr/>
          <p:nvPr/>
        </p:nvSpPr>
        <p:spPr>
          <a:xfrm>
            <a:off x="1066800" y="762000"/>
            <a:ext cx="8077200" cy="5867400"/>
          </a:xfrm>
          <a:prstGeom prst="round2Diag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تعتبر فلسطين عامة والقدس خاصة في موضع خطر دائم محدق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بها، وذلك بسبب الاحتلال والاستيطان، فالمحتل الإسرائيلي ما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استعمر هذه البلاد الطاهرة إلا لكي يسلبها مواردها ويخرج أهلها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منها كي يتخذها وطنا له ولذا حاول وبشتى الطرق الاستيلاء على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مواردها وتدليس حقيقة أنها بلد عربي مسلم بافتراءات كان من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أهمها هدم المسجد الأقصى لإخراج الهيكل المزعوم، وبدأ منذ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عقود طويلة محاولات شتى لهدم وإحراق المسجد الأقصى انتهت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بحفريات داخلية تحتية بلغت أكثر من 25 حفرية تمهيدا لهدمه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دفعة واحدة في أوقات محددة، عينت لتخويف المسلمين ومنع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تحركاتهم تجاه حماية الأقصى. 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3600" b="1" cap="all" dirty="0" smtClean="0">
                <a:ln w="9000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cs typeface="DecoType Naskh Variants" pitchFamily="2" charset="-78"/>
              </a:rPr>
              <a:t>حفريات تحت المسجد الأقصى</a:t>
            </a:r>
            <a:endParaRPr lang="en-US" sz="3600" dirty="0">
              <a:ln w="9000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tx2"/>
              </a:solidFill>
              <a:cs typeface="DecoType Naskh Variants" pitchFamily="2" charset="-78"/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6000" b="1" cap="all" dirty="0" smtClean="0">
                <a:ln w="9000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DecoType Naskh Variants" pitchFamily="2" charset="-78"/>
              </a:rPr>
              <a:t>الهيكل المزعوم</a:t>
            </a:r>
            <a:endParaRPr lang="en-US" sz="6000" dirty="0">
              <a:ln w="9000" cmpd="sng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tx2"/>
              </a:solidFill>
              <a:latin typeface="Arabic Typesetting" pitchFamily="66" charset="-78"/>
              <a:cs typeface="DecoType Naskh Variants" pitchFamily="2" charset="-78"/>
            </a:endParaRPr>
          </a:p>
        </p:txBody>
      </p:sp>
      <p:pic>
        <p:nvPicPr>
          <p:cNvPr id="9" name="عنصر نائب للمحتوى 8" descr="حفريات تحت المسجد الأقصى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066800"/>
            <a:ext cx="4022725" cy="4724400"/>
          </a:xfrm>
        </p:spPr>
      </p:pic>
      <p:pic>
        <p:nvPicPr>
          <p:cNvPr id="8" name="عنصر نائب للمحتوى 7" descr="dالهيكل المزعوم.bmp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b="26585"/>
          <a:stretch>
            <a:fillRect/>
          </a:stretch>
        </p:blipFill>
        <p:spPr>
          <a:xfrm>
            <a:off x="4664075" y="1066800"/>
            <a:ext cx="4022725" cy="4724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دبوس زينة 3"/>
          <p:cNvSpPr/>
          <p:nvPr/>
        </p:nvSpPr>
        <p:spPr>
          <a:xfrm>
            <a:off x="3048000" y="304800"/>
            <a:ext cx="5029200" cy="1676400"/>
          </a:xfrm>
          <a:prstGeom prst="plaque">
            <a:avLst/>
          </a:prstGeom>
          <a:ln>
            <a:solidFill>
              <a:schemeClr val="accent2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القدس</a:t>
            </a:r>
            <a:endParaRPr lang="en-US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0" y="2286000"/>
            <a:ext cx="9144000" cy="45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قامت السلطات الصهيونية في</a:t>
            </a:r>
            <a:r>
              <a:rPr lang="ar-SA" sz="32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28/ 4/ 1948م</a:t>
            </a: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، باحتلال غربي القدس 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وفي عام1967م تم احتلال الجزء الشرقي منها وفي</a:t>
            </a:r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27/ 6/ 1967</a:t>
            </a:r>
            <a:endParaRPr lang="en-US" sz="3200" b="1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م </a:t>
            </a: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أقر الكنيست الإسرائيلي ضم شطري القدس وفي </a:t>
            </a:r>
            <a:r>
              <a:rPr lang="ar-SA" sz="32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30/ 7/ 1980م</a:t>
            </a: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، 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أصدر الكنيست قرارا اعتبر فيه القدس الموحدة عاصمة لإسرائيل.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تعرضت القدس لإجراءات عنصرية كثيرة تراوحت بين هدم أحياء 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بكاملها مثل </a:t>
            </a:r>
            <a:r>
              <a:rPr lang="ar-SA" sz="32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حي المغاربة </a:t>
            </a: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ومصادرة الأراضي لأجل بناء المستوطنات 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والضغط على السكان من أجل ترحيلهم من مساكنهم، أو هدمها فوق 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cap="all" dirty="0">
                <a:ln w="9000" cmpd="sng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رؤوسهم.</a:t>
            </a:r>
            <a:endParaRPr lang="en-US" sz="3200" b="1" cap="all" dirty="0">
              <a:ln w="9000" cmpd="sng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5400" dirty="0" smtClean="0">
                <a:solidFill>
                  <a:schemeClr val="tx2">
                    <a:satMod val="130000"/>
                  </a:schemeClr>
                </a:solidFill>
                <a:cs typeface="PT Bold Arch" pitchFamily="2" charset="-78"/>
              </a:rPr>
              <a:t>آثار من القدس</a:t>
            </a:r>
            <a:endParaRPr lang="en-US" sz="5400" dirty="0">
              <a:solidFill>
                <a:schemeClr val="tx2">
                  <a:satMod val="130000"/>
                </a:schemeClr>
              </a:solidFill>
              <a:cs typeface="PT Bold Arch" pitchFamily="2" charset="-78"/>
            </a:endParaRPr>
          </a:p>
        </p:txBody>
      </p:sp>
      <p:pic>
        <p:nvPicPr>
          <p:cNvPr id="3" name="صورة 2" descr="آثار من القدس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2005" y="838200"/>
            <a:ext cx="4101995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ربع نص 3"/>
          <p:cNvSpPr txBox="1"/>
          <p:nvPr/>
        </p:nvSpPr>
        <p:spPr>
          <a:xfrm>
            <a:off x="2019300" y="3657600"/>
            <a:ext cx="5105400" cy="584775"/>
          </a:xfrm>
          <a:prstGeom prst="rect">
            <a:avLst/>
          </a:prstGeom>
          <a:noFill/>
          <a:ln w="76200"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أزقة ومباني القدس القديمة</a:t>
            </a:r>
            <a:endParaRPr lang="en-US" sz="32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صورة 5" descr="آثار من القدس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40386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 descr="أشجار الزيتون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71681"/>
            <a:ext cx="3391374" cy="2286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7" descr="سوق العطارين بالقدس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00476" y="4529984"/>
            <a:ext cx="3443524" cy="2328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ربع نص 4"/>
          <p:cNvSpPr txBox="1"/>
          <p:nvPr/>
        </p:nvSpPr>
        <p:spPr>
          <a:xfrm>
            <a:off x="1981200" y="4876800"/>
            <a:ext cx="3352800" cy="584775"/>
          </a:xfrm>
          <a:prstGeom prst="rect">
            <a:avLst/>
          </a:prstGeom>
          <a:noFill/>
          <a:ln w="76200"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أشجار الزيتون بالقدس</a:t>
            </a:r>
            <a:endParaRPr lang="en-US" sz="32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419600" y="5638800"/>
            <a:ext cx="3352800" cy="584775"/>
          </a:xfrm>
          <a:prstGeom prst="rect">
            <a:avLst/>
          </a:prstGeom>
          <a:noFill/>
          <a:ln w="76200"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سوق القطانين بالقدس</a:t>
            </a:r>
            <a:endParaRPr lang="en-US" sz="32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5105400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8000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من أشهر أطعمة القدس:</a:t>
            </a:r>
            <a:endParaRPr lang="en-US" sz="8000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j-cs"/>
            </a:endParaRPr>
          </a:p>
        </p:txBody>
      </p:sp>
      <p:pic>
        <p:nvPicPr>
          <p:cNvPr id="5" name="عنصر نائب للصورة 4" descr="الكعك المقدسي الشهير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019" r="7019"/>
          <a:stretch>
            <a:fillRect/>
          </a:stretch>
        </p:blipFill>
        <p:spPr>
          <a:xfrm>
            <a:off x="1752600" y="1066800"/>
            <a:ext cx="2874695" cy="2286000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3276600"/>
            <a:ext cx="4419600" cy="9144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r-SA" sz="36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الكعك المقدسي الشهير</a:t>
            </a:r>
            <a:endParaRPr lang="en-US" sz="36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+mn-cs"/>
            </a:endParaRPr>
          </a:p>
        </p:txBody>
      </p:sp>
      <p:pic>
        <p:nvPicPr>
          <p:cNvPr id="4098" name="Picture 2" descr="C:\Users\windo7\Desktop\looci\سرسور\w,v\طبق لفاءف المسخن الفلسطيني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886200"/>
            <a:ext cx="2619375" cy="1778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عنصر نائب للنص 3"/>
          <p:cNvSpPr txBox="1">
            <a:spLocks/>
          </p:cNvSpPr>
          <p:nvPr/>
        </p:nvSpPr>
        <p:spPr>
          <a:xfrm>
            <a:off x="3276600" y="3886200"/>
            <a:ext cx="2133600" cy="17526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ar-SA" sz="3600" b="1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لفائف</a:t>
            </a:r>
          </a:p>
          <a:p>
            <a:pPr algn="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ar-SA" sz="36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ar-SA" sz="3600" b="1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المسخن</a:t>
            </a:r>
            <a:endParaRPr lang="en-US" sz="36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الأولى:</a:t>
            </a:r>
            <a:endParaRPr lang="en-US" sz="6600" b="1" i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pic>
        <p:nvPicPr>
          <p:cNvPr id="3" name="صورة 2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قوس متوسط مزدوج 3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على المسلم الحقيقي أن يعلم أن جهود المحتل تتوالى لإضعاف الهوية الإسلامية مجسدة في مقدساتها، وذلك بأولى خطواتهم: محاولة طمس هوية المسجد الأقصى المبارك..</a:t>
            </a:r>
            <a:endParaRPr lang="en-US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الثانية:</a:t>
            </a:r>
            <a:endParaRPr lang="en-US" sz="54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غزة</a:t>
            </a:r>
            <a:endParaRPr lang="en-US" sz="32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200400" y="1371600"/>
            <a:ext cx="5943600" cy="54864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عندما يذكر الصمود والعزة،تذكر غزة المشهورة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بعراقتها وأصالتها،تشتهر هذه المدينة بأكبر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مساجدها وهو المسجد العمري ويقع في حي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الشجاعية أكبر أحياء غزة، تشتهر غزة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بصناعاتها المهنية والحرفية المتعددة، والقدر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الكبير الذي يتمتع به أهل غزة من الثقافة والعلم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فأغلب سكانها من ذوي الدراسات العليا،الذين لم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يمنعهم ضيق الحال من التعلم في الجامعات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المشهورة في المدينة مثل: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الجامعة الإسلامية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،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جامعة الأزهر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،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جامعة الأقصى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،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جامعة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القدس 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المفتوحة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، كما يوجد بالمدينة العديد من مراكز 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التدريب المهنية التابعة لوزارة التعليم في البلاد.</a:t>
            </a:r>
            <a:endParaRPr lang="en-US" sz="2800" b="1" spc="50" dirty="0">
              <a:ln w="11430"/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C:\Users\windo7\Desktop\looci\سرسور\w,v\المسجد العمري بغزة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71600"/>
            <a:ext cx="3276599" cy="225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7"/>
          <p:cNvSpPr/>
          <p:nvPr/>
        </p:nvSpPr>
        <p:spPr>
          <a:xfrm>
            <a:off x="381000" y="2895600"/>
            <a:ext cx="2590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المسجد العمري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 descr="C:\Users\windo7\Desktop\looci\سرسور\w,v\الجامعة الاسلامية بغزة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86200"/>
            <a:ext cx="3276600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مستطيل 9"/>
          <p:cNvSpPr/>
          <p:nvPr/>
        </p:nvSpPr>
        <p:spPr>
          <a:xfrm>
            <a:off x="304800" y="5334000"/>
            <a:ext cx="2590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الجامعة الإسلامية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راجع ع بلادي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مدينة غزة هاشم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572000"/>
            <a:ext cx="3386315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ستطيل 5"/>
          <p:cNvSpPr/>
          <p:nvPr/>
        </p:nvSpPr>
        <p:spPr>
          <a:xfrm>
            <a:off x="3886200" y="0"/>
            <a:ext cx="5257800" cy="6858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وهي ثاني أكبر مدن فلسطين مساحة وسكانا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،وهي تعتبر من أقدم مدن العالم أسسها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العرب الكنعانيون سنة 3000ق.م وأطلقوا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عليها اسم غزة هاشم نسبة إلى هاشم بن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عبد مناف جد النبي صلى الله عليه وسلم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الذي دفن بالمسجد الذي يحمل اسمه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فيها،تتميز بتربتها الخصبة ويحيط بها سور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عظيم ترى من خلاله البساتين والبيارات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الرائعة، والبيوت على رؤوس الجبال،وهي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تعتبر مدينة مهمة فهي تمثل الخط الأمامي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للدفاع عن فلسطين والشام جنوبا مما جعلها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ميدانا وساحة قتال لمعظم إمبراطوريات 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0"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effectLst>
                  <a:reflection blurRad="12700" stA="50000" endPos="50000" dist="5000" dir="5400000" sy="-100000" rotWithShape="0"/>
                </a:effectLst>
              </a:rPr>
              <a:t>العالم القديمة والحديثة.</a:t>
            </a:r>
            <a:endParaRPr lang="en-US" sz="2800" b="1" cap="all" dirty="0">
              <a:ln w="0">
                <a:solidFill>
                  <a:sysClr val="windowText" lastClr="000000"/>
                </a:solidFill>
              </a:ln>
              <a:solidFill>
                <a:schemeClr val="accent3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Users\windo7\Desktop\looci\ماذا عن فلسطين\خارطة غز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3276600" cy="4255663"/>
          </a:xfrm>
          <a:prstGeom prst="roundRect">
            <a:avLst>
              <a:gd name="adj" fmla="val 16667"/>
            </a:avLst>
          </a:prstGeom>
          <a:ln>
            <a:solidFill>
              <a:schemeClr val="accent3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i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الثانية:</a:t>
            </a:r>
            <a:endParaRPr lang="en-US" sz="6600" b="1" i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قوس متوسط مزدوج 3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كل ما ازداد تعلم المسلمين ومعرفتهم بوطنهم العربي والإسلامي قويت حجتهم، وتضاعفت قوتهم </a:t>
            </a:r>
            <a:endParaRPr lang="en-US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صورة 4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الثالثة:</a:t>
            </a:r>
            <a:endParaRPr lang="en-US" sz="6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600200" y="0"/>
            <a:ext cx="26670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يافا</a:t>
            </a:r>
            <a:endParaRPr lang="en-US" sz="3200" b="1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2" descr="C:\Users\windo7\Desktop\looci\ماذا عن فلسطين\dخارطة يافا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54638"/>
            <a:ext cx="3962400" cy="5403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ربع نص 6"/>
          <p:cNvSpPr txBox="1"/>
          <p:nvPr/>
        </p:nvSpPr>
        <p:spPr>
          <a:xfrm>
            <a:off x="3810000" y="1143000"/>
            <a:ext cx="5334000" cy="569386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مدينة عربية تقع على الساحل الشرقي للبحر </a:t>
            </a:r>
            <a:r>
              <a:rPr lang="en-US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ar-SA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وتُعتبر نافذة فلسطين الرئيسة على البحر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المتوسط، وإحدى بواباتها الهامة، وقد كانت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تلعب دوراً كبيراً وهاماً في ربط فلسطين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بالعالم الخارجي من حيث وقوعها كمحطة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رئيسية تتلاقى فيها بضائع الشرق والغرب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وجسراً للقوافل التجارية.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ويُعد ميناء يافا هو ميناء فلسطين الأول من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حيث القِدم والأهمية التجارية والاقتصادية.</a:t>
            </a:r>
            <a:r>
              <a:rPr lang="en-US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تقع يافا على البحر الأبيض المتوسط. إلى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الجنوب من مصب نهر العوجا على بُعد </a:t>
            </a: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7كم.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وإلى الشمال الغربي من مدينة القدس على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بُعد </a:t>
            </a:r>
            <a:r>
              <a:rPr lang="ar-SA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60كم</a:t>
            </a:r>
            <a:r>
              <a:rPr lang="ar-SA" sz="28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152400"/>
            <a:ext cx="5029200" cy="312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وهي ثالث أكبر المدن الفلسطينية،وتعتبر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من أقدم المدن الفلسطينية، يميزها فن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العمارة وحاراتها المنتشرة في كافة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مساحاتها وأزقتها الضيقة، والتي تدل على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قدم وعراقة هذه المدينة،تشتهر هذه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المدينة بزراعة البرتقال، وبطبق المنسف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اليافاوي اللذيذ.</a:t>
            </a:r>
          </a:p>
        </p:txBody>
      </p:sp>
      <p:pic>
        <p:nvPicPr>
          <p:cNvPr id="3" name="Picture 2" descr="C:\Users\windo7\Desktop\looci\سرسور\w,v\مدينة يافا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9389" y="0"/>
            <a:ext cx="386461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ستطيل 3"/>
          <p:cNvSpPr/>
          <p:nvPr/>
        </p:nvSpPr>
        <p:spPr>
          <a:xfrm>
            <a:off x="266700" y="3429000"/>
            <a:ext cx="8610600" cy="312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وكلمة يافا هي تحريف لكلمة (يافي) الكنعانية وتعني جميلة.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يُشكل تاريخ يافا تصويراً حيّاً لتاريخ فلسطين عبر العصور فتاريخها يمتد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إلى (4000 ق.م). بناها الكنعانيون، وكانت مملكة بحد ذاتها، ثم غزاها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الفراعنة. والبابليون، والفرس، واليونان، والرومان، والآشوريون،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والأتراك ثم فتحها القائد الإسلامي عمرو بن العاص –رضي الله عنه- ، ثم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الانتداب البريطاني وبعده الاحتلال الصهيوني لها وتشريد غالبة سكانها.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build="allAtOnce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توازي أضلاع 1"/>
          <p:cNvSpPr/>
          <p:nvPr/>
        </p:nvSpPr>
        <p:spPr>
          <a:xfrm>
            <a:off x="152400" y="152400"/>
            <a:ext cx="8839200" cy="6553200"/>
          </a:xfrm>
          <a:prstGeom prst="parallelogram">
            <a:avLst>
              <a:gd name="adj" fmla="val 6290"/>
            </a:avLst>
          </a:prstGeom>
          <a:ln w="762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بلغت مساحة يافا حوالي 17510دونمات، وضمت سبعة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أحياء هي :(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حي البلدة القديمة، حي المنشية، حي العجمي،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حي أرشيد، حي النزهة،حي الجبلية، حي أهريش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واحتلت مدينة يافا مركزا كبيرا في الصناعات وأحرزت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مركزا متقدما في صيد الأسماك بفضل وجود مينائها التجاري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الهام.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وكانت مدينة يافا مركزا للنشاط الثقافي والأدبي في فلسطين،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حيث صدرت فيها معظم الصحف والمجلات الفلسطينية، وقد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بلغت مدارس يافا قبل نكبة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1948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م،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47 مدرسة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منها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17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مدرسة للبنات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،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و19 للبنين و11 مدرسة مختلطة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وبعد سقوط المدينة في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15/ 5/ 1948م 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جمع الجنود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الإسرائيليون الأهالي في حي واحد هو حي العجمي وأحاطوه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بالأسلاك الشائكة ومنعوا الدخول إليه والخروج منه إلا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بتصريح من الحكم الصهيوني.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i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الثالثة:</a:t>
            </a:r>
            <a:endParaRPr lang="en-US" sz="6600" b="1" i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قوس متوسط مزدوج 3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احترام تراثنا وأصالتنا العربية والإسلامية من أهم طرق تنمية وتطوير البلاد الإسلامية عامة، وفلسطين خاصة.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فلا رفعة لأمة نسيت ماضيها وتجاهلته ولو كان الحاضر أفضل.</a:t>
            </a:r>
            <a:endParaRPr lang="en-US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صورة 4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dمدينة طولكر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9842"/>
            <a:ext cx="5105400" cy="6828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مستدير الزوايا 2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الرابعة:</a:t>
            </a:r>
            <a:endParaRPr lang="en-US" sz="6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مخطط إلى اليمين 3"/>
          <p:cNvSpPr/>
          <p:nvPr/>
        </p:nvSpPr>
        <p:spPr>
          <a:xfrm>
            <a:off x="20574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طولكرم</a:t>
            </a:r>
            <a:endParaRPr lang="en-US" sz="3200" b="1" dirty="0">
              <a:ln w="11430"/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0" y="1582341"/>
            <a:ext cx="9144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أقدم تاريخ عثر عليه لهذه البلدة يعود إلى القرن الثالث عشر الميلادي، حيث كانت تقوم على بقعتها في العهد الروماني قرية تُعرف باسم بيرات سورقا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وبيرات مثل بيروت والبيرة بمعنى 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البئر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)، وسورق بمعنى 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مختار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)؛ ويبدو أنه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حلت كلمة 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كرم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 محل كلمة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سورق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وكلمة 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طول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 محل كلمة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بيرات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. وذكرتها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مصادر الفرنجة باسم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طولكرمى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. والطور بمعنى 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الجبل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 الذي ينبت الشجر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عليه، ويكون المعنى جبل الكرم. وذكرها المقريزي باسم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طوركرم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، وبقيت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معروفة باسم طوركرم حتى القرن الثاني عشر الهجري، حيث حرف الطور إلى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(</a:t>
            </a: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طول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) ودعيت باسم 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طولكرم</a:t>
            </a:r>
            <a:r>
              <a:rPr lang="en-US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/>
            </a:r>
            <a:br>
              <a:rPr lang="en-US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</a:b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تقع مدينة طولكرم في منتصف السهل الساحلي وترتفع عن سطح البحر من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55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-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125</a:t>
            </a:r>
            <a:r>
              <a:rPr lang="ar-S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363915"/>
            <a:ext cx="9144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وتبلغ مساحة أراضيها (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32610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 دونمات، يحيط بها أراضي قرى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إرتاح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أم خالد 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قاقون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، وخربة 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بيت ليد 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قلنسوة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عنبتا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ذنابة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شويكة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فرعون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شوفة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ويحيط بالمدينة مجموعة من الخرب الأثرية أهمها: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3200" b="1" dirty="0">
              <a:ln w="18415" cmpd="sng">
                <a:solidFill>
                  <a:sysClr val="windowText" lastClr="0000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خربة البرح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): تحتوي على بقايا برح العطعوط</a:t>
            </a: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 </a:t>
            </a:r>
            <a:b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خربة أم صور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: تحتوي على بقايا سور وأبنية وأعمدة وصهاريج وخزان</a:t>
            </a: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خربة بورين 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: تحتوي على تل من الانقاض وأساسات</a:t>
            </a: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نور شمس</a:t>
            </a: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: 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اشتهرت بمعركتها التي حدثت بين المجاهدين بقيادة (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عبد الرحيم الحاج محمد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 والجنود البريطانيين والتي استشهد فيها (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25</a:t>
            </a:r>
            <a:r>
              <a:rPr lang="ar-SA" sz="32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 مجاهداً</a:t>
            </a:r>
            <a:endParaRPr lang="en-US" sz="3200" b="1" dirty="0">
              <a:ln w="18415" cmpd="sng">
                <a:solidFill>
                  <a:sysClr val="windowText" lastClr="0000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2438400"/>
            <a:ext cx="9144000" cy="397031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تشكل المستعمرات الصهيونية الملتفة حول طولكرم السوار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الحديدي الذي تحاول به إسرائيل خنق المدينة وأهلها، فعلى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أراضيها اقامت إسرائيل أكثر من 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25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مستعمر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، أغلبها مستعمرات سكنية وتعاونية.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وقد أقامت السلطات الإسرائيلية في الظاهر الغربي من (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خربة البرح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) مستعمر (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كفار يونا</a:t>
            </a:r>
            <a:r>
              <a:rPr lang="ar-SA" sz="3600" b="1" dirty="0">
                <a:ln w="1143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ln w="11430">
                <a:solidFill>
                  <a:schemeClr val="accent4"/>
                </a:solidFill>
              </a:ln>
              <a:solidFill>
                <a:schemeClr val="accent4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دبوس زينة 3"/>
          <p:cNvSpPr/>
          <p:nvPr/>
        </p:nvSpPr>
        <p:spPr>
          <a:xfrm>
            <a:off x="3048000" y="304800"/>
            <a:ext cx="5029200" cy="1676400"/>
          </a:xfrm>
          <a:prstGeom prst="plaque">
            <a:avLst/>
          </a:prstGeom>
          <a:ln>
            <a:solidFill>
              <a:schemeClr val="accent4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طولكرم</a:t>
            </a:r>
            <a:endParaRPr lang="en-US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tile tx="-69850" ty="0" sx="100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66003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i="1" spc="50" dirty="0">
                <a:ln w="11430"/>
                <a:solidFill>
                  <a:srgbClr val="66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الرابعة:</a:t>
            </a:r>
            <a:endParaRPr lang="en-US" sz="6600" b="1" i="1" spc="50" dirty="0">
              <a:ln w="11430"/>
              <a:solidFill>
                <a:srgbClr val="66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5" name="قوس متوسط مزدوج 4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الحفاظ على أهم الأحداث وتواريخها في المناطق القديمة، يشكل سببا مهما من أسباب استرجاع بلادنا العربية من المستعمرين.</a:t>
            </a:r>
            <a:endParaRPr lang="en-US" sz="3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صورة 5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الخامسة</a:t>
            </a:r>
            <a:endParaRPr lang="en-US" sz="6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accent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الخليل</a:t>
            </a:r>
            <a:endParaRPr lang="en-US" sz="3200" b="1" dirty="0">
              <a:ln w="11430"/>
              <a:solidFill>
                <a:schemeClr val="accent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099" name="Picture 3" descr="C:\Users\windo7\Desktop\looci\سرسور\w,v\مدينة الخليل بفلسطين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4038600" cy="2714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ستطيل 5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مدينة الخليل التاريخية، من أشهر مدن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فلسطين المعروفة بعراقتها، وقد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سميت(بالخليل)أي الحبيب والقريب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نسبة إلى نبي الله إبراهيم عليه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السلام(خليل الرحمن)فقد سكن هذه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المنطقة في منطقة الحرم الإبراهيمي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ولما بلغ نبينا إبراهيم 175عاما وافته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المنية في أرض فلسطين، مدينة الخليل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تحديدا ودفن بها في مقامه بمكان يدعى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(مغارة الأنبياء)،تشتهر الخليل بالعنب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الذي يزرع في كل بقعة من هذه المدينة العريقة.</a:t>
            </a:r>
          </a:p>
        </p:txBody>
      </p:sp>
      <p:pic>
        <p:nvPicPr>
          <p:cNvPr id="2050" name="Picture 2" descr="C:\Users\windo7\Desktop\looci\سرسور\w,v\الخليل القديمة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40386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4300" y="152400"/>
            <a:ext cx="8915400" cy="41549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الخليل من أقدم مدن العالم وتاريخها يعود إلى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5500 عام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، نزلها سيدنا إبراهيم عليه السلام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منذ نحو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3800 سنة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، وسميت بالخليل نسبة إليه (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خليل الرحمن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)، وتضم رفاته ورفاة زوجته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سارة، وعائلته من بعده إسحق ويعقوب ،ويوسف ولوط ويونس، والخليل بذلك ثاني المدن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المقدسة في فلسطين عند المسلمين، وتضم الكثير من رفات الصحابة وفي مقدمتهم شهداء </a:t>
            </a:r>
            <a:r>
              <a:rPr lang="ar-SA" sz="2400" u="sng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معركة أجنادين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بناها العرب الكنعانيون وأطلقوا عليها اسم (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قرية أربع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نسبة إلى بانيها (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أربع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وهو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أبو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عَناق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أعظم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العناقيين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، وكانوا يوصفون بالجبابرة.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ويُعتبر السور الضخم الذي يحيط بالحرم الإبراهيمي الشريف اليوم هو من بقايا بناء أقامه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هيرودوس الأدوي الذي ولد المسيح عليه السلام في أواخر عهده، أما الشرفات على السور فإسلامية.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تقع الخليل على بُعد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36كم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للجنوب من القدس، على هضبة ترتفع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940م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عن سطح البحر.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76200" y="4419600"/>
            <a:ext cx="8991600" cy="830997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يربطها طريق رئيسي بمدينتي بيت لحم والقدس، وتقع على الطريق الذي يمر بأواسط فلسطين رابطة الشام بمصر مروراً بسيناء، وموقعها المتوسط جعلها مركزاً للتجارة منذ القدم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14300" y="5410200"/>
            <a:ext cx="8915400" cy="1200329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بلغت مساحة مدينة الخليل عام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1945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(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2791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) دونماً، وتحيط بها اراضي قرى 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بني نعيم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سعير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حلحول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بيت كاحل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تفوح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دورا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الريحية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 و</a:t>
            </a:r>
            <a:r>
              <a:rPr lang="ar-SA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يطا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تشتهر الخليل بالمهن اليدوية و</a:t>
            </a:r>
            <a:r>
              <a:rPr lang="ar-SA" sz="2400" u="sng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صناعة الصابون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u="sng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غزل القطن 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و</a:t>
            </a:r>
            <a:r>
              <a:rPr lang="ar-SA" sz="2400" u="sng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صنع الزجاج</a:t>
            </a: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، و</a:t>
            </a:r>
            <a:r>
              <a:rPr lang="ar-SA" sz="2400" u="sng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دباغة الجلود</a:t>
            </a:r>
            <a:endParaRPr lang="en-US" sz="2400" u="sng" dirty="0">
              <a:ln w="18415" cmpd="sng">
                <a:solidFill>
                  <a:sysClr val="windowText" lastClr="0000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animBg="1"/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دبوس زينة 3"/>
          <p:cNvSpPr/>
          <p:nvPr/>
        </p:nvSpPr>
        <p:spPr>
          <a:xfrm>
            <a:off x="3048000" y="304800"/>
            <a:ext cx="5029200" cy="1676400"/>
          </a:xfrm>
          <a:prstGeom prst="plaque">
            <a:avLst/>
          </a:prstGeom>
          <a:ln>
            <a:solidFill>
              <a:schemeClr val="accent5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الخليل</a:t>
            </a:r>
            <a:endParaRPr lang="en-US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2209800"/>
            <a:ext cx="9144000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في عام 1948 احتلت المنظمات الصهيونية المسلحة جزءاً من أراضي قضاء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الخليل الذي يضم (16) قرية، واحتلوا الخليل في عام 1967 إثر حرب حزيران</a:t>
            </a:r>
            <a:endParaRPr lang="en-US" sz="2800" b="1" dirty="0">
              <a:ln w="11430">
                <a:solidFill>
                  <a:schemeClr val="accent5"/>
                </a:solidFill>
              </a:ln>
              <a:solidFill>
                <a:schemeClr val="accent5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0" y="3200400"/>
            <a:ext cx="9144000" cy="2677656"/>
          </a:xfrm>
          <a:prstGeom prst="rect">
            <a:avLst/>
          </a:prstGeom>
        </p:spPr>
        <p:txBody>
          <a:bodyPr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أقامت سلطات الاحتلال الإسرائيلي أحزمة استعمارية حول المدينة، كما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استعمرت قلب مدينة الخليل، وأقاموا أيضاً مستعمرات داخل الأحياء العربية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منها (بيت رومانو)، و(هداسا "الدبويا" )، الحي اليهودي (تل الرميدة) على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مشارف مدينة الخليل إلى الشرق مباشرة، كما تعد مستعمرة (كريات أربع) من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أكبر المستعمرات التي أقامتها إسرائيل</a:t>
            </a:r>
            <a:r>
              <a:rPr lang="en-US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2800" b="1" dirty="0">
                <a:ln w="11430">
                  <a:solidFill>
                    <a:schemeClr val="accent5"/>
                  </a:solidFill>
                </a:ln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endParaRPr lang="en-US" sz="2800" b="1" dirty="0">
              <a:ln w="11430">
                <a:solidFill>
                  <a:schemeClr val="accent5"/>
                </a:solidFill>
              </a:ln>
              <a:solidFill>
                <a:schemeClr val="accent5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tile tx="12700" ty="-6159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FF66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i="1" spc="50" dirty="0">
                <a:ln w="11430"/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الخامسة</a:t>
            </a:r>
            <a:endParaRPr lang="en-US" sz="6600" b="1" i="1" spc="50" dirty="0">
              <a:ln w="11430"/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قوس متوسط مزدوج 3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تتركز أهمية الدول في مقدساتها وآثارها الدينية، لذا فإن على المسلم الحفاظ على هذه المقدسات والسعي وراء بقائها</a:t>
            </a:r>
            <a:endParaRPr lang="en-US" sz="3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صورة 4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tile tx="-260350" ty="1397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514600" y="457200"/>
            <a:ext cx="5410200" cy="1524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القيمة السادسة</a:t>
            </a:r>
            <a:endParaRPr lang="en-US" sz="6000" b="1" i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5" name="قوس متوسط مزدوج 4"/>
          <p:cNvSpPr/>
          <p:nvPr/>
        </p:nvSpPr>
        <p:spPr>
          <a:xfrm>
            <a:off x="2514600" y="2209800"/>
            <a:ext cx="5410200" cy="4419600"/>
          </a:xfrm>
          <a:prstGeom prst="bracketPair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متى ما اهتمت الشعوب الإسلامية بوحدة فكرها وثقافتها كانت الشعوب الأرقى والأكثر تطورا،لذا لم يعلو الإسلام في السابق إلا بوحدة الفكر والاهتمام بالعلم.</a:t>
            </a:r>
            <a:endParaRPr lang="en-US" sz="3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صورة 5" descr="قف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20"/>
          <a:stretch>
            <a:fillRect/>
          </a:stretch>
        </p:blipFill>
        <p:spPr bwMode="auto">
          <a:xfrm>
            <a:off x="0" y="0"/>
            <a:ext cx="25527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السابعة</a:t>
            </a:r>
            <a:endParaRPr lang="en-US" sz="54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قلقيلية</a:t>
            </a:r>
            <a:endParaRPr lang="en-US" sz="32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1295400"/>
            <a:ext cx="9144000" cy="310854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تعود قلقيلية بهذه التسمية إلى العهد الروماني فما زالت تحمل الإسم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الروماني مع تحريف بسيط.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ويعود تاريخ المدينة وجذور التسمية في العصر الكنعاني فيرى بعض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المؤرخين أنها أحد الجلجالات التي ورد ذكرها في العهد القديم .وجلجال لفظ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كنعاني أطلق على الحجارة المستديرة ومن ثم على المناطق والتخوم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المستديرة فهي تقع عند نقطة التقاء السفوح الغربية لسلسلة جبال نابلس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والطرف الشرقي للساحل الفلسطيني.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0" y="4495800"/>
            <a:ext cx="9144000" cy="1815882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ويوجد في قلقيلية معالم أثرية تعود إلى العهد الروماني والعهود الإسلامية </a:t>
            </a:r>
            <a:r>
              <a:rPr lang="en-US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:</a:t>
            </a:r>
            <a:endParaRPr lang="ar-SA" sz="28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المتعاقبة ومن أهمها</a:t>
            </a:r>
            <a:r>
              <a:rPr lang="en-US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</a:br>
            <a:endParaRPr lang="ar-SA" sz="28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صوفين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،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خربة حاتوتا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،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خربة بنيامين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،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خربة أبريكة</a:t>
            </a:r>
            <a:r>
              <a:rPr lang="ar-SA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، </a:t>
            </a:r>
            <a:r>
              <a:rPr lang="ar-SA" sz="2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الجامع العمري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بوس زينة 1"/>
          <p:cNvSpPr/>
          <p:nvPr/>
        </p:nvSpPr>
        <p:spPr>
          <a:xfrm>
            <a:off x="3048000" y="304800"/>
            <a:ext cx="5029200" cy="1676400"/>
          </a:xfrm>
          <a:prstGeom prst="plaque">
            <a:avLst/>
          </a:prstGeom>
          <a:ln>
            <a:solidFill>
              <a:srgbClr val="00B050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00B050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قلقيلية</a:t>
            </a:r>
            <a:endParaRPr lang="en-US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00B050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2551837"/>
            <a:ext cx="9144000" cy="255454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قامت قوات الاحتلال الإسرائيلي بتشريد أهالي المدينة ونسف ما يزيد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عن </a:t>
            </a:r>
            <a:r>
              <a:rPr lang="ar-SA" sz="3200" b="1" dirty="0">
                <a:ln w="11430">
                  <a:solidFill>
                    <a:schemeClr val="tx1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80% </a:t>
            </a: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من بيوتها 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وقد عملت سلطات الاحتلال إلى تطبيق سياسة الانتداب للانتقام من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قلقيلية فأعادت قلقيلية إلى قضاء طولكرم بحجة أنها تعمل وفق آخر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تقسيم إداري في عهد الانتداب وبقيت قلقيلية كذلك حتى عام </a:t>
            </a:r>
            <a:r>
              <a:rPr lang="ar-SA" sz="3200" b="1" dirty="0">
                <a:ln w="11430">
                  <a:solidFill>
                    <a:schemeClr val="tx1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1991م</a:t>
            </a:r>
            <a:r>
              <a:rPr lang="ar-SA" sz="3200" b="1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en-US" sz="3200" b="1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indo7\Desktop\looci\سرسور\w,v\مدينة نابل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4267200" cy="34385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مستطيل مستدير الزوايا 2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99003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الثامنة</a:t>
            </a:r>
            <a:endParaRPr lang="en-US" sz="54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مخطط إلى اليمين 3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نابلس</a:t>
            </a:r>
            <a:endParaRPr lang="en-US" sz="32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مستطيل ذو زوايا قطرية مستديرة 4"/>
          <p:cNvSpPr/>
          <p:nvPr/>
        </p:nvSpPr>
        <p:spPr>
          <a:xfrm>
            <a:off x="3962400" y="1143000"/>
            <a:ext cx="5181600" cy="5715000"/>
          </a:xfrm>
          <a:prstGeom prst="round2DiagRect">
            <a:avLst/>
          </a:prstGeom>
          <a:noFill/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مدينة نابلس الجبلية، تقع شمال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القدس، وهي تقع على جبل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عيبال أو يسمى كذلك بجبل النار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وسط فلسطين تشتهر هذه المدينة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بكثرة مصابنها المنتشرة في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البلدة القديمة، وهي مكان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صناعة الصابون النابلسي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المشهور منذ قديم الزمان،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وتشتهر كذلك بصناعة الكنافة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gradFill flip="none" rotWithShape="1">
                  <a:gsLst>
                    <a:gs pos="0">
                      <a:srgbClr val="990033">
                        <a:shade val="30000"/>
                        <a:satMod val="115000"/>
                      </a:srgbClr>
                    </a:gs>
                    <a:gs pos="50000">
                      <a:srgbClr val="990033">
                        <a:shade val="67500"/>
                        <a:satMod val="115000"/>
                      </a:srgbClr>
                    </a:gs>
                    <a:gs pos="100000">
                      <a:srgbClr val="990033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النابلسية الشهيرة.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مادة28.WM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0" y="2324100"/>
            <a:ext cx="9144000" cy="2209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يُعد قضاء نابلس قلب فلسطين إذ يقع في منتصف البلاد فيصل شمالها بجنوبها ويضم </a:t>
            </a:r>
          </a:p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هذا القضاء وحتى عام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1965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مدينة نابلس و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130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قرية صغيرة تنقسم إلى مجاميع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تعد نَابُلُس بلدة كنعانية عربية من أقدم مدن العالم حيث يعود تاريخها إلى ما قبل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9000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</a:p>
          <a:p>
            <a:pPr algn="ctr" eaLnBrk="0" hangingPunct="0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سنة وقد دعاها بناتها الأوائل باسم "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شيكم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"  وتعني نجد أو الأرض المرتفعة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149018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تتمتع نابلس بموقع جغرافي هام. فهي تتوسط إقليم المرتفعات الجبلية الفلسطينية </a:t>
            </a:r>
          </a:p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وجبال نابلس. وتُعد حلقة في سلسلة المدن الجبلية من الشمال إلى الجنوب وتقع على </a:t>
            </a:r>
          </a:p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مفترق الطرق الرئيسية التي تمتد من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العفولة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و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جنين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شمالاً حتى 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الخليل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جنوباً ومن </a:t>
            </a:r>
          </a:p>
          <a:p>
            <a:pPr algn="ctr">
              <a:defRPr/>
            </a:pP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نتانيا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طولكرم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غرباً حتى جسر دامية شرقاً تبعد عن القدس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69كم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. تربطها بمدنها </a:t>
            </a:r>
          </a:p>
          <a:p>
            <a:pPr algn="ctr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وقراها شبكة جيدة من الطرق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كانت نابلس وما زالت مركزاً للقضاء ترتفع عن سطح البحر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500م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ويمتد عمران المدينة فوق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جبال</a:t>
            </a:r>
            <a:r>
              <a:rPr lang="ar-SA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عيبال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شمالاً و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جزريم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جنوباً وبينهما وادِ يمتد نحو الغرب والشرق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سُميت جبال نابلس (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جبل النار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) لضروب البطولات والبسالة التي بدت من أهل نابلس. خلال جميع الثورات التي كانت تنطلق لمقاومة المحتلين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أخذت المدينة بالاتساع عرضاً بعد عام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1945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 في عهد تأسس بلدتيها حيث وصلت مساحتها نحو </a:t>
            </a:r>
            <a:r>
              <a:rPr lang="ar-SA" sz="2400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5571 </a:t>
            </a:r>
            <a:r>
              <a:rPr lang="ar-SA" sz="2400" b="1" spc="50" dirty="0">
                <a:ln w="11430"/>
                <a:solidFill>
                  <a:srgbClr val="9900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Times New Roman" pitchFamily="18" charset="0"/>
              </a:rPr>
              <a:t>دونماً</a:t>
            </a:r>
            <a:endParaRPr lang="en-US" sz="2400" b="1" spc="50" dirty="0">
              <a:ln w="11430"/>
              <a:solidFill>
                <a:srgbClr val="9900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بوس زينة 1"/>
          <p:cNvSpPr/>
          <p:nvPr/>
        </p:nvSpPr>
        <p:spPr>
          <a:xfrm>
            <a:off x="3124200" y="381000"/>
            <a:ext cx="5486400" cy="1676400"/>
          </a:xfrm>
          <a:prstGeom prst="plaque">
            <a:avLst/>
          </a:prstGeom>
          <a:ln>
            <a:solidFill>
              <a:srgbClr val="990033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990033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نابلس</a:t>
            </a:r>
            <a:endParaRPr lang="en-US" sz="60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990033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259080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Times New Roman" pitchFamily="18" charset="0"/>
              </a:rPr>
              <a:t>تعرضت نابلس وقراها مثل بقية مناطق فلسطين إلى هجمة </a:t>
            </a:r>
          </a:p>
          <a:p>
            <a:pPr algn="ctr">
              <a:defRPr/>
            </a:pPr>
            <a:r>
              <a:rPr lang="ar-SA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Times New Roman" pitchFamily="18" charset="0"/>
              </a:rPr>
              <a:t>استيطانية واسعة وقاسية</a:t>
            </a:r>
            <a:endParaRPr lang="en-US" sz="3600" b="1" dirty="0">
              <a:ln w="11430">
                <a:solidFill>
                  <a:srgbClr val="990033"/>
                </a:solidFill>
              </a:ln>
              <a:solidFill>
                <a:srgbClr val="990033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Calibri" pitchFamily="34" charset="0"/>
            </a:endParaRPr>
          </a:p>
          <a:p>
            <a:pPr algn="ctr" eaLnBrk="0" hangingPunct="0">
              <a:defRPr/>
            </a:pPr>
            <a:r>
              <a:rPr lang="ar-SA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فقد بلغ عدد المستعمرات التي أُنشئت في مناطق نابلس </a:t>
            </a:r>
          </a:p>
          <a:p>
            <a:pPr algn="ctr" eaLnBrk="0" hangingPunct="0">
              <a:defRPr/>
            </a:pPr>
            <a:r>
              <a:rPr lang="ar-SA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وجنين وطولكرم 50 مستعمرة وبلغت مساحة الأراضي التي </a:t>
            </a:r>
          </a:p>
          <a:p>
            <a:pPr algn="ctr" eaLnBrk="0" hangingPunct="0">
              <a:defRPr/>
            </a:pPr>
            <a:r>
              <a:rPr lang="ar-SA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Calibri" pitchFamily="34" charset="0"/>
              </a:rPr>
              <a:t>صادرتها إسرائيل لصالح هذه المستعمرات حوالي (233.254) دونماً</a:t>
            </a:r>
            <a:r>
              <a:rPr lang="en-US" sz="3600" b="1" dirty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ar-SA" sz="3600" b="1" dirty="0">
              <a:ln w="11430">
                <a:solidFill>
                  <a:srgbClr val="990033"/>
                </a:solidFill>
              </a:ln>
              <a:solidFill>
                <a:srgbClr val="990033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447800"/>
            <a:ext cx="9144000" cy="441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أصل بيت لحم أنها كانت مدينة تسمى بـ(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بيت ايلو لاهاما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)، أي بيت الآلهة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لاهاما والأرجح أن اسم بيت لحم مشتق من اسم هذه الآلهة، كان أول من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سكن بيت لحم قبيلة كنعانية في حوالي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2000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ق.م، ويروى أن النبي يعقوب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عليه السلام جاء إلى المدينة وهو في طريقه إلى مدينة الخليل فماتت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زوجته(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راحيل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)في مكان قريب من بيت لحم يعرف الآن بـ(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قبة راحيل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)، وفي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مدينة بيت لحم ولد المسيح في كنيسة تعرف بكنيسة المهد.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تقع هذه المدينة على جبل مرتفع عن سطح البحر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789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م،  في الجزء الجنوبي من سلسلة جبال القدس على مسافة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كم من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القدس.</a:t>
            </a:r>
            <a:endParaRPr lang="en-US" sz="3200" b="1" spc="50" dirty="0">
              <a:ln w="11430"/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التاسعة:</a:t>
            </a:r>
            <a:endParaRPr lang="en-US" sz="54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مخطط إلى اليمين 3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بيت لحم</a:t>
            </a:r>
            <a:endParaRPr lang="en-US" sz="320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5000" y="1447800"/>
            <a:ext cx="2743200" cy="3962400"/>
          </a:xfrm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8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cs typeface="+mj-cs"/>
              </a:rPr>
              <a:t>خارطة بيت لحم</a:t>
            </a:r>
            <a:endParaRPr lang="en-US" sz="8000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cs typeface="+mj-cs"/>
            </a:endParaRPr>
          </a:p>
        </p:txBody>
      </p:sp>
      <p:pic>
        <p:nvPicPr>
          <p:cNvPr id="7" name="عنصر نائب للصورة 6" descr="dمدينة بيت لحم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225" b="12225"/>
          <a:stretch>
            <a:fillRect/>
          </a:stretch>
        </p:blipFill>
        <p:spPr>
          <a:xfrm>
            <a:off x="838200" y="1143003"/>
            <a:ext cx="4419600" cy="441959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حطة طرفية 2"/>
          <p:cNvSpPr/>
          <p:nvPr/>
        </p:nvSpPr>
        <p:spPr>
          <a:xfrm>
            <a:off x="171450" y="114300"/>
            <a:ext cx="8801100" cy="6629400"/>
          </a:xfrm>
          <a:prstGeom prst="flowChartTerminator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  <a:ln w="635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يحد مدينة بيت لحم من الشرق أراضي مدينة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بيت ساحور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ومن الغرب أراضي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بيت جالا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ومن الشمال أراضي قرية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صور باهر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ومن الجنوب أراضي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قرية إرطاس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تضم بيت لحم مدينتين هما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بيت جالا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وب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يت ساحور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وأكثر من14قرية في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داخلها، كما تضم ثلاث قبائل بدوية كبيرة هي: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عرب السواحرة،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عرب التعامرة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وعرب العبيدية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وتعتبر مدينة بيت لحم من المدن السياحية العالمية، حيث يزورها السياح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للاطلاع على أهم المعالم الأثرية، مثل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كنيسة المهد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و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كنيسة القديسة كاترينا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وقبر راحيل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وبرك سليمان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لجأ إلى بيت لحم بعد نكبة1948 المشهورة مايزيد عن 5000 لاجئ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استقروا في ثلاثة مخيمات هي: 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الدهيشة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و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العزة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، و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عايدة</a:t>
            </a:r>
            <a:r>
              <a:rPr lang="ar-SA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strangelo Edessa" pitchFamily="66" charset="0"/>
                <a:cs typeface="Estrangelo Edessa" pitchFamily="66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strangelo Edessa" pitchFamily="66" charset="0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دبوس زينة 2"/>
          <p:cNvSpPr/>
          <p:nvPr/>
        </p:nvSpPr>
        <p:spPr>
          <a:xfrm>
            <a:off x="3200400" y="381000"/>
            <a:ext cx="5486400" cy="1676400"/>
          </a:xfrm>
          <a:prstGeom prst="plaque">
            <a:avLst/>
          </a:prstGeom>
          <a:ln>
            <a:solidFill>
              <a:schemeClr val="accent1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بيت لحم</a:t>
            </a:r>
            <a:endParaRPr lang="en-US" sz="60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2514600"/>
            <a:ext cx="9144000" cy="4343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يطوق بيت لحم مجموعة من المستوطنات التي يطلق عليها مجموعة (</a:t>
            </a:r>
            <a:r>
              <a:rPr lang="ar-SA" sz="4000" b="1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غوش عتسيون</a:t>
            </a: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 ووصل عدد المستوطنات في عام</a:t>
            </a:r>
            <a:r>
              <a:rPr lang="ar-SA" sz="4000" b="1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1985</a:t>
            </a: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م إلى </a:t>
            </a:r>
            <a:r>
              <a:rPr lang="ar-SA" sz="4000" b="1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16</a:t>
            </a: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مستوطنة وتشكل مستوطنة (</a:t>
            </a:r>
            <a:r>
              <a:rPr lang="ar-SA" sz="4000" b="1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عفرات</a:t>
            </a: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 مركز المستوطنات وأكبرها، كذلك تخطط السلطات الإسرائيلية لإقامة تسع مستوطنات حتى عامنا الحالي</a:t>
            </a:r>
            <a:r>
              <a:rPr lang="ar-SA" sz="4000" b="1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2010</a:t>
            </a:r>
            <a:r>
              <a:rPr lang="ar-SA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م.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99">
            <a:alpha val="1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0000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العاشرة:</a:t>
            </a:r>
            <a:endParaRPr lang="en-US" sz="54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مخطط إلى اليمين 3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سلفيت</a:t>
            </a:r>
            <a:endParaRPr lang="en-US" sz="32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828800" y="1499443"/>
            <a:ext cx="5486400" cy="507831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تقع سلفيت إلى الجنوب الغربي من مدينة نابلس وتبعد عنها حوالي 21كم. يصل إليها طريق معبد يربطها بالطريق الرئيسي . وتعتبر سلفيت مركزاً إدارياً لحوالي 25 قرية مجاورة</a:t>
            </a:r>
            <a:r>
              <a:rPr lang="en-US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. </a:t>
            </a:r>
            <a:r>
              <a:rPr lang="ar-SA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وترتفع عن سطح البحر 510م</a:t>
            </a:r>
            <a:r>
              <a:rPr lang="en-US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/>
            </a:r>
            <a:br>
              <a:rPr lang="en-US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</a:br>
            <a:r>
              <a:rPr lang="ar-SA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تبلغ مساحة أراضيها 1800 دونماً</a:t>
            </a:r>
            <a:r>
              <a:rPr lang="en-US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/>
            </a:r>
            <a:br>
              <a:rPr lang="en-US" sz="3600" b="1" spc="50" dirty="0">
                <a:ln w="12700" cmpd="sng">
                  <a:solidFill>
                    <a:srgbClr val="000099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</a:br>
            <a:endParaRPr lang="en-US" sz="3600" b="1" spc="50" dirty="0">
              <a:ln w="12700" cmpd="sng">
                <a:solidFill>
                  <a:srgbClr val="000099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0" y="2967335"/>
            <a:ext cx="9144000" cy="280076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صادرت سلطات الاحتلال جزءاً من أراضيها وأقامت عليها: </a:t>
            </a:r>
            <a:r>
              <a:rPr lang="en-US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مستعمرة أرئيل </a:t>
            </a:r>
            <a:r>
              <a:rPr lang="en-US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</a:br>
            <a:r>
              <a:rPr lang="ar-SA" sz="4400" b="1" dirty="0">
                <a:ln w="1143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ومستعمرة تفوح</a:t>
            </a:r>
            <a:endParaRPr lang="en-US" sz="4400" b="1" dirty="0">
              <a:ln w="11430">
                <a:solidFill>
                  <a:srgbClr val="000099"/>
                </a:solidFill>
              </a:ln>
              <a:solidFill>
                <a:srgbClr val="000099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دبوس زينة 3"/>
          <p:cNvSpPr/>
          <p:nvPr/>
        </p:nvSpPr>
        <p:spPr>
          <a:xfrm>
            <a:off x="2971800" y="457200"/>
            <a:ext cx="5486400" cy="1676400"/>
          </a:xfrm>
          <a:prstGeom prst="plaque">
            <a:avLst/>
          </a:prstGeom>
          <a:ln>
            <a:solidFill>
              <a:srgbClr val="000099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000099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سلفيت</a:t>
            </a:r>
            <a:endParaRPr lang="en-US" sz="60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000099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FF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الحادية عشرة:</a:t>
            </a:r>
            <a:endParaRPr lang="en-US" sz="4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بيت جالا</a:t>
            </a:r>
            <a:endParaRPr lang="en-US" sz="3200" b="1" dirty="0">
              <a:ln w="11430"/>
              <a:solidFill>
                <a:srgbClr val="FF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48800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كلمة (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جالا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) سريانية الأصل. وتعني كومة حجارة. وتقع إلى الشمال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الغربي من مدينة بيت لحم. وتبعد عنها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2كم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. وترتفع عن سطح البحر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825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م</a:t>
            </a:r>
            <a: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/>
            </a:r>
            <a:b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</a:b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تشهد المدينة نهضة عمرانية متنامية ويمارس قطاع كبير من السكان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عملهم في الزراعة</a:t>
            </a:r>
            <a: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/>
            </a:r>
            <a:b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</a:b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حيث تبلغ مساحة أراضيها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13307 دونمات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. وتشتهر بزراعة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الزيتون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 و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الفواكه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 وأهم صناعات المدينة الحفر على خشب الزيتون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و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صناعة النسيج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و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صناعة الأدوية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و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التبغ</a:t>
            </a:r>
            <a: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/>
            </a:r>
            <a:br>
              <a:rPr lang="en-US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</a:b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وتعتبر بيت جالا ذات موقع أثري يحتوي على حجرة منقورة في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الصخر في أسفل كنيسة 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مار نقولا</a:t>
            </a: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. أرضها مرصوفة بالفسيفساء. </a:t>
            </a:r>
          </a:p>
          <a:p>
            <a:pPr algn="ctr">
              <a:defRPr/>
            </a:pPr>
            <a:r>
              <a:rPr lang="ar-SA" sz="32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ea typeface="Calibri" pitchFamily="34" charset="0"/>
              </a:rPr>
              <a:t>ومدافن في الكهوف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371600"/>
            <a:ext cx="9144000" cy="2677656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تقع على هضبة جبلية ترتفع 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997م 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عن سطح البحر. مما يجعلها أعلى بلدة في فلسطين.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وعلى الطريق الرئيسي القدس- الخليل. وتبعد عن مدينة الخليل 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5كم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.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30كم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عن مدينة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القدس. وتبعد 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25كم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عن البحر الميت.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60كم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عن البحر المتوسط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/>
            </a:r>
            <a:b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</a:b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بناها العرب الكنعانيون وهم من سماها بهذا الإسم. وتشتهر بينابيعها. حيث يوجد بها أكثر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من 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20 نبعاً 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أشهرها عين الدروة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/>
            </a:r>
            <a:b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</a:b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تبلغ مساحة اراضيها 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37334 دونم 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يزرع فيها الخضر والفواكه واشتهرت بزراعة العنب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الجيد</a:t>
            </a: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FF00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الثانية عشرة:</a:t>
            </a:r>
            <a:endParaRPr lang="en-US" sz="4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4" name="سهم مخطط إلى اليمين 3"/>
          <p:cNvSpPr/>
          <p:nvPr/>
        </p:nvSpPr>
        <p:spPr>
          <a:xfrm>
            <a:off x="1828800" y="0"/>
            <a:ext cx="22098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حلحول</a:t>
            </a:r>
            <a:endParaRPr lang="en-US" sz="32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4267200"/>
            <a:ext cx="9144000" cy="1938992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تحتوي القرية على مقام النبي يونس الذي أقيم عليه مسجد ومزار ينسب إلى عبد الله بن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مسعود من الصحابة. وفيها مدرسة ترجع بتاريخها إلى العهد العثماني. كما تضم مجموعة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من الخرب الأثرية هي: 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/>
            </a:r>
            <a:b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</a:br>
            <a:endParaRPr lang="ar-SA" sz="2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برج السور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الطبيقة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كسبر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ما نعين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بيت خيران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أبى الدبة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، و</a:t>
            </a:r>
            <a:r>
              <a:rPr lang="ar-SA" sz="2400" b="1" cap="all" dirty="0">
                <a:ln w="0"/>
                <a:solidFill>
                  <a:srgbClr val="FF0066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ماماس</a:t>
            </a:r>
            <a:r>
              <a:rPr lang="ar-SA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 rot="5400000">
            <a:off x="4533900" y="-3543300"/>
            <a:ext cx="1066800" cy="81534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990600" y="1524000"/>
            <a:ext cx="8153400" cy="3785652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ويوجد في نطاق حلحول مجموعة من القرى الصغيرة أهمها : </a:t>
            </a:r>
            <a:r>
              <a:rPr lang="ar-SA" sz="40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قرية الحسكة </a:t>
            </a: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وتقع إلى الجنوب الغربي من البلدة وفيها عيون كثيرة وبساتين وكروم قُدر عدد سكانها عام1961 (236) نسمة بقّار في الشمال الغربي. قُدر عدد سكانها عام </a:t>
            </a:r>
            <a:r>
              <a:rPr lang="ar-SA" sz="40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1996</a:t>
            </a: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(</a:t>
            </a:r>
            <a:r>
              <a:rPr lang="ar-SA" sz="40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80</a:t>
            </a:r>
            <a:r>
              <a:rPr lang="ar-SA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) نسمة.</a:t>
            </a:r>
            <a:endParaRPr lang="en-US" sz="4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0900" name="صورة 3" descr="BD21390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533400"/>
            <a:ext cx="57150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صورة 4" descr="BD21390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685800"/>
            <a:ext cx="57150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2" name="صورة 5" descr="BD21390_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85800"/>
            <a:ext cx="95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3" name="صورة 6" descr="BD21390_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838200"/>
            <a:ext cx="95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الثانية عشرة:</a:t>
            </a:r>
            <a:endParaRPr lang="en-US" sz="4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524000" y="0"/>
            <a:ext cx="25146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خان يونس</a:t>
            </a:r>
            <a:endParaRPr lang="en-US" sz="3200" b="1" dirty="0">
              <a:ln w="11430"/>
              <a:solidFill>
                <a:schemeClr val="bg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0" y="1828800"/>
            <a:ext cx="9144000" cy="4832092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تقع في أقصى غرب فلسطين على بعد </a:t>
            </a:r>
            <a:r>
              <a:rPr lang="ar-SA" sz="2800" b="1" dirty="0">
                <a:ln w="50800"/>
                <a:latin typeface="+mn-lt"/>
                <a:cs typeface="+mn-cs"/>
              </a:rPr>
              <a:t>13كم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من الحدود المصرية وأصبحت بعد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عام </a:t>
            </a:r>
            <a:r>
              <a:rPr lang="ar-SA" sz="2800" b="1" dirty="0">
                <a:ln w="50800"/>
                <a:latin typeface="+mn-lt"/>
                <a:cs typeface="+mn-cs"/>
              </a:rPr>
              <a:t>48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ثاني مدينة في قطاع غزة بعد مدينة غزة. تتمتع بموقع جغرافي هام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فهي بوابة فلسطين الجنوبية. فقد ارتبطت </a:t>
            </a:r>
            <a:r>
              <a:rPr lang="ar-SA" sz="2800" b="1" dirty="0">
                <a:ln w="50800"/>
                <a:latin typeface="+mn-lt"/>
                <a:cs typeface="+mn-cs"/>
              </a:rPr>
              <a:t>خان يونس 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بالنقب بطريق يتجه شرقاً عبر قرى بني سهيلة</a:t>
            </a:r>
            <a:r>
              <a:rPr lang="en-US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endParaRPr lang="ar-SA" sz="2800" b="1" dirty="0">
              <a:ln w="50800"/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إلى عبسان وخزاعة وهي تمثل نقطة انقطاع بين بيئة النقب الصحراوية وبيئة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السهل الساحلي</a:t>
            </a:r>
            <a:r>
              <a:rPr lang="en-US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/>
            </a:r>
            <a:br>
              <a:rPr lang="en-US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</a:b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بنيت </a:t>
            </a:r>
            <a:r>
              <a:rPr lang="ar-SA" sz="2800" b="1" dirty="0">
                <a:ln w="50800"/>
                <a:latin typeface="+mn-lt"/>
                <a:cs typeface="+mn-cs"/>
              </a:rPr>
              <a:t>خان يونس 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على أطلال مدينة قديمة كانت تعرف باسم (</a:t>
            </a:r>
            <a:r>
              <a:rPr lang="ar-SA" sz="2800" b="1" dirty="0">
                <a:ln w="50800"/>
                <a:latin typeface="+mn-lt"/>
                <a:cs typeface="+mn-cs"/>
              </a:rPr>
              <a:t>جنيس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) ذكرها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هيرودوس. أنها تقع جنوبي مدينة غزة. وعرفت باسم خان يونس عندما أنشأ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الأمير </a:t>
            </a:r>
            <a:r>
              <a:rPr lang="ar-SA" sz="2800" b="1" dirty="0">
                <a:ln w="50800"/>
                <a:latin typeface="+mn-lt"/>
                <a:cs typeface="+mn-cs"/>
              </a:rPr>
              <a:t>يونس النوروزي الدوادار 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قلعة في هذا الموقع لخدمة التجارة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والمسافرين وأطلق عليها </a:t>
            </a:r>
            <a:r>
              <a:rPr lang="ar-SA" sz="2800" b="1" dirty="0">
                <a:ln w="50800"/>
                <a:latin typeface="+mn-lt"/>
                <a:cs typeface="+mn-cs"/>
              </a:rPr>
              <a:t>الخان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عام </a:t>
            </a:r>
            <a:r>
              <a:rPr lang="ar-SA" sz="2800" b="1" dirty="0">
                <a:ln w="50800"/>
                <a:latin typeface="+mn-lt"/>
                <a:cs typeface="+mn-cs"/>
              </a:rPr>
              <a:t>1387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م. يوجد فيها مجلس بلدي تأسس عام </a:t>
            </a:r>
            <a:r>
              <a:rPr lang="ar-SA" sz="2800" b="1" dirty="0">
                <a:ln w="50800"/>
                <a:latin typeface="+mn-lt"/>
                <a:cs typeface="+mn-cs"/>
              </a:rPr>
              <a:t>1918م</a:t>
            </a:r>
            <a:r>
              <a:rPr lang="ar-SA" sz="2800" b="1" dirty="0">
                <a:ln w="50800"/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. وأقامت وكالة الغوث مخيماً في الطريق الغربي من المدينة</a:t>
            </a:r>
            <a:endParaRPr lang="en-US" sz="2800" b="1" dirty="0">
              <a:ln w="50800"/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659285"/>
            <a:ext cx="9144000" cy="353943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تبلغ مساحة أراضي خان يونس حوالي </a:t>
            </a:r>
            <a:r>
              <a:rPr lang="ar-SA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53800 دونم</a:t>
            </a: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بما فيها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المساحة العمرانية. ويزرع في أراضيها الحبوب بأنواعها والفواكه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ولاسيما البطيخ والبلح والجوافة. ويمثلون السكان الأصليين. أما السكان في مخيم خان يونس حوالي </a:t>
            </a:r>
            <a:r>
              <a:rPr lang="en-US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(</a:t>
            </a:r>
            <a:r>
              <a:rPr lang="en-US" sz="3200" b="1" dirty="0">
                <a:ln w="11430"/>
                <a:solidFill>
                  <a:srgbClr val="FF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23500</a:t>
            </a:r>
            <a:r>
              <a:rPr lang="en-US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) </a:t>
            </a:r>
            <a:endParaRPr lang="ar-SA" sz="3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نسمة. وتعتبر المدينة مركزاً إدارياً وتعليمياً لجنوب قطاع غزة تتركز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فيها الكثير من الدوائر الحكومية وعشرات المدارس لمختلف المراحل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الدراسية وللبنين والبنات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grayscl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بوس زينة 1"/>
          <p:cNvSpPr/>
          <p:nvPr/>
        </p:nvSpPr>
        <p:spPr>
          <a:xfrm>
            <a:off x="2971800" y="457200"/>
            <a:ext cx="5486400" cy="1676400"/>
          </a:xfrm>
          <a:prstGeom prst="plaqu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bg1">
                      <a:lumMod val="50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المستوطنات في خان يونس</a:t>
            </a:r>
            <a:endParaRPr lang="en-US" sz="60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bg1">
                    <a:lumMod val="50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0" y="2514600"/>
            <a:ext cx="9144000" cy="304698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استولت سلطات الاحتلال على جزء كبير من أراضي خان يونس؛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لبناء المستعمرات عليها، وتشكل مجموعة مستعمرات (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غوش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قطيف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) التي تمتد من حدود </a:t>
            </a:r>
            <a:r>
              <a:rPr lang="ar-SA" sz="3200" b="1" u="sng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دير البلح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إلى الحدود الدولية في 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رفح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أكبر تجمع استيطاني يبدأ من </a:t>
            </a:r>
            <a:r>
              <a:rPr lang="ar-SA" sz="3200" b="1" u="sng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قطاع غزة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وحتى أراضي </a:t>
            </a:r>
            <a:r>
              <a:rPr lang="ar-SA" sz="3200" b="1" u="sng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خان يونس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الغربية، وتضم (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غوش قطيف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) مستعمرات عديدة تبلغ مساحتها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الكلية 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10000</a:t>
            </a:r>
            <a:r>
              <a:rPr lang="ar-S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ar-SA" sz="32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دونم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خلفية11.jp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مستطيل مستدير الزوايا 1"/>
          <p:cNvSpPr/>
          <p:nvPr/>
        </p:nvSpPr>
        <p:spPr>
          <a:xfrm>
            <a:off x="3962400" y="304800"/>
            <a:ext cx="5181600" cy="762000"/>
          </a:xfrm>
          <a:prstGeom prst="roundRect">
            <a:avLst/>
          </a:prstGeom>
          <a:solidFill>
            <a:srgbClr val="FF33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old Italic Art" pitchFamily="2" charset="-78"/>
              </a:rPr>
              <a:t>المحطة الثالثة عشرة:</a:t>
            </a:r>
            <a:endParaRPr lang="en-US" sz="4000" b="1" i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old Italic Art" pitchFamily="2" charset="-78"/>
            </a:endParaRPr>
          </a:p>
        </p:txBody>
      </p:sp>
      <p:sp>
        <p:nvSpPr>
          <p:cNvPr id="3" name="سهم مخطط إلى اليمين 2"/>
          <p:cNvSpPr/>
          <p:nvPr/>
        </p:nvSpPr>
        <p:spPr>
          <a:xfrm>
            <a:off x="1524000" y="0"/>
            <a:ext cx="2514600" cy="1371600"/>
          </a:xfrm>
          <a:prstGeom prst="stripedRightArrow">
            <a:avLst>
              <a:gd name="adj1" fmla="val 53027"/>
              <a:gd name="adj2" fmla="val 5151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ln w="11430"/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أم الفحم</a:t>
            </a:r>
            <a:endParaRPr lang="en-US" sz="3200" b="1" dirty="0">
              <a:ln w="11430"/>
              <a:solidFill>
                <a:srgbClr val="FF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971800" y="1752600"/>
            <a:ext cx="6172200" cy="449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أسسها المماليك، وتسمى أيضا (أم النور)،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تقع في المثلث العربي شمال إسرائيل، بلغ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عدد سكانها عام 2010م، 60,000 نسمة.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وقد تم تسليمها لإسرائيل بموجب اتفاقية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الهدنة، ودخلتها القوات الإسرائيلية في 22/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أيار،مايو/ 1949م، وتعتبر اليوم ثاني أكبر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مدينة فلسطينية، إلا أنها لم تصبح مدينة إلا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بعد 1985م.</a:t>
            </a:r>
          </a:p>
        </p:txBody>
      </p:sp>
      <p:pic>
        <p:nvPicPr>
          <p:cNvPr id="6" name="صورة 5" descr="مدينة أم الفح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32766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 sz="60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المصادر::</a:t>
            </a:r>
            <a:endParaRPr lang="en-US" sz="60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j-cs"/>
            </a:endParaRPr>
          </a:p>
        </p:txBody>
      </p:sp>
      <p:sp>
        <p:nvSpPr>
          <p:cNvPr id="6" name="مخطط انسيابي: معالجة 5"/>
          <p:cNvSpPr/>
          <p:nvPr/>
        </p:nvSpPr>
        <p:spPr>
          <a:xfrm>
            <a:off x="5562600" y="1524000"/>
            <a:ext cx="3429000" cy="3810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www.fulla.com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0" y="990600"/>
            <a:ext cx="9144000" cy="533400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1.صور المدن وبعض المعلومات من موقع (فلة) على الإنترنت: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0" y="2057400"/>
            <a:ext cx="9144000" cy="533400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عدد المدن وأهم الأحداث والتواريخ من موقع (البراق) على الانترنت: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مخطط انسيابي: معالجة 8"/>
          <p:cNvSpPr/>
          <p:nvPr/>
        </p:nvSpPr>
        <p:spPr>
          <a:xfrm>
            <a:off x="5562600" y="2590800"/>
            <a:ext cx="3581400" cy="4572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www.alburaq.net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0" y="3200400"/>
            <a:ext cx="9144000" cy="838200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صور ومعلومات مرفقات المسجد الأقصى من موقع (ويكيبيديا-الموسوعة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الحرة) </a:t>
            </a: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على الأنترنت: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مخطط انسيابي: معالجة 10"/>
          <p:cNvSpPr/>
          <p:nvPr/>
        </p:nvSpPr>
        <p:spPr>
          <a:xfrm>
            <a:off x="5486400" y="4038600"/>
            <a:ext cx="3657600" cy="3810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ar.wikipedia.org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0" y="4648200"/>
            <a:ext cx="9144000" cy="609600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معلومات مدينة الناصرة من موقع  (الرباط) على الإنترنت</a:t>
            </a:r>
            <a:endParaRPr lang="en-US" sz="2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مخطط انسيابي: معالجة 12"/>
          <p:cNvSpPr/>
          <p:nvPr/>
        </p:nvSpPr>
        <p:spPr>
          <a:xfrm>
            <a:off x="5486400" y="5257800"/>
            <a:ext cx="3657600" cy="3810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www.alrepat.com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 جهدي ليس يجدي إن أكن يارب وحدي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066800"/>
            <a:ext cx="47244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/>
          <p:cNvSpPr txBox="1"/>
          <p:nvPr/>
        </p:nvSpPr>
        <p:spPr>
          <a:xfrm>
            <a:off x="5562600" y="1074510"/>
            <a:ext cx="3581400" cy="47089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gradFill flip="none" rotWithShape="1"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Bold Italic Art" pitchFamily="2" charset="-78"/>
              </a:rPr>
              <a:t>تم بحمد الله بتاريخ </a:t>
            </a:r>
            <a:r>
              <a:rPr lang="ar-SA" sz="6000" b="1" i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Bold Italic Art" pitchFamily="2" charset="-78"/>
              </a:rPr>
              <a:t>1431/9/23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gradFill flip="none" rotWithShape="1"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Bold Italic Art" pitchFamily="2" charset="-78"/>
              </a:rPr>
              <a:t>الموافق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000" b="1" i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Bold Italic Art" pitchFamily="2" charset="-78"/>
              </a:rPr>
              <a:t>2010/9/2</a:t>
            </a:r>
            <a:endParaRPr lang="en-US" sz="6000" b="1" i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Bold Italic Ar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windo7\Desktop\looci\ماذا عن فلسطين\أطفال الحجارة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399" y="0"/>
            <a:ext cx="3276601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windo7\Desktop\looci\ماذا عن فلسطين\فللسطين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2209800"/>
            <a:ext cx="28956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windo7\Desktop\looci\ماذا عن فلسطين\من أجل التحرير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279775" cy="4625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ستطيل 4"/>
          <p:cNvSpPr/>
          <p:nvPr/>
        </p:nvSpPr>
        <p:spPr>
          <a:xfrm>
            <a:off x="609600" y="1524000"/>
            <a:ext cx="7848600" cy="3962400"/>
          </a:xfrm>
          <a:prstGeom prst="rect">
            <a:avLst/>
          </a:prstGeom>
          <a:solidFill>
            <a:schemeClr val="accent1">
              <a:alpha val="27000"/>
            </a:schemeClr>
          </a:solidFill>
          <a:ln w="762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b="1" i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Bold Italic Art" pitchFamily="2" charset="-78"/>
              </a:rPr>
              <a:t>إسراء رفعت القرشي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  <a:cs typeface="Bold Italic Art" pitchFamily="2" charset="-78"/>
              </a:rPr>
              <a:t>Esraa Rifaat al-qorashi</a:t>
            </a:r>
          </a:p>
        </p:txBody>
      </p:sp>
      <p:pic>
        <p:nvPicPr>
          <p:cNvPr id="8" name="مفضل.آه ياقدس-إبراهيم الدردساوي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2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75" fill="hold">
                                          <p:stCondLst>
                                            <p:cond delay="22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80" decel="50000" autoRev="1" fill="hold">
                                          <p:stCondLst>
                                            <p:cond delay="22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80" fill="hold">
                                          <p:stCondLst>
                                            <p:cond delay="4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0"/>
                            </p:stCondLst>
                            <p:childTnLst>
                              <p:par>
                                <p:cTn id="2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1802</TotalTime>
  <Words>5149</Words>
  <Application>Microsoft Office PowerPoint</Application>
  <PresentationFormat>عرض على الشاشة (3:4)‏</PresentationFormat>
  <Paragraphs>671</Paragraphs>
  <Slides>75</Slides>
  <Notes>2</Notes>
  <HiddenSlides>0</HiddenSlides>
  <MMClips>5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75</vt:i4>
      </vt:variant>
    </vt:vector>
  </HeadingPairs>
  <TitlesOfParts>
    <vt:vector size="83" baseType="lpstr">
      <vt:lpstr>Arial</vt:lpstr>
      <vt:lpstr>Gill Sans MT</vt:lpstr>
      <vt:lpstr>Wingdings 2</vt:lpstr>
      <vt:lpstr>Verdana</vt:lpstr>
      <vt:lpstr>Calibri</vt:lpstr>
      <vt:lpstr>Majalla UI</vt:lpstr>
      <vt:lpstr>PT Bold Arch</vt:lpstr>
      <vt:lpstr>انقلاب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خارطة القدس</vt:lpstr>
      <vt:lpstr>لماذا القدس في خطر؟!</vt:lpstr>
      <vt:lpstr>الشريحة 34</vt:lpstr>
      <vt:lpstr>الشريحة 35</vt:lpstr>
      <vt:lpstr>آثار من القدس</vt:lpstr>
      <vt:lpstr>من أشهر أطعمة القدس: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  <vt:lpstr>الشريحة 51</vt:lpstr>
      <vt:lpstr>الشريحة 52</vt:lpstr>
      <vt:lpstr>الشريحة 53</vt:lpstr>
      <vt:lpstr>الشريحة 54</vt:lpstr>
      <vt:lpstr>الشريحة 55</vt:lpstr>
      <vt:lpstr>الشريحة 56</vt:lpstr>
      <vt:lpstr>الشريحة 57</vt:lpstr>
      <vt:lpstr>الشريحة 58</vt:lpstr>
      <vt:lpstr>الشريحة 59</vt:lpstr>
      <vt:lpstr>الشريحة 60</vt:lpstr>
      <vt:lpstr>خارطة بيت لحم</vt:lpstr>
      <vt:lpstr>الشريحة 62</vt:lpstr>
      <vt:lpstr>الشريحة 63</vt:lpstr>
      <vt:lpstr>الشريحة 64</vt:lpstr>
      <vt:lpstr>الشريحة 65</vt:lpstr>
      <vt:lpstr>الشريحة 66</vt:lpstr>
      <vt:lpstr>الشريحة 67</vt:lpstr>
      <vt:lpstr>الشريحة 68</vt:lpstr>
      <vt:lpstr>الشريحة 69</vt:lpstr>
      <vt:lpstr>الشريحة 70</vt:lpstr>
      <vt:lpstr>الشريحة 71</vt:lpstr>
      <vt:lpstr>الشريحة 72</vt:lpstr>
      <vt:lpstr>المصادر::</vt:lpstr>
      <vt:lpstr>الشريحة 74</vt:lpstr>
      <vt:lpstr>الشريحة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windo7</dc:creator>
  <cp:lastModifiedBy>windo7</cp:lastModifiedBy>
  <cp:revision>205</cp:revision>
  <dcterms:created xsi:type="dcterms:W3CDTF">2010-04-17T07:01:15Z</dcterms:created>
  <dcterms:modified xsi:type="dcterms:W3CDTF">2011-04-30T03:34:05Z</dcterms:modified>
</cp:coreProperties>
</file>