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5"/>
  </p:notesMasterIdLst>
  <p:sldIdLst>
    <p:sldId id="256" r:id="rId2"/>
    <p:sldId id="257" r:id="rId3"/>
    <p:sldId id="27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45" d="100"/>
          <a:sy n="45" d="100"/>
        </p:scale>
        <p:origin x="-78"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1494"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CA8F646-7FD0-433E-845F-F8E06D698472}" type="datetimeFigureOut">
              <a:rPr lang="ar-SA" smtClean="0"/>
              <a:pPr/>
              <a:t>28/05/1431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918F78F-2F91-46A6-AB9B-50203B7188BB}"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7918F78F-2F91-46A6-AB9B-50203B7188BB}"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5C873DFB-81D9-445B-9CF0-E67AA8CC93D5}"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A302802-A44B-4C71-93C4-90099291816F}" type="datetimeFigureOut">
              <a:rPr lang="ar-SA" smtClean="0"/>
              <a:pPr/>
              <a:t>28/05/1431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C873DFB-81D9-445B-9CF0-E67AA8CC93D5}" type="slidenum">
              <a:rPr lang="ar-SA" smtClean="0"/>
              <a:pPr/>
              <a:t>‹#›</a:t>
            </a:fld>
            <a:endParaRPr lang="ar-SA"/>
          </a:p>
        </p:txBody>
      </p:sp>
    </p:spTree>
  </p:cSld>
  <p:clrMapOvr>
    <a:masterClrMapping/>
  </p:clrMapOvr>
  <p:transition spd="med">
    <p:comb/>
    <p:sndAc>
      <p:stSnd>
        <p:snd r:embed="rId1" name="breeze.wav" builtIn="1"/>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A302802-A44B-4C71-93C4-90099291816F}" type="datetimeFigureOut">
              <a:rPr lang="ar-SA" smtClean="0"/>
              <a:pPr/>
              <a:t>28/05/1431</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C873DFB-81D9-445B-9CF0-E67AA8CC93D5}"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comb/>
    <p:sndAc>
      <p:stSnd>
        <p:snd r:embed="rId13" name="breeze.wav" builtIn="1"/>
      </p:stSnd>
    </p:sndAc>
  </p:transition>
  <p:timing>
    <p:tnLst>
      <p:par>
        <p:cTn id="1" dur="indefinite" restart="never" nodeType="tmRoot"/>
      </p:par>
    </p:tn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lum.ni/c108.html"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trainingreference.co.uk/blended_learning/bldacg1.htm"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learningcircuits.org/2006/March/gray.htm"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learningcircuits.org/2002/aug2002/valiathan.html"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0" y="0"/>
            <a:ext cx="9144000" cy="6858000"/>
          </a:xfrm>
        </p:spPr>
        <p:txBody>
          <a:bodyPr/>
          <a:lstStyle/>
          <a:p>
            <a:pPr algn="ctr"/>
            <a:r>
              <a:rPr lang="ar-SA" sz="3600" dirty="0" smtClean="0">
                <a:cs typeface="AF_Diwani" pitchFamily="2" charset="-78"/>
              </a:rPr>
              <a:t>الموضوع </a:t>
            </a:r>
            <a:endParaRPr lang="ar-SA" dirty="0" smtClean="0">
              <a:cs typeface="AF_Diwani" pitchFamily="2" charset="-78"/>
            </a:endParaRPr>
          </a:p>
          <a:p>
            <a:pPr algn="ctr"/>
            <a:r>
              <a:rPr lang="ar-SA" dirty="0" smtClean="0">
                <a:cs typeface="Bader" pitchFamily="2" charset="-78"/>
              </a:rPr>
              <a:t>التعليم</a:t>
            </a:r>
            <a:r>
              <a:rPr lang="ar-SA" dirty="0" smtClean="0">
                <a:effectLst>
                  <a:outerShdw blurRad="38100" dist="38100" dir="2700000" algn="tl">
                    <a:srgbClr val="000000">
                      <a:alpha val="43137"/>
                    </a:srgbClr>
                  </a:outerShdw>
                </a:effectLst>
                <a:cs typeface="Bader" pitchFamily="2" charset="-78"/>
              </a:rPr>
              <a:t> </a:t>
            </a:r>
            <a:r>
              <a:rPr lang="ar-SA" dirty="0" smtClean="0">
                <a:cs typeface="Bader" pitchFamily="2" charset="-78"/>
              </a:rPr>
              <a:t>الخليط</a:t>
            </a:r>
            <a:r>
              <a:rPr lang="ar-SA" dirty="0" smtClean="0">
                <a:effectLst>
                  <a:outerShdw blurRad="38100" dist="38100" dir="2700000" algn="tl">
                    <a:srgbClr val="000000">
                      <a:alpha val="43137"/>
                    </a:srgbClr>
                  </a:outerShdw>
                </a:effectLst>
                <a:cs typeface="Bader" pitchFamily="2" charset="-78"/>
              </a:rPr>
              <a:t> </a:t>
            </a:r>
          </a:p>
          <a:p>
            <a:pPr algn="ctr"/>
            <a:r>
              <a:rPr lang="ar-SA" sz="3600" dirty="0" smtClean="0">
                <a:cs typeface="AF_Diwani" pitchFamily="2" charset="-78"/>
              </a:rPr>
              <a:t>بحث</a:t>
            </a:r>
            <a:endParaRPr lang="ar-SA" dirty="0" smtClean="0">
              <a:cs typeface="AF_Diwani" pitchFamily="2" charset="-78"/>
            </a:endParaRPr>
          </a:p>
          <a:p>
            <a:pPr algn="ctr"/>
            <a:r>
              <a:rPr lang="ar-SA" dirty="0" smtClean="0">
                <a:cs typeface="Bader" pitchFamily="2" charset="-78"/>
              </a:rPr>
              <a:t> </a:t>
            </a:r>
            <a:r>
              <a:rPr lang="ar-SA" dirty="0" err="1" smtClean="0">
                <a:cs typeface="Bader" pitchFamily="2" charset="-78"/>
              </a:rPr>
              <a:t>دبلومة</a:t>
            </a:r>
            <a:r>
              <a:rPr lang="ar-SA" dirty="0" smtClean="0">
                <a:cs typeface="Bader" pitchFamily="2" charset="-78"/>
              </a:rPr>
              <a:t> خاصة </a:t>
            </a:r>
          </a:p>
          <a:p>
            <a:pPr algn="ctr"/>
            <a:r>
              <a:rPr lang="ar-SA" sz="5400" dirty="0" smtClean="0">
                <a:cs typeface="AF_Diwani" pitchFamily="2" charset="-78"/>
              </a:rPr>
              <a:t>تحت إشراف </a:t>
            </a:r>
          </a:p>
          <a:p>
            <a:pPr algn="ctr"/>
            <a:r>
              <a:rPr lang="ar-SA" b="1" dirty="0" smtClean="0">
                <a:effectLst>
                  <a:outerShdw blurRad="38100" dist="38100" dir="2700000" algn="tl">
                    <a:srgbClr val="000000">
                      <a:alpha val="43137"/>
                    </a:srgbClr>
                  </a:outerShdw>
                </a:effectLst>
              </a:rPr>
              <a:t>د/ حســــــــام مــــــازن</a:t>
            </a:r>
          </a:p>
          <a:p>
            <a:pPr algn="ctr"/>
            <a:r>
              <a:rPr lang="ar-SA" sz="4400" dirty="0" smtClean="0">
                <a:cs typeface="AF_Diwani" pitchFamily="2" charset="-78"/>
              </a:rPr>
              <a:t>عمل الطالبات </a:t>
            </a:r>
          </a:p>
          <a:p>
            <a:pPr algn="ctr"/>
            <a:r>
              <a:rPr lang="ar-SA" sz="3200" b="1" dirty="0" smtClean="0"/>
              <a:t>1- ميرفت محمد احمد </a:t>
            </a:r>
          </a:p>
          <a:p>
            <a:pPr algn="ctr"/>
            <a:r>
              <a:rPr lang="ar-SA" sz="3200" b="1" dirty="0" smtClean="0"/>
              <a:t>2- </a:t>
            </a:r>
            <a:r>
              <a:rPr lang="ar-SA" sz="3200" b="1" dirty="0" err="1" smtClean="0"/>
              <a:t>غاده</a:t>
            </a:r>
            <a:r>
              <a:rPr lang="ar-SA" sz="3200" b="1" dirty="0" smtClean="0"/>
              <a:t> خميس عبد الحفيظ</a:t>
            </a:r>
            <a:endParaRPr lang="ar-SA" b="1" dirty="0" smtClean="0"/>
          </a:p>
          <a:p>
            <a:pPr algn="ctr"/>
            <a:r>
              <a:rPr lang="ar-SA" dirty="0" smtClean="0">
                <a:cs typeface="AF_Diwani" pitchFamily="2" charset="-78"/>
              </a:rPr>
              <a:t>2009 – 2010 </a:t>
            </a:r>
            <a:endParaRPr lang="ar-SA" dirty="0">
              <a:cs typeface="AF_Diwani" pitchFamily="2" charset="-78"/>
            </a:endParaRPr>
          </a:p>
        </p:txBody>
      </p:sp>
    </p:spTree>
  </p:cSld>
  <p:clrMapOvr>
    <a:masterClrMapping/>
  </p:clrMapOvr>
  <p:transition spd="med">
    <p:comb/>
    <p:sndAc>
      <p:stSnd>
        <p:snd r:embed="rId3"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ox(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marR="0" algn="just">
              <a:lnSpc>
                <a:spcPct val="80000"/>
              </a:lnSpc>
            </a:pPr>
            <a:r>
              <a:rPr lang="ar-SA" sz="4400" dirty="0" smtClean="0"/>
              <a:t>التعلم الخليط </a:t>
            </a:r>
            <a:r>
              <a:rPr lang="en-US" sz="4400" dirty="0" smtClean="0">
                <a:cs typeface="Majalla UI"/>
              </a:rPr>
              <a:t>Blended Learning  </a:t>
            </a:r>
            <a:endParaRPr lang="ar-SA" sz="4400" dirty="0" smtClean="0"/>
          </a:p>
          <a:p>
            <a:pPr marR="0" algn="just">
              <a:lnSpc>
                <a:spcPct val="80000"/>
              </a:lnSpc>
              <a:buNone/>
            </a:pPr>
            <a:r>
              <a:rPr lang="ar-SA" sz="4400" dirty="0" smtClean="0"/>
              <a:t>		إن مصطلح التعلم الخليط هو احد </a:t>
            </a:r>
            <a:r>
              <a:rPr lang="ar-SA" sz="4400" dirty="0" smtClean="0"/>
              <a:t>أهم </a:t>
            </a:r>
            <a:r>
              <a:rPr lang="ar-SA" sz="4400" dirty="0" smtClean="0"/>
              <a:t>المصطلحات الحديثة في مجال تكنولوجيا المعلومات في التربية ،ويقصد بالتعلم الخليط مزج </a:t>
            </a:r>
            <a:r>
              <a:rPr lang="ar-SA" sz="4400" dirty="0" err="1" smtClean="0"/>
              <a:t>او</a:t>
            </a:r>
            <a:r>
              <a:rPr lang="ar-SA" sz="4400" dirty="0" smtClean="0"/>
              <a:t> خلط ادوار المعلم التقليدية في الفصول الدراسية التقليدية مع الفصول الافتراضية والمعلم الالكتروني أي انه تعلم يجمع بين التعلم التقليدي والتعلم الالكتروني .</a:t>
            </a:r>
          </a:p>
          <a:p>
            <a:pPr algn="just">
              <a:buNone/>
            </a:pPr>
            <a:endParaRPr lang="ar-SA" sz="4400"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Autofit/>
          </a:bodyPr>
          <a:lstStyle/>
          <a:p>
            <a:pPr algn="just">
              <a:buNone/>
            </a:pPr>
            <a:r>
              <a:rPr lang="ar-SA" sz="3600" dirty="0" smtClean="0"/>
              <a:t>		لقد بدأت فكرة التعلم الخليط بسبب اغتراب المفكرين التربويين عن القاعدة </a:t>
            </a:r>
            <a:r>
              <a:rPr lang="ar-SA" sz="3600" dirty="0" err="1" smtClean="0"/>
              <a:t>الاساسية</a:t>
            </a:r>
            <a:r>
              <a:rPr lang="ar-SA" sz="3600" dirty="0" smtClean="0"/>
              <a:t> في التعليم وهي </a:t>
            </a:r>
            <a:r>
              <a:rPr lang="ar-SA" sz="3600" dirty="0" err="1" smtClean="0"/>
              <a:t>ان</a:t>
            </a:r>
            <a:r>
              <a:rPr lang="ar-SA" sz="3600" dirty="0" smtClean="0"/>
              <a:t> التعلم الصفي المدرسي التقليدي هو الخلية الأولى في جسم المعرفة لدى الفرد المتعلم وتحمل تلك الخلية الصفات الو راثية  </a:t>
            </a:r>
            <a:r>
              <a:rPr lang="ar-SA" sz="3600" dirty="0" err="1" smtClean="0"/>
              <a:t>او</a:t>
            </a:r>
            <a:r>
              <a:rPr lang="ar-SA" sz="3600" dirty="0" smtClean="0"/>
              <a:t> المورثات (الجينات ) التي يحملها المتعلم في كل مراحل التعليم ، وأي ابتعاد </a:t>
            </a:r>
            <a:r>
              <a:rPr lang="ar-SA" sz="3600" dirty="0" err="1" smtClean="0"/>
              <a:t>او</a:t>
            </a:r>
            <a:r>
              <a:rPr lang="ar-SA" sz="3600" dirty="0" smtClean="0"/>
              <a:t> اغتراب </a:t>
            </a:r>
            <a:r>
              <a:rPr lang="ar-SA" sz="3600" dirty="0" err="1" smtClean="0"/>
              <a:t>او</a:t>
            </a:r>
            <a:r>
              <a:rPr lang="ar-SA" sz="3600" dirty="0" smtClean="0"/>
              <a:t> إلغاء لتلك القاعدة سيجلب  على المتعلم </a:t>
            </a:r>
            <a:r>
              <a:rPr lang="ar-SA" sz="3600" dirty="0" err="1" smtClean="0"/>
              <a:t>و</a:t>
            </a:r>
            <a:r>
              <a:rPr lang="ar-SA" sz="3600" dirty="0" smtClean="0"/>
              <a:t> المجتمع بأكمله الكوارث والنكبات ،وفي ضوء ذلك ودون تجاهل للتكنولوجيات المتطورة فانه لم يعد مقبولا الآن التضحية بالمسلمات التقليدية في التعليم والتعلم وكذلك من العبث تجاهل التطور التكنولوجي في هذا المجال .</a:t>
            </a:r>
          </a:p>
          <a:p>
            <a:pPr algn="just">
              <a:buNone/>
            </a:pPr>
            <a:endParaRPr lang="ar-SA" sz="36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R="0" algn="just">
              <a:lnSpc>
                <a:spcPct val="80000"/>
              </a:lnSpc>
              <a:buNone/>
            </a:pPr>
            <a:r>
              <a:rPr lang="ar-SA" sz="2800" dirty="0" smtClean="0"/>
              <a:t>		</a:t>
            </a:r>
            <a:r>
              <a:rPr lang="ar-SA" sz="2800" dirty="0" err="1" smtClean="0"/>
              <a:t>ان</a:t>
            </a:r>
            <a:r>
              <a:rPr lang="ar-SA" sz="2800" dirty="0" smtClean="0"/>
              <a:t> أنتاج برامج أكاديمية متخصصة ومتطورة تقدم لغة برمجة جديدة داخل حجرات الدرس التقليدية تساعد في معالجة المشاكل التعليمية الناشئة عن التعلم الالكتروني وحده والتي أثرت بالسلب على انضمام الطلاب وانتظامهم وعزوفهم عن الالتحاق بالجامعات التقليدية ،</a:t>
            </a:r>
            <a:r>
              <a:rPr lang="ar-SA" sz="2800" dirty="0" err="1" smtClean="0"/>
              <a:t>ان</a:t>
            </a:r>
            <a:r>
              <a:rPr lang="ar-SA" sz="2800" dirty="0" smtClean="0"/>
              <a:t> هذه البرامج يجب </a:t>
            </a:r>
            <a:r>
              <a:rPr lang="ar-SA" sz="2800" dirty="0" err="1" smtClean="0"/>
              <a:t>ان</a:t>
            </a:r>
            <a:r>
              <a:rPr lang="ar-SA" sz="2800" dirty="0" smtClean="0"/>
              <a:t> تجمع بين التعلم الالكتروني والتعلم التقليدي (تعلم خليط)كذلك يجب </a:t>
            </a:r>
            <a:r>
              <a:rPr lang="ar-SA" sz="2800" dirty="0" err="1" smtClean="0"/>
              <a:t>ان</a:t>
            </a:r>
            <a:r>
              <a:rPr lang="ar-SA" sz="2800" dirty="0" smtClean="0"/>
              <a:t> تجمع تلك البرامج بين الجانب النظري والجانب العملي من خلال محاضرات تقليدية ودروس معملية تقليدية وبين دروس الكترونية في فصول افتراضية.</a:t>
            </a:r>
          </a:p>
          <a:p>
            <a:pPr marR="0" algn="just">
              <a:lnSpc>
                <a:spcPct val="80000"/>
              </a:lnSpc>
            </a:pPr>
            <a:r>
              <a:rPr lang="ar-SA" sz="2800" dirty="0" err="1" smtClean="0"/>
              <a:t>ان</a:t>
            </a:r>
            <a:r>
              <a:rPr lang="ar-SA" sz="2800" dirty="0" smtClean="0"/>
              <a:t> التعلم الخليط يمكن </a:t>
            </a:r>
            <a:r>
              <a:rPr lang="ar-SA" sz="2800" dirty="0" err="1" smtClean="0"/>
              <a:t>ان</a:t>
            </a:r>
            <a:r>
              <a:rPr lang="ar-SA" sz="2800" dirty="0" smtClean="0"/>
              <a:t> يشمل العناصر التالية :</a:t>
            </a:r>
          </a:p>
          <a:p>
            <a:pPr marR="0" algn="just">
              <a:lnSpc>
                <a:spcPct val="80000"/>
              </a:lnSpc>
              <a:buNone/>
            </a:pPr>
            <a:r>
              <a:rPr lang="ar-SA" sz="2800" dirty="0" smtClean="0"/>
              <a:t>(1)فصول تقليدية </a:t>
            </a:r>
          </a:p>
          <a:p>
            <a:pPr marR="0" algn="just">
              <a:lnSpc>
                <a:spcPct val="80000"/>
              </a:lnSpc>
              <a:buNone/>
            </a:pPr>
            <a:r>
              <a:rPr lang="ar-SA" sz="2800" dirty="0" smtClean="0"/>
              <a:t>(2)فصول افتراضية</a:t>
            </a:r>
          </a:p>
          <a:p>
            <a:pPr marR="0" algn="just">
              <a:lnSpc>
                <a:spcPct val="80000"/>
              </a:lnSpc>
              <a:buNone/>
            </a:pPr>
            <a:r>
              <a:rPr lang="ar-SA" sz="2800" dirty="0" smtClean="0"/>
              <a:t>(3)توجيه وإرشاد تقليدي (معلم حقيقي)     </a:t>
            </a:r>
          </a:p>
          <a:p>
            <a:pPr marR="0" algn="just">
              <a:lnSpc>
                <a:spcPct val="80000"/>
              </a:lnSpc>
              <a:buNone/>
            </a:pPr>
            <a:r>
              <a:rPr lang="ar-SA" sz="2800" dirty="0" smtClean="0"/>
              <a:t>(4)فيديو متفاعل </a:t>
            </a:r>
            <a:r>
              <a:rPr lang="ar-SA" sz="2800" dirty="0" err="1" smtClean="0"/>
              <a:t>او</a:t>
            </a:r>
            <a:r>
              <a:rPr lang="ar-SA" sz="2800" dirty="0" smtClean="0"/>
              <a:t> أقمار اصطناعية</a:t>
            </a:r>
          </a:p>
          <a:p>
            <a:pPr marR="0" algn="just">
              <a:lnSpc>
                <a:spcPct val="80000"/>
              </a:lnSpc>
              <a:buNone/>
            </a:pPr>
            <a:r>
              <a:rPr lang="ar-SA" sz="2800" dirty="0" smtClean="0"/>
              <a:t>(5) بريد الكتروني                           </a:t>
            </a:r>
          </a:p>
          <a:p>
            <a:pPr marR="0" algn="just">
              <a:lnSpc>
                <a:spcPct val="80000"/>
              </a:lnSpc>
              <a:buNone/>
            </a:pPr>
            <a:r>
              <a:rPr lang="ar-SA" sz="2800" dirty="0" smtClean="0"/>
              <a:t>(6)رسائل الكترونية مستمرة</a:t>
            </a:r>
          </a:p>
          <a:p>
            <a:pPr marR="0" algn="just">
              <a:lnSpc>
                <a:spcPct val="80000"/>
              </a:lnSpc>
              <a:buNone/>
            </a:pPr>
            <a:r>
              <a:rPr lang="ar-SA" sz="2800" dirty="0" smtClean="0"/>
              <a:t>(7) المحادثات على الشبكة </a:t>
            </a:r>
            <a:r>
              <a:rPr lang="en-US" sz="2800" dirty="0" smtClean="0">
                <a:cs typeface="Majalla UI"/>
              </a:rPr>
              <a:t>Chat </a:t>
            </a:r>
            <a:r>
              <a:rPr lang="ar-SA" sz="2800" dirty="0" smtClean="0"/>
              <a:t>         </a:t>
            </a:r>
            <a:endParaRPr lang="en-US" sz="2800" dirty="0" smtClean="0">
              <a:cs typeface="Majalla UI"/>
            </a:endParaRPr>
          </a:p>
          <a:p>
            <a:endParaRPr lang="ar-SA" sz="2800"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lnSpcReduction="10000"/>
          </a:bodyPr>
          <a:lstStyle/>
          <a:p>
            <a:pPr>
              <a:buNone/>
            </a:pPr>
            <a:r>
              <a:rPr lang="ar-SA" b="1" dirty="0" smtClean="0"/>
              <a:t>استراتيجيات التعلم الخليط</a:t>
            </a:r>
            <a:r>
              <a:rPr lang="en-US" b="1" dirty="0" smtClean="0"/>
              <a:t>:</a:t>
            </a:r>
            <a:br>
              <a:rPr lang="en-US" b="1" dirty="0" smtClean="0"/>
            </a:br>
            <a:r>
              <a:rPr lang="ar-SA" b="1" dirty="0" smtClean="0"/>
              <a:t>من ابسط استراتيجيات التعلم الخليط هي تصميم المساق الدراسي بالطريقة التقليدية(توصيف مقرر ،تدريس تقليدي :مدرس عادي ،فصل عادي ،تقويم تقليدي)ثم </a:t>
            </a:r>
            <a:r>
              <a:rPr lang="ar-SA" b="1" dirty="0" err="1" smtClean="0"/>
              <a:t>احاطة</a:t>
            </a:r>
            <a:r>
              <a:rPr lang="ar-SA" b="1" dirty="0" smtClean="0"/>
              <a:t> المساق بعناصر التعلم الالكتروني كحواشي للمساق تزيد </a:t>
            </a:r>
            <a:r>
              <a:rPr lang="ar-SA" b="1" dirty="0" err="1" smtClean="0"/>
              <a:t>فاعليتة</a:t>
            </a:r>
            <a:r>
              <a:rPr lang="ar-SA" b="1" dirty="0" smtClean="0"/>
              <a:t> وتثري محتواه العلمي وتعمق فهم المتعلمين وتربط المقرر بمواقع على الشبكة وتطبيقات للمعلومات في المساق</a:t>
            </a:r>
            <a:r>
              <a:rPr lang="en-US" b="1" dirty="0" smtClean="0"/>
              <a:t>Marsh,J.2005) .</a:t>
            </a:r>
            <a:r>
              <a:rPr lang="ar-SA" b="1" dirty="0" smtClean="0"/>
              <a:t>وقد يمر المساق الخليط بالخطوات التالية:.</a:t>
            </a:r>
            <a:r>
              <a:rPr lang="en-US" b="1" dirty="0" smtClean="0"/>
              <a:t/>
            </a:r>
            <a:br>
              <a:rPr lang="en-US" b="1" dirty="0" smtClean="0"/>
            </a:br>
            <a:r>
              <a:rPr lang="ar-SA" b="1" dirty="0" smtClean="0"/>
              <a:t>1- معلم يدير الموقف التعليمي وينفذ دروس المساق بطريقة تقليدية.</a:t>
            </a:r>
            <a:r>
              <a:rPr lang="en-US" b="1" dirty="0" smtClean="0"/>
              <a:t/>
            </a:r>
            <a:br>
              <a:rPr lang="en-US" b="1" dirty="0" smtClean="0"/>
            </a:br>
            <a:r>
              <a:rPr lang="ar-SA" b="1" dirty="0" smtClean="0"/>
              <a:t>2- </a:t>
            </a:r>
            <a:r>
              <a:rPr lang="ar-SA" b="1" dirty="0" err="1" smtClean="0"/>
              <a:t>ستخدام</a:t>
            </a:r>
            <a:r>
              <a:rPr lang="ar-SA" b="1" dirty="0" smtClean="0"/>
              <a:t> التعلم الالكتروني لاستكمال تدريس المساق.</a:t>
            </a:r>
            <a:r>
              <a:rPr lang="en-US" b="1" dirty="0" smtClean="0"/>
              <a:t/>
            </a:r>
            <a:br>
              <a:rPr lang="en-US" b="1" dirty="0" smtClean="0"/>
            </a:br>
            <a:r>
              <a:rPr lang="ar-SA" b="1" dirty="0" smtClean="0"/>
              <a:t>(أ)شبكة المعلومات</a:t>
            </a:r>
            <a:r>
              <a:rPr lang="en-US" b="1" dirty="0" smtClean="0"/>
              <a:t> Web based Learning (</a:t>
            </a:r>
            <a:r>
              <a:rPr lang="ar-SA" b="1" dirty="0" smtClean="0"/>
              <a:t>.</a:t>
            </a:r>
          </a:p>
          <a:p>
            <a:pPr>
              <a:buNone/>
            </a:pPr>
            <a:r>
              <a:rPr lang="ar-SA" b="1" dirty="0" smtClean="0"/>
              <a:t>	(ب)التعلم على الخط</a:t>
            </a:r>
            <a:r>
              <a:rPr lang="en-US" b="1" dirty="0" smtClean="0"/>
              <a:t> On Line Learning</a:t>
            </a:r>
            <a:r>
              <a:rPr lang="ar-SA" b="1" dirty="0" smtClean="0"/>
              <a:t>.</a:t>
            </a:r>
            <a:r>
              <a:rPr lang="en-US" b="1" dirty="0" smtClean="0"/>
              <a:t/>
            </a:r>
            <a:br>
              <a:rPr lang="en-US" b="1" dirty="0" smtClean="0"/>
            </a:br>
            <a:r>
              <a:rPr lang="en-US" b="1" dirty="0" smtClean="0"/>
              <a:t>)</a:t>
            </a:r>
            <a:r>
              <a:rPr lang="ar-SA" b="1" dirty="0" smtClean="0"/>
              <a:t>ج) التعلم المعتمد على الحاسوب</a:t>
            </a:r>
            <a:r>
              <a:rPr lang="en-US" b="1" dirty="0" smtClean="0"/>
              <a:t> Computer Based Learning</a:t>
            </a:r>
            <a:r>
              <a:rPr lang="ar-SA" b="1" dirty="0" smtClean="0"/>
              <a:t>.</a:t>
            </a:r>
            <a:r>
              <a:rPr lang="en-US" b="1" dirty="0" smtClean="0"/>
              <a:t/>
            </a:r>
            <a:br>
              <a:rPr lang="en-US" b="1" dirty="0" smtClean="0"/>
            </a:br>
            <a:r>
              <a:rPr lang="en-US" b="1" dirty="0" smtClean="0"/>
              <a:t>)</a:t>
            </a:r>
            <a:r>
              <a:rPr lang="ar-SA" b="1" dirty="0" smtClean="0"/>
              <a:t>د)مؤتمرات الفيديو</a:t>
            </a:r>
            <a:r>
              <a:rPr lang="en-US" b="1" dirty="0" smtClean="0"/>
              <a:t> Video Conferences</a:t>
            </a:r>
            <a:r>
              <a:rPr lang="ar-SA" b="1" dirty="0" smtClean="0"/>
              <a:t>.</a:t>
            </a:r>
            <a:r>
              <a:rPr lang="en-US" b="1" dirty="0" smtClean="0"/>
              <a:t/>
            </a:r>
            <a:br>
              <a:rPr lang="en-US" b="1" dirty="0" smtClean="0"/>
            </a:br>
            <a:r>
              <a:rPr lang="ar-SA" b="1" dirty="0" smtClean="0"/>
              <a:t>3- يدير المعلم عمليات التدريب والمران والتقويم(استخدام قواعد البيانات ، البرمجيات الجاهزة، الويب ،المحاكاة </a:t>
            </a:r>
            <a:r>
              <a:rPr lang="en-US" b="1" dirty="0" smtClean="0"/>
              <a:t/>
            </a:r>
            <a:br>
              <a:rPr lang="en-US" b="1" dirty="0" smtClean="0"/>
            </a:br>
            <a:r>
              <a:rPr lang="en-US" b="1" dirty="0" smtClean="0"/>
              <a:t/>
            </a:r>
            <a:br>
              <a:rPr lang="en-US" b="1" dirty="0" smtClean="0"/>
            </a:br>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r>
              <a:rPr lang="ar-SA" b="1" dirty="0" smtClean="0"/>
              <a:t>عناصر التعليم الخليط وهـــــــــــــــــــــى :. </a:t>
            </a:r>
            <a:r>
              <a:rPr lang="en-US" b="1" dirty="0" smtClean="0">
                <a:cs typeface="Majalla UI"/>
              </a:rPr>
              <a:t/>
            </a:r>
            <a:br>
              <a:rPr lang="en-US" b="1" dirty="0" smtClean="0">
                <a:cs typeface="Majalla UI"/>
              </a:rPr>
            </a:br>
            <a:r>
              <a:rPr lang="en-US" b="1" dirty="0" smtClean="0">
                <a:cs typeface="Majalla UI"/>
              </a:rPr>
              <a:t>(1)</a:t>
            </a:r>
            <a:r>
              <a:rPr lang="ar-SA" b="1" dirty="0" smtClean="0"/>
              <a:t>فصول تقليدية</a:t>
            </a:r>
            <a:r>
              <a:rPr lang="en-US" b="1" dirty="0" smtClean="0">
                <a:cs typeface="Majalla UI"/>
              </a:rPr>
              <a:t> </a:t>
            </a:r>
            <a:br>
              <a:rPr lang="en-US" b="1" dirty="0" smtClean="0">
                <a:cs typeface="Majalla UI"/>
              </a:rPr>
            </a:br>
            <a:r>
              <a:rPr lang="en-US" b="1" dirty="0" smtClean="0">
                <a:cs typeface="Majalla UI"/>
              </a:rPr>
              <a:t>(2)</a:t>
            </a:r>
            <a:r>
              <a:rPr lang="ar-SA" b="1" dirty="0" smtClean="0"/>
              <a:t>فصول افتراضية</a:t>
            </a:r>
            <a:r>
              <a:rPr lang="en-US" b="1" dirty="0" smtClean="0">
                <a:cs typeface="Majalla UI"/>
              </a:rPr>
              <a:t/>
            </a:r>
            <a:br>
              <a:rPr lang="en-US" b="1" dirty="0" smtClean="0">
                <a:cs typeface="Majalla UI"/>
              </a:rPr>
            </a:br>
            <a:r>
              <a:rPr lang="en-US" b="1" dirty="0" smtClean="0">
                <a:cs typeface="Majalla UI"/>
              </a:rPr>
              <a:t>(3)</a:t>
            </a:r>
            <a:r>
              <a:rPr lang="ar-SA" b="1" dirty="0" smtClean="0"/>
              <a:t>توجيه وإرشاد تقليدي (معلم حقيقي</a:t>
            </a:r>
            <a:r>
              <a:rPr lang="en-US" b="1" dirty="0" smtClean="0">
                <a:cs typeface="Majalla UI"/>
              </a:rPr>
              <a:t>) </a:t>
            </a:r>
            <a:br>
              <a:rPr lang="en-US" b="1" dirty="0" smtClean="0">
                <a:cs typeface="Majalla UI"/>
              </a:rPr>
            </a:br>
            <a:r>
              <a:rPr lang="en-US" b="1" dirty="0" smtClean="0">
                <a:cs typeface="Majalla UI"/>
              </a:rPr>
              <a:t>(4)</a:t>
            </a:r>
            <a:r>
              <a:rPr lang="ar-SA" b="1" dirty="0" smtClean="0"/>
              <a:t>فيديو متفاعل </a:t>
            </a:r>
            <a:r>
              <a:rPr lang="ar-SA" b="1" dirty="0" err="1" smtClean="0"/>
              <a:t>او</a:t>
            </a:r>
            <a:r>
              <a:rPr lang="ar-SA" b="1" dirty="0" smtClean="0"/>
              <a:t> أقمار اصطناعية</a:t>
            </a:r>
            <a:r>
              <a:rPr lang="en-US" b="1" dirty="0" smtClean="0">
                <a:cs typeface="Majalla UI"/>
              </a:rPr>
              <a:t/>
            </a:r>
            <a:br>
              <a:rPr lang="en-US" b="1" dirty="0" smtClean="0">
                <a:cs typeface="Majalla UI"/>
              </a:rPr>
            </a:br>
            <a:r>
              <a:rPr lang="en-US" b="1" dirty="0" smtClean="0">
                <a:cs typeface="Majalla UI"/>
              </a:rPr>
              <a:t>(5) </a:t>
            </a:r>
            <a:r>
              <a:rPr lang="ar-SA" b="1" dirty="0" smtClean="0"/>
              <a:t>بريد الكتروني</a:t>
            </a:r>
            <a:r>
              <a:rPr lang="en-US" b="1" dirty="0" smtClean="0">
                <a:cs typeface="Majalla UI"/>
              </a:rPr>
              <a:t> </a:t>
            </a:r>
            <a:br>
              <a:rPr lang="en-US" b="1" dirty="0" smtClean="0">
                <a:cs typeface="Majalla UI"/>
              </a:rPr>
            </a:br>
            <a:r>
              <a:rPr lang="en-US" b="1" dirty="0" smtClean="0">
                <a:cs typeface="Majalla UI"/>
              </a:rPr>
              <a:t>(6)</a:t>
            </a:r>
            <a:r>
              <a:rPr lang="ar-SA" b="1" dirty="0" smtClean="0"/>
              <a:t>رسائل الكترونية مستمرة</a:t>
            </a:r>
            <a:r>
              <a:rPr lang="en-US" b="1" dirty="0" smtClean="0">
                <a:cs typeface="Majalla UI"/>
              </a:rPr>
              <a:t/>
            </a:r>
            <a:br>
              <a:rPr lang="en-US" b="1" dirty="0" smtClean="0">
                <a:cs typeface="Majalla UI"/>
              </a:rPr>
            </a:br>
            <a:r>
              <a:rPr lang="en-US" b="1" dirty="0" smtClean="0">
                <a:cs typeface="Majalla UI"/>
              </a:rPr>
              <a:t>(7) </a:t>
            </a:r>
            <a:r>
              <a:rPr lang="ar-SA" b="1" dirty="0" smtClean="0"/>
              <a:t>المحادثات على الشبكة</a:t>
            </a:r>
            <a:r>
              <a:rPr lang="en-US" b="1" dirty="0" smtClean="0">
                <a:cs typeface="Majalla UI"/>
              </a:rPr>
              <a:t> Chat </a:t>
            </a:r>
            <a:br>
              <a:rPr lang="en-US" b="1" dirty="0" smtClean="0">
                <a:cs typeface="Majalla UI"/>
              </a:rPr>
            </a:br>
            <a:r>
              <a:rPr lang="ar-SA" b="1" dirty="0" smtClean="0"/>
              <a:t>لقد ثبت </a:t>
            </a:r>
            <a:r>
              <a:rPr lang="ar-SA" b="1" dirty="0" err="1" smtClean="0"/>
              <a:t>ان</a:t>
            </a:r>
            <a:r>
              <a:rPr lang="ar-SA" b="1" dirty="0" smtClean="0"/>
              <a:t> استخدام التعلم الخليط حسن من أداء الطلاب وزاد من معرفتهم للمساق الدراسي بشكل دال إحصائيا دون المخاطرة بالراحة والتكلفة</a:t>
            </a:r>
            <a:r>
              <a:rPr lang="en-US" b="1" dirty="0" smtClean="0">
                <a:cs typeface="Majalla UI"/>
              </a:rPr>
              <a:t> (Dean,P.,Stahl,M.,&amp;Pear,J.2001) </a:t>
            </a:r>
            <a:r>
              <a:rPr lang="ar-SA" b="1" dirty="0" smtClean="0"/>
              <a:t>ووجدت دراسة أخرى في جامعة هارفارد في عام 2002 بكلية التجارة انه قد حدث تحسن في تعلم الطلاب عندما تم إضافة ساعات تدريسية في فصول تقليدية </a:t>
            </a:r>
            <a:r>
              <a:rPr lang="ar-SA" b="1" dirty="0" err="1" smtClean="0"/>
              <a:t>الى</a:t>
            </a:r>
            <a:r>
              <a:rPr lang="ar-SA" b="1" dirty="0" smtClean="0"/>
              <a:t> المساقات التي تدرس الكترونيا، بل </a:t>
            </a:r>
            <a:r>
              <a:rPr lang="ar-SA" b="1" dirty="0" err="1" smtClean="0"/>
              <a:t>ان</a:t>
            </a:r>
            <a:r>
              <a:rPr lang="ar-SA" b="1" dirty="0" smtClean="0"/>
              <a:t> درجة الرضا لدى الطلاب قد زادت بدرجة دالة إحصائيا بالمقارنة بزملائهم الذين درسوا نفس المقرر بالتعليم الالكتروني</a:t>
            </a:r>
            <a:r>
              <a:rPr lang="en-US" b="1" dirty="0" smtClean="0">
                <a:cs typeface="Majalla UI"/>
              </a:rPr>
              <a:t> (Delacey,B.J,&amp;Leonard,D.A.2002)</a:t>
            </a:r>
            <a:br>
              <a:rPr lang="en-US" b="1" dirty="0" smtClean="0">
                <a:cs typeface="Majalla UI"/>
              </a:rPr>
            </a:br>
            <a:r>
              <a:rPr lang="ar-SA" b="1" dirty="0" smtClean="0"/>
              <a:t>ووجد </a:t>
            </a:r>
            <a:r>
              <a:rPr lang="ar-SA" b="1" dirty="0" err="1" smtClean="0"/>
              <a:t>ثومسون</a:t>
            </a:r>
            <a:r>
              <a:rPr lang="en-US" b="1" dirty="0" smtClean="0">
                <a:cs typeface="Majalla UI"/>
              </a:rPr>
              <a:t> (Thomson&amp;NETG,2003) </a:t>
            </a:r>
            <a:r>
              <a:rPr lang="ar-SA" b="1" dirty="0" err="1" smtClean="0"/>
              <a:t>ان</a:t>
            </a:r>
            <a:r>
              <a:rPr lang="ar-SA" b="1" dirty="0" smtClean="0"/>
              <a:t> كتابة التقارير من قبل الطلاب الذين تعلموا تعلما خليطا كانت أكثر جودة وأسرع في التسليم وأفضل في النوعية من نفس التقارير التي أعدها زملائهم الذين تعلموا تعلما الكترونيا فقط</a:t>
            </a:r>
            <a:r>
              <a:rPr lang="en-US" b="1" dirty="0" smtClean="0">
                <a:cs typeface="Majalla UI"/>
              </a:rPr>
              <a:t> .</a:t>
            </a:r>
            <a:br>
              <a:rPr lang="en-US" b="1" dirty="0" smtClean="0">
                <a:cs typeface="Majalla UI"/>
              </a:rPr>
            </a:br>
            <a:r>
              <a:rPr lang="en-US" b="1" dirty="0" smtClean="0">
                <a:cs typeface="Majalla UI"/>
              </a:rPr>
              <a:t/>
            </a:r>
            <a:br>
              <a:rPr lang="en-US" b="1" dirty="0" smtClean="0">
                <a:cs typeface="Majalla UI"/>
              </a:rPr>
            </a:br>
            <a:endParaRPr lang="en-US" b="1" dirty="0" smtClean="0">
              <a:cs typeface="Majalla UI"/>
            </a:endParaRPr>
          </a:p>
          <a:p>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pPr algn="just"/>
            <a:r>
              <a:rPr lang="ar-SA" b="1" dirty="0" smtClean="0"/>
              <a:t>كما أثبتت أحدى البحوث </a:t>
            </a:r>
            <a:r>
              <a:rPr lang="ar-SA" b="1" dirty="0" err="1" smtClean="0"/>
              <a:t>ان</a:t>
            </a:r>
            <a:r>
              <a:rPr lang="ar-SA" b="1" dirty="0" smtClean="0"/>
              <a:t> تقديم عدد من أدوات الربط الالكتروني</a:t>
            </a:r>
            <a:r>
              <a:rPr lang="en-US" b="1" dirty="0" smtClean="0">
                <a:cs typeface="Majalla UI"/>
              </a:rPr>
              <a:t> (Links) </a:t>
            </a:r>
            <a:r>
              <a:rPr lang="ar-SA" b="1" dirty="0" smtClean="0"/>
              <a:t>من خلال الشبكة بالإضافة </a:t>
            </a:r>
            <a:r>
              <a:rPr lang="ar-SA" b="1" dirty="0" err="1" smtClean="0"/>
              <a:t>الى</a:t>
            </a:r>
            <a:r>
              <a:rPr lang="ar-SA" b="1" dirty="0" smtClean="0"/>
              <a:t> الفصول التقليدية العادية يساعد في تحسن </a:t>
            </a:r>
            <a:r>
              <a:rPr lang="ar-SA" b="1" dirty="0" err="1" smtClean="0"/>
              <a:t>مايتعلمه</a:t>
            </a:r>
            <a:r>
              <a:rPr lang="ar-SA" b="1" dirty="0" smtClean="0"/>
              <a:t> الطلاب بشكل دال</a:t>
            </a:r>
            <a:r>
              <a:rPr lang="en-US" b="1" dirty="0" smtClean="0">
                <a:cs typeface="Majalla UI"/>
              </a:rPr>
              <a:t> (</a:t>
            </a:r>
            <a:r>
              <a:rPr lang="en-US" b="1" dirty="0" err="1" smtClean="0">
                <a:cs typeface="Majalla UI"/>
              </a:rPr>
              <a:t>Rossett,A.,Felicia</a:t>
            </a:r>
            <a:r>
              <a:rPr lang="en-US" b="1" dirty="0" smtClean="0">
                <a:cs typeface="Majalla UI"/>
              </a:rPr>
              <a:t> ,D.,&amp;R.V.Frazee,2003) .</a:t>
            </a:r>
            <a:r>
              <a:rPr lang="ar-SA" b="1" dirty="0" smtClean="0"/>
              <a:t>وقد أعلنت جامعة الينوى الأمريكية عن مشروع الجامعة لنشر المساقات الدراسية لحوالي تسعة وثلاثين تخصصا أكاديميا على شبكة الانترنت من نوع التعلم الالكتروني وقد نوه </a:t>
            </a:r>
            <a:r>
              <a:rPr lang="ar-SA" b="1" dirty="0" err="1" smtClean="0"/>
              <a:t>المسؤلون</a:t>
            </a:r>
            <a:r>
              <a:rPr lang="ar-SA" b="1" dirty="0" smtClean="0"/>
              <a:t> عن الجامعة </a:t>
            </a:r>
            <a:r>
              <a:rPr lang="ar-SA" b="1" dirty="0" err="1" smtClean="0"/>
              <a:t>ان</a:t>
            </a:r>
            <a:r>
              <a:rPr lang="ar-SA" b="1" dirty="0" smtClean="0"/>
              <a:t> هذا المشروع لن يكون بديلا عن المساقات التقليدية التي تقدمها الجامعة تحت نفس المسميات بل داعمة لها ومساعدة لطلاب لرفع مستواهم الأكاديمي وان الجامعة لا تنوي في القريب العاجل </a:t>
            </a:r>
            <a:r>
              <a:rPr lang="ar-SA" b="1" dirty="0" err="1" smtClean="0"/>
              <a:t>او</a:t>
            </a:r>
            <a:r>
              <a:rPr lang="ar-SA" b="1" dirty="0" smtClean="0"/>
              <a:t> البعيد </a:t>
            </a:r>
            <a:r>
              <a:rPr lang="ar-SA" b="1" dirty="0" err="1" smtClean="0"/>
              <a:t>ان</a:t>
            </a:r>
            <a:r>
              <a:rPr lang="ar-SA" b="1" dirty="0" smtClean="0"/>
              <a:t> تحول مقرراتها </a:t>
            </a:r>
            <a:r>
              <a:rPr lang="ar-SA" b="1" dirty="0" err="1" smtClean="0"/>
              <a:t>الى</a:t>
            </a:r>
            <a:r>
              <a:rPr lang="ar-SA" b="1" dirty="0" smtClean="0"/>
              <a:t> مقررات الكترونية بالكامل ،و نفس الدراسة أوضحت </a:t>
            </a:r>
            <a:r>
              <a:rPr lang="ar-SA" b="1" dirty="0" err="1" smtClean="0"/>
              <a:t>ان</a:t>
            </a:r>
            <a:r>
              <a:rPr lang="ar-SA" b="1" dirty="0" smtClean="0"/>
              <a:t> هناك طالب واحد من بين كل ثلاث طلاب مسجل في مساق واحد لدراسته على الشبكة ،وان طالبا واحدا من بين كل ستة طلاب يفضل دراسة كل المساقات على الشبكة ووجد </a:t>
            </a:r>
            <a:r>
              <a:rPr lang="ar-SA" b="1" dirty="0" err="1" smtClean="0"/>
              <a:t>بيرسن</a:t>
            </a:r>
            <a:r>
              <a:rPr lang="ar-SA" b="1" dirty="0" smtClean="0"/>
              <a:t> وزملائه</a:t>
            </a:r>
            <a:r>
              <a:rPr lang="en-US" b="1" dirty="0" smtClean="0">
                <a:cs typeface="Majalla UI"/>
              </a:rPr>
              <a:t> </a:t>
            </a:r>
            <a:r>
              <a:rPr lang="en-US" b="1" dirty="0" err="1" smtClean="0">
                <a:cs typeface="Majalla UI"/>
              </a:rPr>
              <a:t>Bersin</a:t>
            </a:r>
            <a:r>
              <a:rPr lang="en-US" b="1" dirty="0" smtClean="0">
                <a:cs typeface="Majalla UI"/>
              </a:rPr>
              <a:t> &amp;Associates ,2005)) </a:t>
            </a:r>
            <a:r>
              <a:rPr lang="ar-SA" b="1" dirty="0" err="1" smtClean="0"/>
              <a:t>ان</a:t>
            </a:r>
            <a:r>
              <a:rPr lang="ar-SA" b="1" dirty="0" smtClean="0"/>
              <a:t> التعلم الخليط قد بدأ يحل تدريجيا محل التعلم الالكتروني في معظم مؤسسات التعليم</a:t>
            </a:r>
            <a:r>
              <a:rPr lang="en-US" b="1" dirty="0" smtClean="0">
                <a:cs typeface="Majalla UI"/>
              </a:rPr>
              <a:t> .</a:t>
            </a:r>
            <a:br>
              <a:rPr lang="en-US" b="1" dirty="0" smtClean="0">
                <a:cs typeface="Majalla UI"/>
              </a:rPr>
            </a:br>
            <a:r>
              <a:rPr lang="ar-SA" b="1" dirty="0" smtClean="0"/>
              <a:t>من جملة الأبحاث السابقة وغيرها يتضح لنا </a:t>
            </a:r>
            <a:r>
              <a:rPr lang="ar-SA" b="1" dirty="0" err="1" smtClean="0"/>
              <a:t>ان</a:t>
            </a:r>
            <a:r>
              <a:rPr lang="ar-SA" b="1" dirty="0" smtClean="0"/>
              <a:t> التعلم الخليط قد بدأ بشكل </a:t>
            </a:r>
            <a:r>
              <a:rPr lang="ar-SA" b="1" dirty="0" err="1" smtClean="0"/>
              <a:t>متسارع</a:t>
            </a:r>
            <a:r>
              <a:rPr lang="ar-SA" b="1" dirty="0" smtClean="0"/>
              <a:t> في الآونة الأخيرة يحل محل التعلم الالكتروني ،وان التعلم الخليط هو البديل المنطقي</a:t>
            </a:r>
            <a:r>
              <a:rPr lang="en-US" b="1" dirty="0" smtClean="0">
                <a:cs typeface="Majalla UI"/>
              </a:rPr>
              <a:t/>
            </a:r>
            <a:br>
              <a:rPr lang="en-US" b="1" dirty="0" smtClean="0">
                <a:cs typeface="Majalla UI"/>
              </a:rPr>
            </a:br>
            <a:r>
              <a:rPr lang="ar-SA" b="1" dirty="0" smtClean="0"/>
              <a:t>والعلمي المقبول للتعلم الالكتروني بل انه </a:t>
            </a:r>
            <a:r>
              <a:rPr lang="ar-SA" b="1" dirty="0" err="1" smtClean="0"/>
              <a:t>اعلى</a:t>
            </a:r>
            <a:r>
              <a:rPr lang="ar-SA" b="1" dirty="0" smtClean="0"/>
              <a:t> عائدا واقل تكلفة </a:t>
            </a:r>
            <a:r>
              <a:rPr lang="ar-SA" b="1" dirty="0" err="1" smtClean="0"/>
              <a:t>واكثر</a:t>
            </a:r>
            <a:r>
              <a:rPr lang="ar-SA" b="1" dirty="0" smtClean="0"/>
              <a:t> </a:t>
            </a:r>
            <a:r>
              <a:rPr lang="ar-SA" b="1" dirty="0" err="1" smtClean="0"/>
              <a:t>انواع</a:t>
            </a:r>
            <a:r>
              <a:rPr lang="ar-SA" b="1" dirty="0" smtClean="0"/>
              <a:t> التعلم الحديث تطورا</a:t>
            </a:r>
            <a:r>
              <a:rPr lang="en-US" b="1" dirty="0" smtClean="0">
                <a:cs typeface="Majalla UI"/>
              </a:rPr>
              <a:t> .</a:t>
            </a:r>
            <a:br>
              <a:rPr lang="en-US" b="1" dirty="0" smtClean="0">
                <a:cs typeface="Majalla UI"/>
              </a:rPr>
            </a:br>
            <a:r>
              <a:rPr lang="en-US" b="1" dirty="0" smtClean="0">
                <a:cs typeface="Majalla UI"/>
              </a:rPr>
              <a:t/>
            </a:r>
            <a:br>
              <a:rPr lang="en-US" b="1" dirty="0" smtClean="0">
                <a:cs typeface="Majalla UI"/>
              </a:rPr>
            </a:br>
            <a:r>
              <a:rPr lang="en-US" b="1" dirty="0" smtClean="0">
                <a:cs typeface="Majalla UI"/>
              </a:rPr>
              <a:t/>
            </a:r>
            <a:br>
              <a:rPr lang="en-US" b="1" dirty="0" smtClean="0">
                <a:cs typeface="Majalla UI"/>
              </a:rPr>
            </a:br>
            <a:endParaRPr lang="en-US" b="1" dirty="0" smtClean="0">
              <a:cs typeface="Majalla UI"/>
            </a:endParaRPr>
          </a:p>
          <a:p>
            <a:pPr algn="just"/>
            <a:endParaRPr lang="ar-SA"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ar-SA" sz="2800" b="1" dirty="0" smtClean="0"/>
              <a:t>عوامل نجاح التعلم الخليط</a:t>
            </a:r>
            <a:r>
              <a:rPr lang="en-US" sz="2800" b="1" dirty="0" smtClean="0"/>
              <a:t>:</a:t>
            </a:r>
            <a:br>
              <a:rPr lang="en-US" sz="2800" b="1" dirty="0" smtClean="0"/>
            </a:br>
            <a:r>
              <a:rPr lang="en-US" sz="2800" b="1" dirty="0" smtClean="0"/>
              <a:t>1.</a:t>
            </a:r>
            <a:r>
              <a:rPr lang="ar-SA" sz="2800" b="1" dirty="0" smtClean="0"/>
              <a:t>التواصل والإرشاد</a:t>
            </a:r>
            <a:r>
              <a:rPr lang="en-US" sz="2800" b="1" dirty="0" smtClean="0"/>
              <a:t> </a:t>
            </a:r>
            <a:br>
              <a:rPr lang="en-US" sz="2800" b="1" dirty="0" smtClean="0"/>
            </a:br>
            <a:r>
              <a:rPr lang="ar-SA" sz="2800" b="1" dirty="0" smtClean="0"/>
              <a:t>من </a:t>
            </a:r>
            <a:r>
              <a:rPr lang="ar-SA" sz="2800" b="1" dirty="0" err="1" smtClean="0"/>
              <a:t>اهم</a:t>
            </a:r>
            <a:r>
              <a:rPr lang="ar-SA" sz="2800" b="1" dirty="0" smtClean="0"/>
              <a:t> عوامل نجاح التعلم الخليط التواصل بين المتعلم والمعلم وذلك لان المتعلم في هذا النمط الجديد لا يعرف متى يحتاج المساعدة </a:t>
            </a:r>
            <a:r>
              <a:rPr lang="ar-SA" sz="2800" b="1" dirty="0" err="1" smtClean="0"/>
              <a:t>او</a:t>
            </a:r>
            <a:r>
              <a:rPr lang="ar-SA" sz="2800" b="1" dirty="0" smtClean="0"/>
              <a:t> نوع الأجهزة والمعدات والأدوات والبرمجيات </a:t>
            </a:r>
            <a:r>
              <a:rPr lang="ar-SA" sz="2800" b="1" dirty="0" err="1" smtClean="0"/>
              <a:t>او</a:t>
            </a:r>
            <a:r>
              <a:rPr lang="ar-SA" sz="2800" b="1" dirty="0" smtClean="0"/>
              <a:t> متى يمكن </a:t>
            </a:r>
            <a:r>
              <a:rPr lang="ar-SA" sz="2800" b="1" dirty="0" err="1" smtClean="0"/>
              <a:t>ان</a:t>
            </a:r>
            <a:r>
              <a:rPr lang="ar-SA" sz="2800" b="1" dirty="0" smtClean="0"/>
              <a:t> يختبر مهاراته لذا فان التعلم الخليط الجيد لابد </a:t>
            </a:r>
            <a:r>
              <a:rPr lang="ar-SA" sz="2800" b="1" dirty="0" err="1" smtClean="0"/>
              <a:t>ان</a:t>
            </a:r>
            <a:r>
              <a:rPr lang="ar-SA" sz="2800" b="1" dirty="0" smtClean="0"/>
              <a:t> يتضمن إرشادات وتعليمات كافية لعينات من السلوك </a:t>
            </a:r>
            <a:r>
              <a:rPr lang="ar-SA" sz="2800" b="1" dirty="0" err="1" smtClean="0"/>
              <a:t>و</a:t>
            </a:r>
            <a:r>
              <a:rPr lang="ar-SA" sz="2800" b="1" dirty="0" smtClean="0"/>
              <a:t> الأعمال والتوقعات ،كذا طرق التشخيص وبعض المهام التي يوصي </a:t>
            </a:r>
            <a:r>
              <a:rPr lang="ar-SA" sz="2800" b="1" dirty="0" err="1" smtClean="0"/>
              <a:t>بها</a:t>
            </a:r>
            <a:r>
              <a:rPr lang="ar-SA" sz="2800" b="1" dirty="0" smtClean="0"/>
              <a:t> للمتعلم وادوار كل منهم بطريقة واضحة ومحددة ومكتوبة</a:t>
            </a:r>
            <a:r>
              <a:rPr lang="en-US" sz="2800" b="1" dirty="0" smtClean="0"/>
              <a:t>,</a:t>
            </a:r>
            <a:br>
              <a:rPr lang="en-US" sz="2800" b="1" dirty="0" smtClean="0"/>
            </a:br>
            <a:r>
              <a:rPr lang="en-US" sz="2800" b="1" dirty="0" smtClean="0"/>
              <a:t>2.</a:t>
            </a:r>
            <a:r>
              <a:rPr lang="ar-SA" sz="2800" b="1" dirty="0" smtClean="0"/>
              <a:t>العمل ألفريقي</a:t>
            </a:r>
            <a:r>
              <a:rPr lang="en-US" sz="2800" b="1" dirty="0" smtClean="0"/>
              <a:t>:</a:t>
            </a:r>
            <a:br>
              <a:rPr lang="en-US" sz="2800" b="1" dirty="0" smtClean="0"/>
            </a:br>
            <a:r>
              <a:rPr lang="ar-SA" sz="2800" b="1" dirty="0" smtClean="0"/>
              <a:t>عندما نشترك في تعلم خليط لابد </a:t>
            </a:r>
            <a:r>
              <a:rPr lang="ar-SA" sz="2800" b="1" dirty="0" err="1" smtClean="0"/>
              <a:t>ان</a:t>
            </a:r>
            <a:r>
              <a:rPr lang="ar-SA" sz="2800" b="1" dirty="0" smtClean="0"/>
              <a:t> يقتنع كل فرد (طالب ، معلم)بأن العمل في هذا النوع من التعلم يحتاج </a:t>
            </a:r>
            <a:r>
              <a:rPr lang="ar-SA" sz="2800" b="1" dirty="0" err="1" smtClean="0"/>
              <a:t>الى</a:t>
            </a:r>
            <a:r>
              <a:rPr lang="ar-SA" sz="2800" b="1" dirty="0" smtClean="0"/>
              <a:t> تفاعل كافة المشاركين ولابد من العمل في شكل فريق محدد لكل فرد فيه الدور </a:t>
            </a:r>
            <a:r>
              <a:rPr lang="ar-SA" sz="2800" b="1" dirty="0" err="1" smtClean="0"/>
              <a:t>او</a:t>
            </a:r>
            <a:r>
              <a:rPr lang="ar-SA" sz="2800" b="1" dirty="0" smtClean="0"/>
              <a:t> الأدوار التي يجب </a:t>
            </a:r>
            <a:r>
              <a:rPr lang="ar-SA" sz="2800" b="1" dirty="0" err="1" smtClean="0"/>
              <a:t>ان</a:t>
            </a:r>
            <a:r>
              <a:rPr lang="ar-SA" sz="2800" b="1" dirty="0" smtClean="0"/>
              <a:t> يقوم </a:t>
            </a:r>
            <a:r>
              <a:rPr lang="ar-SA" sz="2800" b="1" dirty="0" err="1" smtClean="0"/>
              <a:t>بها</a:t>
            </a:r>
            <a:r>
              <a:rPr lang="en-US" sz="2800" b="1" dirty="0" smtClean="0"/>
              <a:t>.</a:t>
            </a:r>
            <a:br>
              <a:rPr lang="en-US" sz="2800" b="1" dirty="0" smtClean="0"/>
            </a:br>
            <a:r>
              <a:rPr lang="en-US" sz="2800" b="1" dirty="0" smtClean="0"/>
              <a:t/>
            </a:r>
            <a:br>
              <a:rPr lang="en-US" sz="2800" b="1" dirty="0" smtClean="0"/>
            </a:br>
            <a:endParaRPr lang="ar-SA" sz="2800"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3">
                                            <p:txEl>
                                              <p:pRg st="0" end="0"/>
                                            </p:txEl>
                                          </p:spTgt>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linds(horizontal)">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buNone/>
            </a:pPr>
            <a:r>
              <a:rPr lang="ar-SA" sz="2800" b="1" dirty="0" smtClean="0"/>
              <a:t>3- تشجيع العمل المبهر الخلاق</a:t>
            </a:r>
            <a:r>
              <a:rPr lang="en-US" sz="2800" b="1" dirty="0" smtClean="0">
                <a:cs typeface="Traditional Arabic" pitchFamily="2" charset="-78"/>
              </a:rPr>
              <a:t/>
            </a:r>
            <a:br>
              <a:rPr lang="en-US" sz="2800" b="1" dirty="0" smtClean="0">
                <a:cs typeface="Traditional Arabic" pitchFamily="2" charset="-78"/>
              </a:rPr>
            </a:br>
            <a:r>
              <a:rPr lang="ar-SA" sz="2800" b="1" dirty="0" smtClean="0"/>
              <a:t>لابد في التعلم الخليط </a:t>
            </a:r>
            <a:r>
              <a:rPr lang="ar-SA" sz="2800" b="1" dirty="0" err="1" smtClean="0"/>
              <a:t>ان</a:t>
            </a:r>
            <a:r>
              <a:rPr lang="ar-SA" sz="2800" b="1" dirty="0" smtClean="0"/>
              <a:t> يشجع الطلاب على التعلم الذاتي والتعلم وسط المجموعات لان الوسائط التكنولوجية المتاحة في التعلم الخليط تسمح بذلك (فالفرد يمكن </a:t>
            </a:r>
            <a:r>
              <a:rPr lang="ar-SA" sz="2800" b="1" dirty="0" err="1" smtClean="0"/>
              <a:t>ان</a:t>
            </a:r>
            <a:r>
              <a:rPr lang="ar-SA" sz="2800" b="1" dirty="0" smtClean="0"/>
              <a:t> يدرس بنفسه من خلال قراءة مطبوعة </a:t>
            </a:r>
            <a:r>
              <a:rPr lang="ar-SA" sz="2800" b="1" dirty="0" err="1" smtClean="0"/>
              <a:t>او</a:t>
            </a:r>
            <a:r>
              <a:rPr lang="ar-SA" sz="2800" b="1" dirty="0" smtClean="0"/>
              <a:t> قراءتها من على الخط بينما في ذات الوقت يشارك مع زملائه في بلد </a:t>
            </a:r>
            <a:r>
              <a:rPr lang="ar-SA" sz="2800" b="1" dirty="0" err="1" smtClean="0"/>
              <a:t>اخر</a:t>
            </a:r>
            <a:r>
              <a:rPr lang="ar-SA" sz="2800" b="1" dirty="0" smtClean="0"/>
              <a:t> من خلال الشبكة </a:t>
            </a:r>
            <a:r>
              <a:rPr lang="ar-SA" sz="2800" b="1" dirty="0" err="1" smtClean="0"/>
              <a:t>او</a:t>
            </a:r>
            <a:r>
              <a:rPr lang="ar-SA" sz="2800" b="1" dirty="0" smtClean="0"/>
              <a:t> من خلال مؤتمرات الفيديو في مشاهدة فيديو عن المعلومة )</a:t>
            </a:r>
            <a:r>
              <a:rPr lang="ar-SA" sz="2800" b="1" dirty="0" err="1" smtClean="0"/>
              <a:t>ان</a:t>
            </a:r>
            <a:r>
              <a:rPr lang="ar-SA" sz="2800" b="1" dirty="0" smtClean="0"/>
              <a:t> تعدد الوسائط والتفاعلات الصفية تشجع</a:t>
            </a:r>
            <a:r>
              <a:rPr lang="en-US" sz="2800" b="1" dirty="0" smtClean="0">
                <a:cs typeface="Traditional Arabic" pitchFamily="2" charset="-78"/>
              </a:rPr>
              <a:t> </a:t>
            </a:r>
            <a:r>
              <a:rPr lang="ar-SA" sz="2800" b="1" dirty="0" smtClean="0"/>
              <a:t>الإبداع وتجود العمل</a:t>
            </a:r>
            <a:r>
              <a:rPr lang="en-US" sz="2800" b="1" dirty="0" smtClean="0">
                <a:cs typeface="Traditional Arabic" pitchFamily="2" charset="-78"/>
              </a:rPr>
              <a:t> </a:t>
            </a:r>
            <a:br>
              <a:rPr lang="en-US" sz="2800" b="1" dirty="0" smtClean="0">
                <a:cs typeface="Traditional Arabic" pitchFamily="2" charset="-78"/>
              </a:rPr>
            </a:br>
            <a:r>
              <a:rPr lang="en-US" sz="2800" b="1" dirty="0" smtClean="0">
                <a:cs typeface="Traditional Arabic" pitchFamily="2" charset="-78"/>
              </a:rPr>
              <a:t>4,</a:t>
            </a:r>
            <a:r>
              <a:rPr lang="ar-SA" sz="2800" b="1" dirty="0" smtClean="0"/>
              <a:t>الاختيارات المرنة</a:t>
            </a:r>
            <a:r>
              <a:rPr lang="en-US" sz="2800" b="1" dirty="0" smtClean="0">
                <a:cs typeface="Traditional Arabic" pitchFamily="2" charset="-78"/>
              </a:rPr>
              <a:t> </a:t>
            </a:r>
            <a:br>
              <a:rPr lang="en-US" sz="2800" b="1" dirty="0" smtClean="0">
                <a:cs typeface="Traditional Arabic" pitchFamily="2" charset="-78"/>
              </a:rPr>
            </a:br>
            <a:r>
              <a:rPr lang="ar-SA" sz="2800" b="1" dirty="0" smtClean="0"/>
              <a:t>التعلم الخليط يمكن الطلاب من الحصول على المعلومات والإجابة عن التساؤلات بغض النظر عن المكان والزمان </a:t>
            </a:r>
            <a:r>
              <a:rPr lang="ar-SA" sz="2800" b="1" dirty="0" err="1" smtClean="0"/>
              <a:t>او</a:t>
            </a:r>
            <a:r>
              <a:rPr lang="ar-SA" sz="2800" b="1" dirty="0" smtClean="0"/>
              <a:t> التعلم السابق لدى المتعلم وعلى ذلك لابد من </a:t>
            </a:r>
            <a:r>
              <a:rPr lang="ar-SA" sz="2800" b="1" dirty="0" err="1" smtClean="0"/>
              <a:t>ان</a:t>
            </a:r>
            <a:r>
              <a:rPr lang="ar-SA" sz="2800" b="1" dirty="0" smtClean="0"/>
              <a:t> يتضمن العلم الخليط اختيارات كثيرة ومرنه في ذات الوقت تمكن كافة المستفيدين من </a:t>
            </a:r>
            <a:r>
              <a:rPr lang="ar-SA" sz="2800" b="1" dirty="0" err="1" smtClean="0"/>
              <a:t>ان</a:t>
            </a:r>
            <a:r>
              <a:rPr lang="ar-SA" sz="2800" b="1" dirty="0" smtClean="0"/>
              <a:t> يجدوا ضالتهم</a:t>
            </a:r>
            <a:r>
              <a:rPr lang="en-US" sz="2800" b="1" dirty="0" smtClean="0">
                <a:cs typeface="Traditional Arabic" pitchFamily="2" charset="-78"/>
              </a:rPr>
              <a:t> </a:t>
            </a:r>
            <a:br>
              <a:rPr lang="en-US" sz="2800" b="1" dirty="0" smtClean="0">
                <a:cs typeface="Traditional Arabic" pitchFamily="2" charset="-78"/>
              </a:rPr>
            </a:br>
            <a:endParaRPr lang="ar-SA" sz="28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en-US" sz="2800" b="1" dirty="0" smtClean="0">
                <a:cs typeface="Majalla UI"/>
              </a:rPr>
              <a:t>5.</a:t>
            </a:r>
            <a:r>
              <a:rPr lang="ar-SA" sz="2800" b="1" dirty="0" smtClean="0"/>
              <a:t>إشراك الطلاب في اختيار الخليط المناسب</a:t>
            </a:r>
            <a:r>
              <a:rPr lang="en-US" sz="2800" b="1" dirty="0" smtClean="0">
                <a:cs typeface="Majalla UI"/>
              </a:rPr>
              <a:t/>
            </a:r>
            <a:br>
              <a:rPr lang="en-US" sz="2800" b="1" dirty="0" smtClean="0">
                <a:cs typeface="Majalla UI"/>
              </a:rPr>
            </a:br>
            <a:r>
              <a:rPr lang="ar-SA" sz="2800" b="1" dirty="0" smtClean="0"/>
              <a:t>يجب </a:t>
            </a:r>
            <a:r>
              <a:rPr lang="ar-SA" sz="2800" b="1" dirty="0" err="1" smtClean="0"/>
              <a:t>ان</a:t>
            </a:r>
            <a:r>
              <a:rPr lang="ar-SA" sz="2800" b="1" dirty="0" smtClean="0"/>
              <a:t> يساعد المعلم طلابه في اختيار الخليط المناسب (التعلم على الخط ،العمل الفردي ،الاستماع لمعلم تقليدي ،القراءة من مطبوعة ،البريد الالكتروني)كما يقو المعلم بدور المحفز للمتعلمين حيث يساعد في توظيف اختيارات الطلاب بحيث يتأكد من </a:t>
            </a:r>
            <a:r>
              <a:rPr lang="ar-SA" sz="2800" b="1" dirty="0" err="1" smtClean="0"/>
              <a:t>ان</a:t>
            </a:r>
            <a:r>
              <a:rPr lang="ar-SA" sz="2800" b="1" dirty="0" smtClean="0"/>
              <a:t> الطالب المناسب اختار الوسيط المناسب له للوصول </a:t>
            </a:r>
            <a:r>
              <a:rPr lang="ar-SA" sz="2800" b="1" dirty="0" err="1" smtClean="0"/>
              <a:t>الى</a:t>
            </a:r>
            <a:r>
              <a:rPr lang="ar-SA" sz="2800" b="1" dirty="0" smtClean="0"/>
              <a:t> أقصى كفاءة</a:t>
            </a:r>
            <a:r>
              <a:rPr lang="en-US" sz="2800" b="1" dirty="0" smtClean="0">
                <a:cs typeface="Majalla UI"/>
              </a:rPr>
              <a:t> </a:t>
            </a:r>
            <a:br>
              <a:rPr lang="en-US" sz="2800" b="1" dirty="0" smtClean="0">
                <a:cs typeface="Majalla UI"/>
              </a:rPr>
            </a:br>
            <a:r>
              <a:rPr lang="en-US" sz="2800" b="1" dirty="0" smtClean="0">
                <a:cs typeface="Majalla UI"/>
              </a:rPr>
              <a:t>6, </a:t>
            </a:r>
            <a:r>
              <a:rPr lang="ar-SA" sz="2800" b="1" dirty="0" smtClean="0"/>
              <a:t>اتصل ثم اتصل ثم اتصل</a:t>
            </a:r>
            <a:r>
              <a:rPr lang="en-US" sz="2800" b="1" dirty="0" smtClean="0">
                <a:cs typeface="Majalla UI"/>
              </a:rPr>
              <a:t> </a:t>
            </a:r>
            <a:br>
              <a:rPr lang="en-US" sz="2800" b="1" dirty="0" smtClean="0">
                <a:cs typeface="Majalla UI"/>
              </a:rPr>
            </a:br>
            <a:r>
              <a:rPr lang="ar-SA" sz="2800" b="1" dirty="0" smtClean="0"/>
              <a:t>لابد </a:t>
            </a:r>
            <a:r>
              <a:rPr lang="ar-SA" sz="2800" b="1" dirty="0" err="1" smtClean="0"/>
              <a:t>ان</a:t>
            </a:r>
            <a:r>
              <a:rPr lang="ar-SA" sz="2800" b="1" dirty="0" smtClean="0"/>
              <a:t> يكون هناك وضوح بين الاختيارات المتاحة عبر الخط للموضوع الواحد وان يكون هناك طريقة اتصال سريعة ومتاحة طول الوقت بين المتعلمين والمعلمين للإرشاد والتوجيه في كل الظروف ولابد من </a:t>
            </a:r>
            <a:r>
              <a:rPr lang="ar-SA" sz="2800" b="1" dirty="0" err="1" smtClean="0"/>
              <a:t>ان</a:t>
            </a:r>
            <a:r>
              <a:rPr lang="ar-SA" sz="2800" b="1" dirty="0" smtClean="0"/>
              <a:t> يشجع الاتصال الشبكي بين الطلاب بعضهم وبعض لتبادل الخبرات وحل المشكلات والمشاركة في البرمجيات</a:t>
            </a:r>
            <a:r>
              <a:rPr lang="en-US" sz="2800" b="1" dirty="0" smtClean="0">
                <a:cs typeface="Majalla UI"/>
              </a:rPr>
              <a:t/>
            </a:r>
            <a:br>
              <a:rPr lang="en-US" sz="2800" b="1" dirty="0" smtClean="0">
                <a:cs typeface="Majalla UI"/>
              </a:rPr>
            </a:br>
            <a:r>
              <a:rPr lang="en-US" sz="2800" b="1" dirty="0" smtClean="0">
                <a:cs typeface="Majalla UI"/>
              </a:rPr>
              <a:t/>
            </a:r>
            <a:br>
              <a:rPr lang="en-US" sz="2800" b="1" dirty="0" smtClean="0">
                <a:cs typeface="Majalla UI"/>
              </a:rPr>
            </a:br>
            <a:endParaRPr lang="en-US" sz="2800" b="1" dirty="0" smtClean="0">
              <a:cs typeface="Majalla UI"/>
            </a:endParaRPr>
          </a:p>
          <a:p>
            <a:endParaRPr lang="ar-SA" sz="28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fontScale="92500" lnSpcReduction="20000"/>
          </a:bodyPr>
          <a:lstStyle/>
          <a:p>
            <a:r>
              <a:rPr lang="en-US" b="1" dirty="0" smtClean="0">
                <a:cs typeface="Majalla UI"/>
              </a:rPr>
              <a:t>, </a:t>
            </a:r>
            <a:r>
              <a:rPr lang="ar-SA" b="1" dirty="0" smtClean="0"/>
              <a:t>اعشق التكرار</a:t>
            </a:r>
            <a:r>
              <a:rPr lang="en-US" b="1" dirty="0" smtClean="0">
                <a:cs typeface="Majalla UI"/>
              </a:rPr>
              <a:t/>
            </a:r>
            <a:br>
              <a:rPr lang="en-US" b="1" dirty="0" smtClean="0">
                <a:cs typeface="Majalla UI"/>
              </a:rPr>
            </a:br>
            <a:r>
              <a:rPr lang="ar-SA" b="1" dirty="0" smtClean="0"/>
              <a:t>التكرار من </a:t>
            </a:r>
            <a:r>
              <a:rPr lang="ar-SA" b="1" dirty="0" err="1" smtClean="0"/>
              <a:t>اهم</a:t>
            </a:r>
            <a:r>
              <a:rPr lang="ar-SA" b="1" dirty="0" smtClean="0"/>
              <a:t> صفات التعلم الخليط واحد </a:t>
            </a:r>
            <a:r>
              <a:rPr lang="ar-SA" b="1" dirty="0" err="1" smtClean="0"/>
              <a:t>اهم</a:t>
            </a:r>
            <a:r>
              <a:rPr lang="ar-SA" b="1" dirty="0" smtClean="0"/>
              <a:t> عوامل نجاحه لأنه يسمح للمشاركين بتلقي الرسالة الواحدة من مصادر مختلفة في صور متعددة على مدى زمني بعيد فمثلا يمكن </a:t>
            </a:r>
            <a:r>
              <a:rPr lang="ar-SA" b="1" dirty="0" err="1" smtClean="0"/>
              <a:t>ان</a:t>
            </a:r>
            <a:r>
              <a:rPr lang="ar-SA" b="1" dirty="0" smtClean="0"/>
              <a:t> يقدم درس تقليدي ، ويمكن تقديم نفس المادة العلمية بطريقة أخرى على الشبكة ،ويمكن تقديم نموذج تطبيقي لنفس المعلومة مع قاعدة بيانات كاملة ،ومن الممكن </a:t>
            </a:r>
            <a:r>
              <a:rPr lang="ar-SA" b="1" dirty="0" err="1" smtClean="0"/>
              <a:t>ان</a:t>
            </a:r>
            <a:r>
              <a:rPr lang="ar-SA" b="1" dirty="0" smtClean="0"/>
              <a:t> يقدم المشرفون عن البرنامج ندوة على الفيديو </a:t>
            </a:r>
            <a:r>
              <a:rPr lang="ar-SA" b="1" dirty="0" err="1" smtClean="0"/>
              <a:t>كونفرنس</a:t>
            </a:r>
            <a:r>
              <a:rPr lang="ar-SA" b="1" dirty="0" smtClean="0"/>
              <a:t> تتناول الجديد في هذا الموضوع ،</a:t>
            </a:r>
            <a:r>
              <a:rPr lang="ar-SA" b="1" dirty="0" err="1" smtClean="0"/>
              <a:t>او</a:t>
            </a:r>
            <a:r>
              <a:rPr lang="ar-SA" b="1" dirty="0" smtClean="0"/>
              <a:t> يتم تقديم نقاش على الشبكة</a:t>
            </a:r>
            <a:r>
              <a:rPr lang="en-US" b="1" dirty="0" smtClean="0">
                <a:cs typeface="Majalla UI"/>
              </a:rPr>
              <a:t> (Chat) </a:t>
            </a:r>
            <a:r>
              <a:rPr lang="ar-SA" b="1" dirty="0" smtClean="0"/>
              <a:t>في نفس الموضوع ،بالإضافة </a:t>
            </a:r>
            <a:r>
              <a:rPr lang="ar-SA" b="1" dirty="0" err="1" smtClean="0"/>
              <a:t>الى</a:t>
            </a:r>
            <a:r>
              <a:rPr lang="ar-SA" b="1" dirty="0" smtClean="0"/>
              <a:t> إرسال رسائل بالبريد الالكتروني لكل الدارسين حول تفاصيل الموضوع ،كما يمكن </a:t>
            </a:r>
            <a:r>
              <a:rPr lang="ar-SA" b="1" dirty="0" err="1" smtClean="0"/>
              <a:t>ان</a:t>
            </a:r>
            <a:r>
              <a:rPr lang="ar-SA" b="1" dirty="0" smtClean="0"/>
              <a:t> يقدم اختبارا ذاتيا لنفس الموضوع كل تلك التكرارات تثري الموضوع وتعمق الفكر وتقابل كافة الاحتياجات والاستعدادات لدى المتعلمين.المهم </a:t>
            </a:r>
            <a:r>
              <a:rPr lang="ar-SA" b="1" dirty="0" err="1" smtClean="0"/>
              <a:t>ان</a:t>
            </a:r>
            <a:r>
              <a:rPr lang="ar-SA" b="1" dirty="0" smtClean="0"/>
              <a:t> كل تلك التكرارات تكون بتقنية علمية عالية المستوى</a:t>
            </a:r>
            <a:r>
              <a:rPr lang="en-US" b="1" dirty="0" smtClean="0">
                <a:cs typeface="Majalla UI"/>
              </a:rPr>
              <a:t> , </a:t>
            </a:r>
            <a:r>
              <a:rPr lang="ar-SA" b="1" dirty="0" smtClean="0"/>
              <a:t>اعشق التكرار</a:t>
            </a:r>
            <a:r>
              <a:rPr lang="en-US" b="1" dirty="0" smtClean="0">
                <a:cs typeface="Majalla UI"/>
              </a:rPr>
              <a:t/>
            </a:r>
            <a:br>
              <a:rPr lang="en-US" b="1" dirty="0" smtClean="0">
                <a:cs typeface="Majalla UI"/>
              </a:rPr>
            </a:br>
            <a:r>
              <a:rPr lang="ar-SA" b="1" dirty="0" smtClean="0"/>
              <a:t>التكرار من </a:t>
            </a:r>
            <a:r>
              <a:rPr lang="ar-SA" b="1" dirty="0" err="1" smtClean="0"/>
              <a:t>اهم</a:t>
            </a:r>
            <a:r>
              <a:rPr lang="ar-SA" b="1" dirty="0" smtClean="0"/>
              <a:t> صفات التعلم الخليط واحد </a:t>
            </a:r>
            <a:r>
              <a:rPr lang="ar-SA" b="1" dirty="0" err="1" smtClean="0"/>
              <a:t>اهم</a:t>
            </a:r>
            <a:r>
              <a:rPr lang="ar-SA" b="1" dirty="0" smtClean="0"/>
              <a:t> عوامل نجاحه لأنه يسمح للمشاركين بتلقي الرسالة الواحدة من مصادر مختلفة في صور متعددة على مدى زمني بعيد فمثلا يمكن </a:t>
            </a:r>
            <a:r>
              <a:rPr lang="ar-SA" b="1" dirty="0" err="1" smtClean="0"/>
              <a:t>ان</a:t>
            </a:r>
            <a:r>
              <a:rPr lang="ar-SA" b="1" dirty="0" smtClean="0"/>
              <a:t> يقدم درس تقليدي ، ويمكن تقديم نفس المادة العلمية بطريقة أخرى على الشبكة ،ويمكن تقديم نموذج تطبيقي لنفس المعلومة مع قاعدة بيانات كاملة ،ومن الممكن </a:t>
            </a:r>
            <a:r>
              <a:rPr lang="ar-SA" b="1" dirty="0" err="1" smtClean="0"/>
              <a:t>ان</a:t>
            </a:r>
            <a:r>
              <a:rPr lang="ar-SA" b="1" dirty="0" smtClean="0"/>
              <a:t> يقدم المشرفون عن البرنامج ندوة على الفيديو </a:t>
            </a:r>
            <a:r>
              <a:rPr lang="ar-SA" b="1" dirty="0" err="1" smtClean="0"/>
              <a:t>كونفرنس</a:t>
            </a:r>
            <a:r>
              <a:rPr lang="ar-SA" b="1" dirty="0" smtClean="0"/>
              <a:t> تتناول الجديد في هذا الموضوع ،</a:t>
            </a:r>
            <a:r>
              <a:rPr lang="ar-SA" b="1" dirty="0" err="1" smtClean="0"/>
              <a:t>او</a:t>
            </a:r>
            <a:r>
              <a:rPr lang="ar-SA" b="1" dirty="0" smtClean="0"/>
              <a:t> يتم تقديم نقاش على الشبكة</a:t>
            </a:r>
            <a:r>
              <a:rPr lang="en-US" b="1" dirty="0" smtClean="0">
                <a:cs typeface="Majalla UI"/>
              </a:rPr>
              <a:t> (Chat) </a:t>
            </a:r>
            <a:r>
              <a:rPr lang="ar-SA" b="1" dirty="0" smtClean="0"/>
              <a:t>في نفس الموضوع ،بالإضافة </a:t>
            </a:r>
            <a:r>
              <a:rPr lang="ar-SA" b="1" dirty="0" err="1" smtClean="0"/>
              <a:t>الى</a:t>
            </a:r>
            <a:r>
              <a:rPr lang="ar-SA" b="1" dirty="0" smtClean="0"/>
              <a:t> إرسال رسائل بالبريد الالكتروني لكل الدارسين حول تفاصيل الموضوع ،كما يمكن </a:t>
            </a:r>
            <a:r>
              <a:rPr lang="ar-SA" b="1" dirty="0" err="1" smtClean="0"/>
              <a:t>ان</a:t>
            </a:r>
            <a:r>
              <a:rPr lang="ar-SA" b="1" dirty="0" smtClean="0"/>
              <a:t> يقدم اختبارا ذاتيا لنفس الموضوع كل تلك التكرارات تثري الموضوع وتعمق الفكر وتقابل كافة الاحتياجات والاستعدادات لدى المتعلمين.المهم </a:t>
            </a:r>
            <a:r>
              <a:rPr lang="ar-SA" b="1" dirty="0" err="1" smtClean="0"/>
              <a:t>ان</a:t>
            </a:r>
            <a:r>
              <a:rPr lang="ar-SA" b="1" dirty="0" smtClean="0"/>
              <a:t> كل تلك التكرارات تكون بتقنية علمية عالية المستوى</a:t>
            </a:r>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lstStyle/>
          <a:p>
            <a:r>
              <a:rPr lang="ar-SA" b="1" u="sng" dirty="0" smtClean="0"/>
              <a:t>نماذج التعلم الخليط:</a:t>
            </a:r>
            <a:endParaRPr lang="ar-SA" b="1" dirty="0" smtClean="0"/>
          </a:p>
          <a:p>
            <a:r>
              <a:rPr lang="ar-SA" b="1" dirty="0" smtClean="0"/>
              <a:t>يذكر فاليابان ثلاث نماذج للتعلم الخليط وهي:</a:t>
            </a:r>
          </a:p>
          <a:p>
            <a:r>
              <a:rPr lang="ar-SA" b="1" dirty="0" smtClean="0"/>
              <a:t>1-     نموذج تطوير المهارة </a:t>
            </a:r>
            <a:r>
              <a:rPr lang="en-US" b="1" dirty="0" smtClean="0">
                <a:cs typeface="Majalla UI"/>
              </a:rPr>
              <a:t>Skill-Driven Model</a:t>
            </a:r>
            <a:r>
              <a:rPr lang="ar-SA" b="1" dirty="0" smtClean="0"/>
              <a:t>: يجمع بين التعلم الذاتي </a:t>
            </a:r>
            <a:r>
              <a:rPr lang="ar-SA" b="1" dirty="0" err="1" smtClean="0"/>
              <a:t>و</a:t>
            </a:r>
            <a:r>
              <a:rPr lang="ar-SA" b="1" dirty="0" smtClean="0"/>
              <a:t> مدرب أو معلم لييسر دعم وتطوير المعرفة.</a:t>
            </a:r>
          </a:p>
          <a:p>
            <a:r>
              <a:rPr lang="ar-SA" b="1" dirty="0" smtClean="0"/>
              <a:t>2-  نموذج تطوير الموقف </a:t>
            </a:r>
            <a:r>
              <a:rPr lang="en-US" b="1" dirty="0" smtClean="0">
                <a:cs typeface="Majalla UI"/>
              </a:rPr>
              <a:t>Attitude-Driven Model</a:t>
            </a:r>
            <a:r>
              <a:rPr lang="ar-SA" b="1" dirty="0" smtClean="0"/>
              <a:t>: تمزج مختلف الأحداث </a:t>
            </a:r>
            <a:r>
              <a:rPr lang="ar-SA" b="1" dirty="0" err="1" smtClean="0"/>
              <a:t>و</a:t>
            </a:r>
            <a:r>
              <a:rPr lang="ar-SA" b="1" dirty="0" smtClean="0"/>
              <a:t> وسائل تقديمها المختلفة من أجل تطوير سلوكيات معينة. </a:t>
            </a:r>
          </a:p>
          <a:p>
            <a:r>
              <a:rPr lang="ar-SA" b="1" dirty="0" smtClean="0"/>
              <a:t>3-  نموذج تطوير الكفاءة </a:t>
            </a:r>
            <a:r>
              <a:rPr lang="en-US" b="1" dirty="0" smtClean="0">
                <a:cs typeface="Majalla UI"/>
              </a:rPr>
              <a:t>Competency-Driven Model</a:t>
            </a:r>
            <a:r>
              <a:rPr lang="ar-SA" b="1" dirty="0" smtClean="0"/>
              <a:t>: يمزج الأداء والأدوات الداعمة له مع إدارة مصادر المعرفة والتوجيه, من أجل تطوير الكفاءات في مكان العمل ,وذلك من أجل التقاط ونقل المعرفة ويتطلب ذلك التفاعل مع الخبراء </a:t>
            </a:r>
            <a:r>
              <a:rPr lang="ar-SA" b="1" dirty="0" err="1" smtClean="0"/>
              <a:t>و</a:t>
            </a:r>
            <a:r>
              <a:rPr lang="ar-SA" b="1" dirty="0" smtClean="0"/>
              <a:t> مراقبتهم </a:t>
            </a:r>
            <a:r>
              <a:rPr lang="en-US" b="1" dirty="0" smtClean="0">
                <a:cs typeface="Majalla UI"/>
              </a:rPr>
              <a:t>(Valiathan,2002)</a:t>
            </a:r>
            <a:r>
              <a:rPr lang="ar-SA" b="1" dirty="0" smtClean="0"/>
              <a:t>.</a:t>
            </a:r>
            <a:r>
              <a:rPr lang="ar-SA" dirty="0" smtClean="0"/>
              <a:t> </a:t>
            </a:r>
            <a:endParaRPr lang="en-US" dirty="0" smtClean="0">
              <a:cs typeface="Majalla UI"/>
            </a:endParaRPr>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80000"/>
              </a:lnSpc>
              <a:buNone/>
            </a:pPr>
            <a:r>
              <a:rPr lang="ar-SA" sz="7200" dirty="0" smtClean="0"/>
              <a:t> </a:t>
            </a:r>
            <a:r>
              <a:rPr lang="ar-SA" b="1" u="sng" dirty="0" smtClean="0"/>
              <a:t>*الشروط الواجب توافرها لتنفيذ التعلم الخليط .</a:t>
            </a:r>
            <a:r>
              <a:rPr lang="en-US" b="1" u="sng" dirty="0" smtClean="0">
                <a:cs typeface="Majalla UI"/>
              </a:rPr>
              <a:t>*</a:t>
            </a:r>
            <a:r>
              <a:rPr lang="en-US" dirty="0" smtClean="0">
                <a:cs typeface="Majalla UI"/>
              </a:rPr>
              <a:t> </a:t>
            </a:r>
            <a:r>
              <a:rPr lang="en-US" b="1" dirty="0" smtClean="0">
                <a:cs typeface="Majalla UI"/>
              </a:rPr>
              <a:t/>
            </a:r>
            <a:br>
              <a:rPr lang="en-US" b="1" dirty="0" smtClean="0">
                <a:cs typeface="Majalla UI"/>
              </a:rPr>
            </a:br>
            <a:r>
              <a:rPr lang="en-US" b="1" dirty="0" smtClean="0">
                <a:cs typeface="Majalla UI"/>
              </a:rPr>
              <a:t>( </a:t>
            </a:r>
            <a:r>
              <a:rPr lang="ar-SA" b="1" dirty="0" smtClean="0"/>
              <a:t>أوصى كل من حسن الناتع محمد عبد </a:t>
            </a:r>
            <a:r>
              <a:rPr lang="ar-SA" b="1" dirty="0" err="1" smtClean="0"/>
              <a:t>العاطي</a:t>
            </a:r>
            <a:r>
              <a:rPr lang="ar-SA" b="1" dirty="0" smtClean="0"/>
              <a:t> والسيد عبد المولى السيد (2008</a:t>
            </a:r>
            <a:r>
              <a:rPr lang="en-US" b="1" dirty="0" smtClean="0">
                <a:cs typeface="Majalla UI"/>
              </a:rPr>
              <a:t>* </a:t>
            </a:r>
            <a:r>
              <a:rPr lang="ar-SA" b="1" dirty="0" smtClean="0"/>
              <a:t>بمراعاة ما يلي عن تصميم بيئة التعلم</a:t>
            </a:r>
            <a:r>
              <a:rPr lang="en-US" b="1" dirty="0" smtClean="0">
                <a:cs typeface="Majalla UI"/>
              </a:rPr>
              <a:t> </a:t>
            </a:r>
            <a:r>
              <a:rPr lang="ar-EG" b="1" dirty="0" smtClean="0"/>
              <a:t>الخليط</a:t>
            </a:r>
            <a:r>
              <a:rPr lang="en-US" b="1" dirty="0" smtClean="0">
                <a:cs typeface="Majalla UI"/>
              </a:rPr>
              <a:t> : </a:t>
            </a:r>
            <a:br>
              <a:rPr lang="en-US" b="1" dirty="0" smtClean="0">
                <a:cs typeface="Majalla UI"/>
              </a:rPr>
            </a:br>
            <a:r>
              <a:rPr lang="en-US" b="1" dirty="0" smtClean="0">
                <a:cs typeface="Majalla UI"/>
              </a:rPr>
              <a:t>- </a:t>
            </a:r>
            <a:r>
              <a:rPr lang="ar-SA" b="1" dirty="0" smtClean="0"/>
              <a:t>التخطيط الجيد لتوظيف تكنولوجيا التعلم الإلكتروني في بيئة التعلم المدمج، وتحديد وظيفة كل وسيط في البرنامج، وكيفية استخدامه من قبل المعلمين والمتعلمين بدقة</a:t>
            </a:r>
            <a:r>
              <a:rPr lang="en-US" b="1" dirty="0" smtClean="0">
                <a:cs typeface="Majalla UI"/>
              </a:rPr>
              <a:t> </a:t>
            </a:r>
            <a:br>
              <a:rPr lang="en-US" b="1" dirty="0" smtClean="0">
                <a:cs typeface="Majalla UI"/>
              </a:rPr>
            </a:br>
            <a:r>
              <a:rPr lang="en-US" b="1" dirty="0" smtClean="0">
                <a:cs typeface="Majalla UI"/>
              </a:rPr>
              <a:t> - </a:t>
            </a:r>
            <a:r>
              <a:rPr lang="ar-SA" b="1" dirty="0" smtClean="0"/>
              <a:t>التأكد مهارات المعلمين والمتعلمين في استخدام تكنولوجيا التعلم الإلكتروني المتضمنة في بيئة التعلم</a:t>
            </a:r>
            <a:r>
              <a:rPr lang="en-US" b="1" dirty="0" smtClean="0">
                <a:cs typeface="Majalla UI"/>
              </a:rPr>
              <a:t> </a:t>
            </a:r>
            <a:r>
              <a:rPr lang="ar-EG" b="1" dirty="0" smtClean="0"/>
              <a:t>الخليط</a:t>
            </a:r>
            <a:r>
              <a:rPr lang="en-US" b="1" dirty="0" smtClean="0">
                <a:cs typeface="Majalla UI"/>
              </a:rPr>
              <a:t>.  </a:t>
            </a:r>
            <a:br>
              <a:rPr lang="en-US" b="1" dirty="0" smtClean="0">
                <a:cs typeface="Majalla UI"/>
              </a:rPr>
            </a:br>
            <a:r>
              <a:rPr lang="ar-SA" b="1" dirty="0" smtClean="0"/>
              <a:t>- التأكد من توافر الأجهزة والمراجع والمصادر المختلفة المستخدمة في بيئة التعلم المدمج سواء لدى المتعلمين أو في المؤسسة التعليمية، حتى لا تمثل معوقاً لحدوث التعلم</a:t>
            </a:r>
            <a:r>
              <a:rPr lang="en-US" b="1" dirty="0" smtClean="0">
                <a:cs typeface="Majalla UI"/>
              </a:rPr>
              <a:t> . </a:t>
            </a:r>
            <a:br>
              <a:rPr lang="en-US" b="1" dirty="0" smtClean="0">
                <a:cs typeface="Majalla UI"/>
              </a:rPr>
            </a:br>
            <a:r>
              <a:rPr lang="en-US" b="1" dirty="0" smtClean="0">
                <a:cs typeface="Majalla UI"/>
              </a:rPr>
              <a:t> - </a:t>
            </a:r>
            <a:r>
              <a:rPr lang="ar-SA" b="1" dirty="0" smtClean="0"/>
              <a:t>بدء البرنامج بجلسة عامة تجمع بين المعلمين والمتعلمين وجهاً لوجه، يتم فيها توضيح أهداف البرنامج وخطته كيفية تنفيذه، والاستراتيجيات المستخدمة فيه، ودور كل منهم في أحداث التعلم</a:t>
            </a:r>
            <a:r>
              <a:rPr lang="en-US" b="1" dirty="0" smtClean="0">
                <a:cs typeface="Majalla UI"/>
              </a:rPr>
              <a:t> . </a:t>
            </a:r>
            <a:br>
              <a:rPr lang="en-US" b="1" dirty="0" smtClean="0">
                <a:cs typeface="Majalla UI"/>
              </a:rPr>
            </a:br>
            <a:r>
              <a:rPr lang="en-US" b="1" dirty="0" smtClean="0">
                <a:cs typeface="Majalla UI"/>
              </a:rPr>
              <a:t> </a:t>
            </a:r>
            <a:r>
              <a:rPr lang="ar-SA" b="1" dirty="0" smtClean="0"/>
              <a:t>- العمل على وجود المعلمين في الوقت المناسب للرد على استفسارات المتعلمين بشكل جيد سواء أكان ذلك من خلال شبكة الإنترنت أو في قاعات الدروس وجهاً لوجه</a:t>
            </a:r>
            <a:r>
              <a:rPr lang="en-US" b="1" dirty="0" smtClean="0">
                <a:cs typeface="Majalla UI"/>
              </a:rPr>
              <a:t> . </a:t>
            </a:r>
            <a:br>
              <a:rPr lang="en-US" b="1" dirty="0" smtClean="0">
                <a:cs typeface="Majalla UI"/>
              </a:rPr>
            </a:br>
            <a:r>
              <a:rPr lang="en-US" b="1" dirty="0" smtClean="0">
                <a:cs typeface="Majalla UI"/>
              </a:rPr>
              <a:t> - </a:t>
            </a:r>
            <a:r>
              <a:rPr lang="ar-SA" b="1" dirty="0" smtClean="0"/>
              <a:t>تنوع مصادر المعلومات لمقابلة الفروق الفردية بين المتعلمين</a:t>
            </a:r>
            <a:r>
              <a:rPr lang="en-US" b="1" dirty="0" smtClean="0">
                <a:cs typeface="Majalla UI"/>
              </a:rPr>
              <a:t>. </a:t>
            </a:r>
            <a:endParaRPr lang="ar-SA" b="1" u="sng" dirty="0" smtClean="0"/>
          </a:p>
          <a:p>
            <a:pPr>
              <a:lnSpc>
                <a:spcPct val="80000"/>
              </a:lnSpc>
              <a:buFontTx/>
              <a:buNone/>
            </a:pPr>
            <a:endParaRPr lang="en-US" dirty="0" smtClean="0">
              <a:cs typeface="Majalla UI"/>
            </a:endParaRPr>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90000"/>
              </a:lnSpc>
            </a:pPr>
            <a:r>
              <a:rPr lang="ar-SA" dirty="0" smtClean="0"/>
              <a:t>مميزات التعلم الخليط </a:t>
            </a:r>
          </a:p>
          <a:p>
            <a:pPr>
              <a:lnSpc>
                <a:spcPct val="90000"/>
              </a:lnSpc>
            </a:pPr>
            <a:r>
              <a:rPr lang="ar-SA" dirty="0" smtClean="0"/>
              <a:t>من </a:t>
            </a:r>
            <a:r>
              <a:rPr lang="ar-SA" dirty="0" err="1" smtClean="0"/>
              <a:t>اهم</a:t>
            </a:r>
            <a:r>
              <a:rPr lang="ar-SA" dirty="0" smtClean="0"/>
              <a:t> مميزات التعلم الخليط :</a:t>
            </a:r>
          </a:p>
          <a:p>
            <a:pPr>
              <a:lnSpc>
                <a:spcPct val="90000"/>
              </a:lnSpc>
            </a:pPr>
            <a:r>
              <a:rPr lang="ar-SA" dirty="0" smtClean="0"/>
              <a:t>(1)  خفض نفقات التعلم بشكل هائل بالمقارنة بالتعلم الالكتروني وحده</a:t>
            </a:r>
          </a:p>
          <a:p>
            <a:pPr>
              <a:lnSpc>
                <a:spcPct val="90000"/>
              </a:lnSpc>
            </a:pPr>
            <a:r>
              <a:rPr lang="ar-SA" dirty="0" smtClean="0"/>
              <a:t>(2)  عدم حرمان المتعلم من متعة التعامل مع معلميهم وزملائهم وجها لوجه</a:t>
            </a:r>
          </a:p>
          <a:p>
            <a:pPr>
              <a:lnSpc>
                <a:spcPct val="90000"/>
              </a:lnSpc>
            </a:pPr>
            <a:r>
              <a:rPr lang="ar-SA" dirty="0" smtClean="0"/>
              <a:t>(3)  تعزيز الجوانب الإنسانية والعلاقات الاجتماعية بين المتعلمين فيما بينهم  وبين المعلمين أيضا </a:t>
            </a:r>
          </a:p>
          <a:p>
            <a:pPr>
              <a:lnSpc>
                <a:spcPct val="90000"/>
              </a:lnSpc>
            </a:pPr>
            <a:r>
              <a:rPr lang="ar-SA" dirty="0" smtClean="0"/>
              <a:t>(4)  المرونة الكافية لمقابلة كافة الاحتياجات الفردية  وأنماط التعلم لدى المتعلمين باختلاف مستوياتهم وأعمارهم وأوقاتهم</a:t>
            </a:r>
          </a:p>
          <a:p>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lstStyle/>
          <a:p>
            <a:pPr>
              <a:lnSpc>
                <a:spcPct val="90000"/>
              </a:lnSpc>
            </a:pPr>
            <a:r>
              <a:rPr lang="ar-SA" dirty="0" smtClean="0"/>
              <a:t>(5)  الاستفادة من التقدم التكنولوجي في التصميم والتنفيذ والاستخدام</a:t>
            </a:r>
          </a:p>
          <a:p>
            <a:pPr>
              <a:lnSpc>
                <a:spcPct val="90000"/>
              </a:lnSpc>
            </a:pPr>
            <a:r>
              <a:rPr lang="ar-SA" dirty="0" smtClean="0"/>
              <a:t>(6)  إثراء المعرفة الإنسانية ورفع جودة العملية التعليمية ومن ثم جودة المنتج التعليمي وكفاءة المعلمين</a:t>
            </a:r>
          </a:p>
          <a:p>
            <a:pPr>
              <a:lnSpc>
                <a:spcPct val="90000"/>
              </a:lnSpc>
            </a:pPr>
            <a:r>
              <a:rPr lang="ar-SA" dirty="0" smtClean="0"/>
              <a:t>(7)  التواصل الحضاري بين مختلف الثقافات للاستفادة والإفادة من كل ما هو جديد في العلوم</a:t>
            </a:r>
          </a:p>
          <a:p>
            <a:pPr>
              <a:lnSpc>
                <a:spcPct val="90000"/>
              </a:lnSpc>
            </a:pPr>
            <a:r>
              <a:rPr lang="ar-SA" dirty="0" smtClean="0"/>
              <a:t>(8) المدى  </a:t>
            </a:r>
            <a:r>
              <a:rPr lang="en-US" dirty="0" smtClean="0">
                <a:cs typeface="Majalla UI"/>
              </a:rPr>
              <a:t>Scale</a:t>
            </a:r>
            <a:r>
              <a:rPr lang="ar-SA" dirty="0" smtClean="0"/>
              <a:t> ويقصد </a:t>
            </a:r>
            <a:r>
              <a:rPr lang="ar-SA" dirty="0" err="1" smtClean="0"/>
              <a:t>به</a:t>
            </a:r>
            <a:r>
              <a:rPr lang="ar-SA" dirty="0" smtClean="0"/>
              <a:t> التحاق أفراد وجماعات من مختلف دول العالم في نفس الوقت على مدى واسع ويمكن </a:t>
            </a:r>
            <a:r>
              <a:rPr lang="ar-SA" dirty="0" err="1" smtClean="0"/>
              <a:t>ان</a:t>
            </a:r>
            <a:r>
              <a:rPr lang="ar-SA" dirty="0" smtClean="0"/>
              <a:t> يلتقوا في مكان ما في وقت ما بكيفية ما </a:t>
            </a:r>
          </a:p>
          <a:p>
            <a:pPr>
              <a:lnSpc>
                <a:spcPct val="90000"/>
              </a:lnSpc>
            </a:pPr>
            <a:r>
              <a:rPr lang="ar-SA" dirty="0" smtClean="0"/>
              <a:t>(9)  كثير من الموضوعات العلمية يصعب للغاية تدريسها الكترونيا بالكامل وبصفة خاصة مثل المهارات العالية واستخدام التعلم الخليط يمثل احد الحلول المقترحة لحل مثل تلك المشكلات.</a:t>
            </a:r>
            <a:endParaRPr lang="en-US" dirty="0" smtClean="0">
              <a:cs typeface="Majalla UI"/>
            </a:endParaRPr>
          </a:p>
          <a:p>
            <a:pPr>
              <a:buNone/>
            </a:pPr>
            <a:endParaRPr lang="ar-SA"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90000"/>
              </a:lnSpc>
            </a:pPr>
            <a:r>
              <a:rPr lang="ar-SA" dirty="0" smtClean="0"/>
              <a:t>بعض مشكلات التعلم الخليط</a:t>
            </a:r>
          </a:p>
          <a:p>
            <a:pPr>
              <a:lnSpc>
                <a:spcPct val="90000"/>
              </a:lnSpc>
            </a:pPr>
            <a:r>
              <a:rPr lang="ar-SA" dirty="0" smtClean="0"/>
              <a:t>لا يخلو التعلم الخليط من مشكلات يجب النظر </a:t>
            </a:r>
            <a:r>
              <a:rPr lang="ar-SA" dirty="0" err="1" smtClean="0"/>
              <a:t>اليها</a:t>
            </a:r>
            <a:r>
              <a:rPr lang="ar-SA" dirty="0" smtClean="0"/>
              <a:t> بعين الاعتبار ومنها :</a:t>
            </a:r>
          </a:p>
          <a:p>
            <a:pPr>
              <a:lnSpc>
                <a:spcPct val="90000"/>
              </a:lnSpc>
            </a:pPr>
            <a:r>
              <a:rPr lang="ar-SA" dirty="0" smtClean="0"/>
              <a:t>بعض الطلاب </a:t>
            </a:r>
            <a:r>
              <a:rPr lang="ar-SA" dirty="0" err="1" smtClean="0"/>
              <a:t>او</a:t>
            </a:r>
            <a:r>
              <a:rPr lang="ar-SA" dirty="0" smtClean="0"/>
              <a:t> المتدربين تنقصهم الخبرة </a:t>
            </a:r>
            <a:r>
              <a:rPr lang="ar-SA" dirty="0" err="1" smtClean="0"/>
              <a:t>او</a:t>
            </a:r>
            <a:r>
              <a:rPr lang="ar-SA" dirty="0" smtClean="0"/>
              <a:t> المهارة الكافية للتعامل مع </a:t>
            </a:r>
          </a:p>
          <a:p>
            <a:pPr>
              <a:lnSpc>
                <a:spcPct val="90000"/>
              </a:lnSpc>
            </a:pPr>
            <a:r>
              <a:rPr lang="ar-SA" dirty="0" smtClean="0"/>
              <a:t>أجهزة الكمبيوتر والشبكات وهذا يمثل </a:t>
            </a:r>
            <a:r>
              <a:rPr lang="ar-SA" dirty="0" err="1" smtClean="0"/>
              <a:t>اهم</a:t>
            </a:r>
            <a:r>
              <a:rPr lang="ar-SA" dirty="0" smtClean="0"/>
              <a:t> عوائق التعلم الالكتروني وخاصة </a:t>
            </a:r>
            <a:r>
              <a:rPr lang="ar-SA" dirty="0" err="1" smtClean="0"/>
              <a:t>اذا</a:t>
            </a:r>
            <a:r>
              <a:rPr lang="ar-SA" dirty="0" smtClean="0"/>
              <a:t> كنا نتكلم عن نوع من التعلم الذاتي.</a:t>
            </a:r>
          </a:p>
          <a:p>
            <a:pPr>
              <a:lnSpc>
                <a:spcPct val="90000"/>
              </a:lnSpc>
            </a:pPr>
            <a:r>
              <a:rPr lang="ar-SA" dirty="0" smtClean="0"/>
              <a:t>لا يوجد أي ضمان من </a:t>
            </a:r>
            <a:r>
              <a:rPr lang="ar-SA" dirty="0" err="1" smtClean="0"/>
              <a:t>ان</a:t>
            </a:r>
            <a:r>
              <a:rPr lang="ar-SA" dirty="0" smtClean="0"/>
              <a:t> الأجهزة الموجودة لدى المتعلمين </a:t>
            </a:r>
            <a:r>
              <a:rPr lang="ar-SA" dirty="0" err="1" smtClean="0"/>
              <a:t>او</a:t>
            </a:r>
            <a:r>
              <a:rPr lang="ar-SA" dirty="0" smtClean="0"/>
              <a:t> المتدربين  </a:t>
            </a:r>
          </a:p>
          <a:p>
            <a:pPr>
              <a:lnSpc>
                <a:spcPct val="90000"/>
              </a:lnSpc>
            </a:pPr>
            <a:r>
              <a:rPr lang="ar-SA" dirty="0" smtClean="0"/>
              <a:t>في منازلهم </a:t>
            </a:r>
            <a:r>
              <a:rPr lang="ar-SA" dirty="0" err="1" smtClean="0"/>
              <a:t>او</a:t>
            </a:r>
            <a:r>
              <a:rPr lang="ar-SA" dirty="0" smtClean="0"/>
              <a:t> في أماكن التدريب التي يدرسون </a:t>
            </a:r>
            <a:r>
              <a:rPr lang="ar-SA" dirty="0" err="1" smtClean="0"/>
              <a:t>بها</a:t>
            </a:r>
            <a:r>
              <a:rPr lang="ar-SA" dirty="0" smtClean="0"/>
              <a:t> المساق الكترونيا على نفس الكفاءة والقدرة والسرعة والتجهيزات وأنها تصلح للمحتوى المنهجي للمساق</a:t>
            </a:r>
          </a:p>
          <a:p>
            <a:pPr>
              <a:lnSpc>
                <a:spcPct val="90000"/>
              </a:lnSpc>
              <a:buNone/>
            </a:pPr>
            <a:r>
              <a:rPr lang="ar-SA" dirty="0" smtClean="0"/>
              <a:t> </a:t>
            </a:r>
            <a:endParaRPr lang="ar-EG" dirty="0" smtClean="0"/>
          </a:p>
          <a:p>
            <a:pPr>
              <a:lnSpc>
                <a:spcPct val="90000"/>
              </a:lnSpc>
              <a:buNone/>
            </a:pPr>
            <a:endParaRPr lang="en-US" dirty="0" smtClean="0">
              <a:cs typeface="Majalla UI"/>
            </a:endParaRPr>
          </a:p>
          <a:p>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lstStyle/>
          <a:p>
            <a:pPr>
              <a:lnSpc>
                <a:spcPct val="90000"/>
              </a:lnSpc>
            </a:pPr>
            <a:r>
              <a:rPr lang="ar-SA" dirty="0" smtClean="0"/>
              <a:t>صعوبات كثيرة في أنظمة وسرعات الشبكات والاتصالات في أماكن</a:t>
            </a:r>
          </a:p>
          <a:p>
            <a:pPr>
              <a:lnSpc>
                <a:spcPct val="90000"/>
              </a:lnSpc>
            </a:pPr>
            <a:r>
              <a:rPr lang="ar-SA" dirty="0" smtClean="0"/>
              <a:t>الدراسة.</a:t>
            </a:r>
          </a:p>
          <a:p>
            <a:pPr>
              <a:lnSpc>
                <a:spcPct val="90000"/>
              </a:lnSpc>
            </a:pPr>
            <a:r>
              <a:rPr lang="ar-SA" dirty="0" smtClean="0"/>
              <a:t>صعوبات عدة في التقويم ونظام المراقبة والتصحيح واخذ الغياب</a:t>
            </a:r>
          </a:p>
          <a:p>
            <a:pPr>
              <a:lnSpc>
                <a:spcPct val="90000"/>
              </a:lnSpc>
            </a:pPr>
            <a:r>
              <a:rPr lang="ar-SA" dirty="0" smtClean="0"/>
              <a:t>التغذية الراجعة أحيانا تكون مفقودة فلو التحق طالب بمساق ما ووجد صعوبة ما ولم يجد التغذية الراجعة الفورية على مشكلته فلن يعود للبرنامج مهما كان مشوقا </a:t>
            </a:r>
          </a:p>
          <a:p>
            <a:pPr>
              <a:lnSpc>
                <a:spcPct val="90000"/>
              </a:lnSpc>
            </a:pPr>
            <a:r>
              <a:rPr lang="ar-SA" dirty="0" err="1" smtClean="0"/>
              <a:t>اهم</a:t>
            </a:r>
            <a:r>
              <a:rPr lang="ar-SA" dirty="0" smtClean="0"/>
              <a:t> مشكلات التعلم الخليط توفر الكوادر المؤهلة في هذا النوع من التعلم</a:t>
            </a:r>
            <a:endParaRPr lang="ar-SA"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80000"/>
              </a:lnSpc>
            </a:pPr>
            <a:r>
              <a:rPr lang="ar-SA" b="1" dirty="0" smtClean="0"/>
              <a:t>المراجع</a:t>
            </a:r>
            <a:endParaRPr lang="ar-SA" b="1" u="sng" dirty="0" smtClean="0"/>
          </a:p>
          <a:p>
            <a:pPr>
              <a:lnSpc>
                <a:spcPct val="80000"/>
              </a:lnSpc>
            </a:pPr>
            <a:r>
              <a:rPr lang="ar-SA" b="1" u="sng" dirty="0" smtClean="0"/>
              <a:t>المراجع العربية</a:t>
            </a:r>
            <a:r>
              <a:rPr lang="en-US" b="1" u="sng" dirty="0" smtClean="0">
                <a:cs typeface="Majalla UI"/>
              </a:rPr>
              <a:t>:</a:t>
            </a:r>
            <a:endParaRPr lang="ar-SA" b="1" dirty="0" smtClean="0"/>
          </a:p>
          <a:p>
            <a:pPr>
              <a:lnSpc>
                <a:spcPct val="80000"/>
              </a:lnSpc>
            </a:pPr>
            <a:r>
              <a:rPr lang="ar-SA" b="1" dirty="0" smtClean="0"/>
              <a:t>1- سلامة,حسن علي(2005): التعلم الخليط التطور الطبيعي للتعلم الالكتروني  ورقة عمل مقدمة في جامعة جنوب الوادي ,كلية التربية بسوهاج</a:t>
            </a:r>
            <a:r>
              <a:rPr lang="en-US" b="1" dirty="0" smtClean="0">
                <a:cs typeface="Majalla UI"/>
              </a:rPr>
              <a:t>. </a:t>
            </a:r>
            <a:endParaRPr lang="ar-SA" b="1" dirty="0" smtClean="0"/>
          </a:p>
          <a:p>
            <a:pPr>
              <a:lnSpc>
                <a:spcPct val="80000"/>
              </a:lnSpc>
            </a:pPr>
            <a:r>
              <a:rPr lang="ar-SA" b="1" dirty="0" smtClean="0"/>
              <a:t> </a:t>
            </a:r>
            <a:r>
              <a:rPr lang="en-US" b="1" dirty="0" smtClean="0">
                <a:cs typeface="Majalla UI"/>
              </a:rPr>
              <a:t>-2 </a:t>
            </a:r>
            <a:r>
              <a:rPr lang="ar-SA" b="1" dirty="0" smtClean="0"/>
              <a:t>حسن الناتع محمد عبد </a:t>
            </a:r>
            <a:r>
              <a:rPr lang="ar-SA" b="1" dirty="0" err="1" smtClean="0"/>
              <a:t>العاطي</a:t>
            </a:r>
            <a:r>
              <a:rPr lang="ar-SA" b="1" dirty="0" smtClean="0"/>
              <a:t> والسيد عبد المولى السيد (يناير 2008) ، أثر استخدام كل من التعلم الإلكتروني والتعلم المدمج في تنمية مهارات تصميم وإنتاج مواقع الويب التعليمية لدى طلاب الدبلوم المهنية واتجاهاتهم نحو تكنولوجيا التعلم الإلكتروني، تكنولوجيا التربية : دراسات وبحوث، عدد خاص عن المؤتمر العلمي الثالث للجمعية العربية لتكنولوجيا التربية 2007 بالاشتراك مع معهد الدراسات التربوية وعنوانه " (تكنولوجيا التعليم والتعلم) نشر العلم ... حيوية الإبداع " في الفترة </a:t>
            </a:r>
            <a:r>
              <a:rPr lang="en-US" b="1" dirty="0" smtClean="0">
                <a:cs typeface="Majalla UI"/>
              </a:rPr>
              <a:t>5 – 6 </a:t>
            </a:r>
            <a:r>
              <a:rPr lang="ar-SA" b="1" dirty="0" smtClean="0"/>
              <a:t>سبتمبر 2007 بمركز المؤتمرات بجامعة القاهرة</a:t>
            </a:r>
            <a:r>
              <a:rPr lang="ar-EG" b="1" dirty="0" smtClean="0"/>
              <a:t>.</a:t>
            </a:r>
            <a:endParaRPr lang="en-US" b="1" dirty="0" smtClean="0">
              <a:cs typeface="Majalla UI"/>
            </a:endParaRPr>
          </a:p>
          <a:p>
            <a:pPr>
              <a:lnSpc>
                <a:spcPct val="80000"/>
              </a:lnSpc>
            </a:pPr>
            <a:r>
              <a:rPr lang="en-US" b="1" dirty="0" smtClean="0">
                <a:cs typeface="Majalla UI"/>
              </a:rPr>
              <a:t>3</a:t>
            </a:r>
            <a:r>
              <a:rPr lang="ar-SA" b="1" dirty="0" smtClean="0"/>
              <a:t>- حسن حسين زيتون (2005) . رؤية جديدة في التعليم " التعلم الإلكتروني</a:t>
            </a:r>
            <a:r>
              <a:rPr lang="en-US" b="1" dirty="0" smtClean="0">
                <a:cs typeface="Majalla UI"/>
              </a:rPr>
              <a:t> " : </a:t>
            </a:r>
            <a:r>
              <a:rPr lang="ar-SA" b="1" dirty="0" smtClean="0"/>
              <a:t>المفهوم – القضايا - التطبيق - التقييم ، المملكة العربية السعودية ، الرياض </a:t>
            </a:r>
            <a:r>
              <a:rPr lang="en-US" b="1" dirty="0" smtClean="0">
                <a:cs typeface="Majalla UI"/>
              </a:rPr>
              <a:t>: </a:t>
            </a:r>
            <a:r>
              <a:rPr lang="ar-SA" b="1" dirty="0" smtClean="0"/>
              <a:t>الدار الصوتية للتربية</a:t>
            </a:r>
            <a:r>
              <a:rPr lang="ar-EG" b="1" dirty="0" smtClean="0"/>
              <a:t>.</a:t>
            </a:r>
            <a:endParaRPr lang="ar-SA" b="1" dirty="0" smtClean="0"/>
          </a:p>
          <a:p>
            <a:pPr>
              <a:buNone/>
            </a:pPr>
            <a:endParaRPr lang="ar-SA"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80000"/>
              </a:lnSpc>
            </a:pPr>
            <a:r>
              <a:rPr lang="ar-SA" sz="3600" b="1" dirty="0" smtClean="0"/>
              <a:t>4- قسط ندي شمولي (2007) ، الأنماط الحديثة في التعليم العالي : التعليم الالكتروني المتعدد الوسائط ، المؤتمر السادس لعمداء كليات الآداب في الجامعات الأعضاء في اتحاد الجامعات العربية- ندوة ضمان جودة التعليم والاعتماد الأكاديمي </a:t>
            </a:r>
            <a:r>
              <a:rPr lang="ar-SA" sz="3600" b="1" dirty="0" err="1" smtClean="0"/>
              <a:t>ـ</a:t>
            </a:r>
            <a:r>
              <a:rPr lang="ar-SA" sz="3600" b="1" dirty="0" smtClean="0"/>
              <a:t> جامعة الجنان</a:t>
            </a:r>
            <a:r>
              <a:rPr lang="en-US" sz="3600" b="1" dirty="0" smtClean="0">
                <a:cs typeface="Majalla UI"/>
              </a:rPr>
              <a:t> .</a:t>
            </a:r>
            <a:endParaRPr lang="ar-SA" sz="3600" b="1" dirty="0" smtClean="0"/>
          </a:p>
          <a:p>
            <a:pPr>
              <a:lnSpc>
                <a:spcPct val="80000"/>
              </a:lnSpc>
            </a:pPr>
            <a:r>
              <a:rPr lang="ar-SA" sz="3600" b="1" dirty="0" smtClean="0"/>
              <a:t>5- احمد سالم "تكنولوجيا التعليم والتعليم الالكتروني "مكتبة الرشد ،الرياض، 2004.</a:t>
            </a:r>
          </a:p>
          <a:p>
            <a:pPr>
              <a:lnSpc>
                <a:spcPct val="80000"/>
              </a:lnSpc>
            </a:pPr>
            <a:r>
              <a:rPr lang="ar-SA" sz="3600" b="1" dirty="0" smtClean="0"/>
              <a:t>6- خديجة على المشرف </a:t>
            </a:r>
            <a:r>
              <a:rPr lang="ar-SA" sz="3600" b="1" dirty="0" err="1" smtClean="0"/>
              <a:t>الغامدى</a:t>
            </a:r>
            <a:r>
              <a:rPr lang="ar-SA" sz="3600" b="1" dirty="0" smtClean="0"/>
              <a:t> "التعليم المؤلف" </a:t>
            </a:r>
            <a:r>
              <a:rPr lang="en-US" sz="3600" b="1" dirty="0" smtClean="0">
                <a:cs typeface="Majalla UI"/>
              </a:rPr>
              <a:t>blended learning</a:t>
            </a:r>
            <a:r>
              <a:rPr lang="ar-EG" sz="3600" b="1" dirty="0" smtClean="0"/>
              <a:t>،بحث منشور ، مجلة العلوم إنسانية ، العدد35، السنة الخامسة،2007م </a:t>
            </a:r>
            <a:r>
              <a:rPr lang="en-US" sz="3600" b="1" dirty="0" smtClean="0">
                <a:cs typeface="Majalla UI"/>
                <a:hlinkClick r:id="rId3"/>
              </a:rPr>
              <a:t>www.ulum.ni/c108.html</a:t>
            </a:r>
            <a:r>
              <a:rPr lang="en-US" sz="3600" b="1" dirty="0" smtClean="0">
                <a:cs typeface="Majalla UI"/>
              </a:rPr>
              <a:t> </a:t>
            </a:r>
            <a:endParaRPr lang="ar-EG" sz="3600" b="1" dirty="0" smtClean="0"/>
          </a:p>
          <a:p>
            <a:pPr>
              <a:lnSpc>
                <a:spcPct val="80000"/>
              </a:lnSpc>
            </a:pPr>
            <a:r>
              <a:rPr lang="ar-EG" sz="3600" b="1" dirty="0" smtClean="0"/>
              <a:t>7- موقع منهل الثقافة التربوية</a:t>
            </a:r>
            <a:r>
              <a:rPr lang="en-US" sz="3600" b="1" dirty="0" smtClean="0">
                <a:cs typeface="Majalla UI"/>
              </a:rPr>
              <a:t>www.manhal.com </a:t>
            </a:r>
            <a:endParaRPr lang="ar-EG" sz="3600" b="1" dirty="0" smtClean="0"/>
          </a:p>
          <a:p>
            <a:pPr>
              <a:lnSpc>
                <a:spcPct val="80000"/>
              </a:lnSpc>
            </a:pPr>
            <a:r>
              <a:rPr lang="ar-EG" sz="3600" b="1" dirty="0" smtClean="0"/>
              <a:t>8- مجلة المعلوماتية</a:t>
            </a:r>
            <a:endParaRPr lang="en-US" sz="3600" b="1" dirty="0" smtClean="0">
              <a:cs typeface="Majalla UI"/>
            </a:endParaRPr>
          </a:p>
          <a:p>
            <a:pPr>
              <a:buNone/>
            </a:pPr>
            <a:endParaRPr lang="ar-SA" sz="36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gn="ctr">
              <a:lnSpc>
                <a:spcPct val="80000"/>
              </a:lnSpc>
              <a:buNone/>
            </a:pPr>
            <a:r>
              <a:rPr lang="ar-SA" sz="6600" b="1" u="sng" dirty="0" smtClean="0"/>
              <a:t>المراجع</a:t>
            </a:r>
            <a:r>
              <a:rPr lang="ar-SA" sz="4800" b="1" u="sng" dirty="0" smtClean="0"/>
              <a:t> </a:t>
            </a:r>
            <a:r>
              <a:rPr lang="ar-SA" sz="6000" b="1" u="sng" dirty="0" smtClean="0"/>
              <a:t>الأجنبية</a:t>
            </a:r>
            <a:r>
              <a:rPr lang="ar-SA" sz="4800" b="1" u="sng" dirty="0" smtClean="0"/>
              <a:t>:</a:t>
            </a:r>
            <a:endParaRPr lang="en-US" sz="4800" b="1" dirty="0" smtClean="0">
              <a:cs typeface="Majalla UI"/>
            </a:endParaRPr>
          </a:p>
          <a:p>
            <a:pPr>
              <a:lnSpc>
                <a:spcPct val="80000"/>
              </a:lnSpc>
            </a:pPr>
            <a:r>
              <a:rPr lang="en-US" sz="3200" b="1" dirty="0" smtClean="0">
                <a:cs typeface="Majalla UI"/>
              </a:rPr>
              <a:t>1-Alvarez(2005):Blended Learning in K-12/Evolution of Blended Learning,  From Wiki books, the open-content textbooks collection</a:t>
            </a:r>
            <a:r>
              <a:rPr lang="en-US" sz="3200" b="1" u="sng" dirty="0" smtClean="0">
                <a:cs typeface="Majalla UI"/>
              </a:rPr>
              <a:t> </a:t>
            </a:r>
            <a:endParaRPr lang="en-US" sz="3200" b="1" dirty="0" smtClean="0">
              <a:cs typeface="Majalla UI"/>
            </a:endParaRPr>
          </a:p>
          <a:p>
            <a:pPr>
              <a:lnSpc>
                <a:spcPct val="80000"/>
              </a:lnSpc>
            </a:pPr>
            <a:r>
              <a:rPr lang="en-US" sz="3200" b="1" u="sng" dirty="0" smtClean="0">
                <a:cs typeface="Majalla UI"/>
              </a:rPr>
              <a:t>Bonk, C. J. &amp; Graham, C. R(2004):  Handbook of blended learning: Global Perspectives, local designs. San Francisco, CA: Pfeiffer Publishing</a:t>
            </a:r>
            <a:endParaRPr lang="en-US" sz="3200" b="1" dirty="0" smtClean="0">
              <a:cs typeface="Majalla UI"/>
            </a:endParaRPr>
          </a:p>
          <a:p>
            <a:pPr>
              <a:lnSpc>
                <a:spcPct val="80000"/>
              </a:lnSpc>
            </a:pPr>
            <a:r>
              <a:rPr lang="en-US" sz="3200" b="1" dirty="0" smtClean="0">
                <a:cs typeface="Majalla UI"/>
              </a:rPr>
              <a:t>2-Byrne, Declan(2004): </a:t>
            </a:r>
            <a:r>
              <a:rPr lang="en-US" sz="3200" dirty="0" smtClean="0">
                <a:cs typeface="Majalla UI"/>
              </a:rPr>
              <a:t>Blended learning</a:t>
            </a:r>
            <a:r>
              <a:rPr lang="en-US" sz="3200" b="1" dirty="0" smtClean="0">
                <a:cs typeface="Majalla UI"/>
              </a:rPr>
              <a:t>, training reference.co.uk </a:t>
            </a:r>
            <a:r>
              <a:rPr lang="en-US" sz="3200" b="1" dirty="0" smtClean="0">
                <a:cs typeface="Majalla UI"/>
                <a:hlinkClick r:id="rId3"/>
              </a:rPr>
              <a:t>http://www.trainingreference.co.uk/blended_learning/bldacg1.htm</a:t>
            </a:r>
            <a:r>
              <a:rPr lang="en-US" sz="3200" b="1" dirty="0" smtClean="0">
                <a:cs typeface="Majalla UI"/>
              </a:rPr>
              <a:t> </a:t>
            </a:r>
            <a:r>
              <a:rPr lang="ar-SA" sz="3200" b="1" dirty="0" smtClean="0"/>
              <a:t> </a:t>
            </a:r>
            <a:endParaRPr lang="en-US" sz="3200" b="1" dirty="0" smtClean="0">
              <a:cs typeface="Majalla UI"/>
            </a:endParaRPr>
          </a:p>
          <a:p>
            <a:pPr>
              <a:lnSpc>
                <a:spcPct val="80000"/>
              </a:lnSpc>
            </a:pPr>
            <a:r>
              <a:rPr lang="ar-SA" sz="3200" b="1" dirty="0" smtClean="0"/>
              <a:t> </a:t>
            </a:r>
            <a:endParaRPr lang="en-US" sz="3200" b="1" dirty="0" smtClean="0">
              <a:cs typeface="Majalla UI"/>
            </a:endParaRPr>
          </a:p>
          <a:p>
            <a:endParaRPr lang="ar-SA" sz="3200"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80000"/>
              </a:lnSpc>
            </a:pPr>
            <a:r>
              <a:rPr lang="en-US" sz="3600" b="1" dirty="0" smtClean="0">
                <a:cs typeface="Majalla UI"/>
              </a:rPr>
              <a:t>3-Fu,Pei-wen(2006): The impact of skill training in traditional public speaking course and blinded learning public speaking course on communication apprehension . A thesis for the degree master ,California State University </a:t>
            </a:r>
          </a:p>
          <a:p>
            <a:pPr>
              <a:lnSpc>
                <a:spcPct val="80000"/>
              </a:lnSpc>
            </a:pPr>
            <a:r>
              <a:rPr lang="en-US" sz="3600" b="1" dirty="0" smtClean="0">
                <a:cs typeface="Majalla UI"/>
              </a:rPr>
              <a:t>4-Gray, Caroline(2006):Blended Learning: Why Everything Old Is New Again—But Better </a:t>
            </a:r>
            <a:endParaRPr lang="en-US" sz="3600" dirty="0" smtClean="0">
              <a:cs typeface="Majalla UI"/>
              <a:hlinkClick r:id="rId3"/>
            </a:endParaRPr>
          </a:p>
          <a:p>
            <a:pPr>
              <a:lnSpc>
                <a:spcPct val="80000"/>
              </a:lnSpc>
            </a:pPr>
            <a:r>
              <a:rPr lang="en-US" sz="3600" dirty="0" smtClean="0">
                <a:cs typeface="Majalla UI"/>
                <a:hlinkClick r:id="rId3"/>
              </a:rPr>
              <a:t>http://www.learningcircuits.org/2006/March/gray.htm</a:t>
            </a:r>
            <a:endParaRPr lang="en-US" sz="3600" b="1" dirty="0" smtClean="0">
              <a:cs typeface="Majalla UI"/>
            </a:endParaRPr>
          </a:p>
          <a:p>
            <a:endParaRPr lang="ar-SA" sz="36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nSpc>
                <a:spcPct val="80000"/>
              </a:lnSpc>
            </a:pPr>
            <a:endParaRPr lang="en-US" sz="3200" b="1" dirty="0" smtClean="0">
              <a:cs typeface="Majalla UI"/>
            </a:endParaRPr>
          </a:p>
          <a:p>
            <a:pPr>
              <a:lnSpc>
                <a:spcPct val="80000"/>
              </a:lnSpc>
            </a:pPr>
            <a:r>
              <a:rPr lang="en-US" sz="3200" b="1" dirty="0" smtClean="0">
                <a:cs typeface="Majalla UI"/>
              </a:rPr>
              <a:t>5-Node( 2001) :Blended Learning in K-12/Evolution of Blended Learning,  From Wiki books, the open-content textbooks collection</a:t>
            </a:r>
            <a:endParaRPr lang="ar-SA" sz="3200" b="1" dirty="0" smtClean="0">
              <a:cs typeface="Majalla UI"/>
            </a:endParaRPr>
          </a:p>
          <a:p>
            <a:pPr>
              <a:lnSpc>
                <a:spcPct val="80000"/>
              </a:lnSpc>
            </a:pPr>
            <a:r>
              <a:rPr lang="en-US" sz="3200" b="1" dirty="0" smtClean="0">
                <a:cs typeface="Majalla UI"/>
              </a:rPr>
              <a:t>6-Rossetti, Allison, Douglas, Felicia, and Frazee, Rebecca V.(2005): Strategies for Building Blended learning, Learning Circuits</a:t>
            </a:r>
            <a:endParaRPr lang="ar-SA" sz="3200" b="1" dirty="0" smtClean="0"/>
          </a:p>
          <a:p>
            <a:pPr>
              <a:lnSpc>
                <a:spcPct val="80000"/>
              </a:lnSpc>
            </a:pPr>
            <a:endParaRPr lang="ar-SA" sz="3200" b="1" dirty="0" smtClean="0"/>
          </a:p>
          <a:p>
            <a:endParaRPr lang="ar-SA" sz="3200" dirty="0"/>
          </a:p>
        </p:txBody>
      </p:sp>
    </p:spTree>
  </p:cSld>
  <p:clrMapOvr>
    <a:masterClrMapping/>
  </p:clrMapOvr>
  <p:transition spd="med">
    <p:comb/>
    <p:sndAc>
      <p:stSnd>
        <p:snd r:embed="rId2" name="breeze.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
            <a:ext cx="9144032" cy="6858024"/>
          </a:xfrm>
        </p:spPr>
        <p:txBody>
          <a:bodyPr>
            <a:normAutofit/>
          </a:bodyPr>
          <a:lstStyle/>
          <a:p>
            <a:pPr>
              <a:lnSpc>
                <a:spcPct val="80000"/>
              </a:lnSpc>
            </a:pPr>
            <a:r>
              <a:rPr lang="en-US" sz="3600" b="1" dirty="0" smtClean="0">
                <a:cs typeface="Majalla UI"/>
              </a:rPr>
              <a:t>7-Valiathan, </a:t>
            </a:r>
            <a:r>
              <a:rPr lang="en-US" sz="3600" b="1" dirty="0" err="1" smtClean="0">
                <a:cs typeface="Majalla UI"/>
              </a:rPr>
              <a:t>Purnima</a:t>
            </a:r>
            <a:r>
              <a:rPr lang="en-US" sz="3600" b="1" dirty="0" smtClean="0">
                <a:cs typeface="Majalla UI"/>
              </a:rPr>
              <a:t>(2002):Blended Learning Models, Learning Circuits </a:t>
            </a:r>
            <a:r>
              <a:rPr lang="en-US" sz="3600" dirty="0" smtClean="0">
                <a:cs typeface="Majalla UI"/>
                <a:hlinkClick r:id="rId3"/>
              </a:rPr>
              <a:t>www.learningcircuits.org/2002/aug2002/valiathan.html</a:t>
            </a:r>
            <a:endParaRPr lang="ar-SA" sz="3600" b="1" dirty="0" smtClean="0"/>
          </a:p>
          <a:p>
            <a:pPr>
              <a:lnSpc>
                <a:spcPct val="80000"/>
              </a:lnSpc>
            </a:pPr>
            <a:endParaRPr lang="en-US" sz="3600" b="1" dirty="0" smtClean="0">
              <a:cs typeface="Majalla UI"/>
            </a:endParaRPr>
          </a:p>
          <a:p>
            <a:pPr>
              <a:lnSpc>
                <a:spcPct val="80000"/>
              </a:lnSpc>
            </a:pPr>
            <a:r>
              <a:rPr lang="en-US" sz="3600" b="1" dirty="0" smtClean="0">
                <a:cs typeface="Majalla UI"/>
              </a:rPr>
              <a:t>8-Warrier,B.S.(2006): Bringing about a blend of e-learning and traditional methods, Article in an Online edition of India's National Newspaper, Monday, May 15, 2006</a:t>
            </a:r>
          </a:p>
          <a:p>
            <a:endParaRPr lang="ar-SA" sz="3600" dirty="0"/>
          </a:p>
        </p:txBody>
      </p:sp>
    </p:spTree>
  </p:cSld>
  <p:clrMapOvr>
    <a:masterClrMapping/>
  </p:clrMapOvr>
  <p:transition spd="med">
    <p:comb/>
    <p:sndAc>
      <p:stSnd>
        <p:snd r:embed="rId2" name="breez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103</TotalTime>
  <Words>584</Words>
  <Application>Microsoft Office PowerPoint</Application>
  <PresentationFormat>عرض على الشاشة (3:4)‏</PresentationFormat>
  <Paragraphs>84</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Company>Light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38</cp:revision>
  <dcterms:created xsi:type="dcterms:W3CDTF">2010-05-09T18:00:47Z</dcterms:created>
  <dcterms:modified xsi:type="dcterms:W3CDTF">2010-05-10T21:06:37Z</dcterms:modified>
</cp:coreProperties>
</file>