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3" r:id="rId11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10000">
    <p:wedg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10000">
    <p:wedg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  <p:transition advTm="10000">
    <p:wedg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40CDD8-6A85-4149-8479-DA084FF8D8D5}" type="datetimeFigureOut">
              <a:rPr lang="ar-EG" smtClean="0"/>
              <a:pPr/>
              <a:t>15/04/1432</a:t>
            </a:fld>
            <a:endParaRPr lang="ar-EG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A946AF-4548-45B9-AB3F-7FA7DA51AAB5}" type="slidenum">
              <a:rPr lang="ar-EG" smtClean="0"/>
              <a:pPr/>
              <a:t>‹#›</a:t>
            </a:fld>
            <a:endParaRPr lang="ar-EG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advTm="10000">
    <p:wedge/>
    <p:sndAc>
      <p:stSnd>
        <p:snd r:embed="rId13" name="chimes.wav"/>
      </p:stSnd>
    </p:sndAc>
  </p:transition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49442" y="231458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ar-EG" sz="11500" b="0" i="1" dirty="0" smtClean="0">
                <a:solidFill>
                  <a:srgbClr val="FFFF00"/>
                </a:solidFill>
              </a:rPr>
              <a:t>ر</a:t>
            </a:r>
            <a:br>
              <a:rPr lang="ar-EG" sz="11500" b="0" i="1" dirty="0" smtClean="0">
                <a:solidFill>
                  <a:srgbClr val="FFFF00"/>
                </a:solidFill>
              </a:rPr>
            </a:br>
            <a:r>
              <a:rPr lang="ar-EG" sz="11500" b="0" i="1" dirty="0" smtClean="0">
                <a:solidFill>
                  <a:srgbClr val="FFFF00"/>
                </a:solidFill>
              </a:rPr>
              <a:t/>
            </a:r>
            <a:br>
              <a:rPr lang="ar-EG" sz="11500" b="0" i="1" dirty="0" smtClean="0">
                <a:solidFill>
                  <a:srgbClr val="FFFF00"/>
                </a:solidFill>
              </a:rPr>
            </a:br>
            <a:r>
              <a:rPr lang="ar-EG" sz="11500" b="0" i="1" dirty="0" smtClean="0">
                <a:solidFill>
                  <a:srgbClr val="FFFF00"/>
                </a:solidFill>
              </a:rPr>
              <a:t/>
            </a:r>
            <a:br>
              <a:rPr lang="ar-EG" sz="11500" b="0" i="1" dirty="0" smtClean="0">
                <a:solidFill>
                  <a:srgbClr val="FFFF00"/>
                </a:solidFill>
              </a:rPr>
            </a:br>
            <a:r>
              <a:rPr lang="ar-EG" sz="16700" b="0" i="1" dirty="0" smtClean="0">
                <a:solidFill>
                  <a:srgbClr val="FFFF00"/>
                </a:solidFill>
              </a:rPr>
              <a:t>الخريطة</a:t>
            </a:r>
            <a:r>
              <a:rPr lang="ar-EG" sz="11500" b="0" i="1" dirty="0" smtClean="0">
                <a:solidFill>
                  <a:srgbClr val="FFFF00"/>
                </a:solidFill>
              </a:rPr>
              <a:t/>
            </a:r>
            <a:br>
              <a:rPr lang="ar-EG" sz="11500" b="0" i="1" dirty="0" smtClean="0">
                <a:solidFill>
                  <a:srgbClr val="FFFF00"/>
                </a:solidFill>
              </a:rPr>
            </a:br>
            <a:endParaRPr lang="ar-EG" sz="800" b="0" i="1" dirty="0">
              <a:solidFill>
                <a:srgbClr val="FFFF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071670" y="4143380"/>
            <a:ext cx="514353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dirty="0" err="1" smtClean="0">
                <a:solidFill>
                  <a:srgbClr val="FFC000"/>
                </a:solidFill>
              </a:rPr>
              <a:t>اعداد</a:t>
            </a:r>
            <a:r>
              <a:rPr lang="ar-EG" sz="3200" dirty="0" smtClean="0">
                <a:solidFill>
                  <a:srgbClr val="FFC000"/>
                </a:solidFill>
              </a:rPr>
              <a:t> الطالب / أحمد سامح عثمان</a:t>
            </a:r>
          </a:p>
          <a:p>
            <a:r>
              <a:rPr lang="ar-EG" sz="3200" dirty="0" smtClean="0">
                <a:solidFill>
                  <a:srgbClr val="FFC000"/>
                </a:solidFill>
              </a:rPr>
              <a:t>مدرسة الشهيد خالد </a:t>
            </a:r>
            <a:r>
              <a:rPr lang="ar-EG" sz="3200" dirty="0" smtClean="0">
                <a:solidFill>
                  <a:srgbClr val="FFC000"/>
                </a:solidFill>
              </a:rPr>
              <a:t>الطوخي </a:t>
            </a:r>
            <a:r>
              <a:rPr lang="ar-EG" sz="3200" dirty="0" smtClean="0">
                <a:solidFill>
                  <a:srgbClr val="FFC000"/>
                </a:solidFill>
              </a:rPr>
              <a:t>الابتدائية</a:t>
            </a:r>
          </a:p>
          <a:p>
            <a:r>
              <a:rPr lang="ar-EG" sz="3200" dirty="0" smtClean="0">
                <a:solidFill>
                  <a:srgbClr val="FFC000"/>
                </a:solidFill>
              </a:rPr>
              <a:t>              فصل/  4-3</a:t>
            </a:r>
          </a:p>
          <a:p>
            <a:r>
              <a:rPr lang="ar-EG" sz="3200" dirty="0" smtClean="0">
                <a:solidFill>
                  <a:srgbClr val="FFC000"/>
                </a:solidFill>
              </a:rPr>
              <a:t>تحت </a:t>
            </a:r>
            <a:r>
              <a:rPr lang="ar-EG" sz="3200" dirty="0" smtClean="0">
                <a:solidFill>
                  <a:srgbClr val="FFC000"/>
                </a:solidFill>
              </a:rPr>
              <a:t>إشراف </a:t>
            </a:r>
            <a:r>
              <a:rPr lang="ar-EG" sz="3200" dirty="0" smtClean="0">
                <a:solidFill>
                  <a:srgbClr val="FFC000"/>
                </a:solidFill>
              </a:rPr>
              <a:t>الأستاذ / أمير ادريس</a:t>
            </a:r>
            <a:endParaRPr lang="ar-EG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14348" y="785794"/>
            <a:ext cx="7286676" cy="507831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EG" sz="3200" b="1" i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تعريف الخريطة</a:t>
            </a:r>
          </a:p>
          <a:p>
            <a:endParaRPr lang="ar-EG" sz="3200" b="1" i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هى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عبارة عن صورة لسطح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الارض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او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لجزء منه كما يراه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الانسان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من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اعلى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اوهى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صورة توضيحية لمعالم سطح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الارض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الكروى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رسمت على لوحة مستوية بمقياس رسم معين.</a:t>
            </a:r>
          </a:p>
          <a:p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اوهى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تمثيل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للابعاد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واتجاه هذه </a:t>
            </a:r>
            <a:r>
              <a:rPr lang="ar-EG" sz="32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الابعاد</a:t>
            </a:r>
            <a:r>
              <a:rPr lang="ar-EG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على الطبيعة</a:t>
            </a:r>
            <a:endParaRPr lang="ar-EG" sz="28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ar-EG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ar-EG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ar-E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571480"/>
            <a:ext cx="9001156" cy="37240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 smtClean="0"/>
              <a:t>ما </a:t>
            </a:r>
            <a:r>
              <a:rPr lang="ar-EG" sz="3600" b="1" dirty="0" err="1" smtClean="0"/>
              <a:t>هى</a:t>
            </a:r>
            <a:r>
              <a:rPr lang="ar-EG" sz="3600" b="1" dirty="0" smtClean="0"/>
              <a:t> أساسيات </a:t>
            </a:r>
            <a:r>
              <a:rPr lang="ar-EG" sz="3600" b="1" dirty="0" smtClean="0"/>
              <a:t>الخريطة ؟:-</a:t>
            </a:r>
          </a:p>
          <a:p>
            <a:r>
              <a:rPr lang="ar-EG" b="1" dirty="0" smtClean="0"/>
              <a:t/>
            </a:r>
            <a:br>
              <a:rPr lang="ar-EG" b="1" dirty="0" smtClean="0"/>
            </a:br>
            <a:r>
              <a:rPr lang="ar-EG" sz="4000" dirty="0" smtClean="0"/>
              <a:t>1- مقياس الرسم: </a:t>
            </a:r>
            <a:endParaRPr lang="ar-EG" dirty="0" smtClean="0"/>
          </a:p>
          <a:p>
            <a:r>
              <a:rPr lang="ar-EG" sz="3600" dirty="0" smtClean="0">
                <a:solidFill>
                  <a:srgbClr val="FF0000"/>
                </a:solidFill>
              </a:rPr>
              <a:t>ويعد احد </a:t>
            </a:r>
            <a:r>
              <a:rPr lang="ar-EG" sz="3600" dirty="0" smtClean="0">
                <a:solidFill>
                  <a:srgbClr val="FF0000"/>
                </a:solidFill>
              </a:rPr>
              <a:t>أ</a:t>
            </a:r>
            <a:r>
              <a:rPr lang="ar-EG" sz="3600" dirty="0" smtClean="0">
                <a:solidFill>
                  <a:srgbClr val="FF0000"/>
                </a:solidFill>
              </a:rPr>
              <a:t>ساسيات </a:t>
            </a:r>
            <a:r>
              <a:rPr lang="ar-EG" sz="3600" dirty="0" smtClean="0">
                <a:solidFill>
                  <a:srgbClr val="FF0000"/>
                </a:solidFill>
              </a:rPr>
              <a:t>الخريطة المهمة </a:t>
            </a:r>
            <a:r>
              <a:rPr lang="ar-EG" sz="3600" dirty="0" smtClean="0">
                <a:solidFill>
                  <a:srgbClr val="FF0000"/>
                </a:solidFill>
              </a:rPr>
              <a:t>والتي </a:t>
            </a:r>
            <a:r>
              <a:rPr lang="ar-EG" sz="3600" dirty="0" smtClean="0">
                <a:solidFill>
                  <a:srgbClr val="FF0000"/>
                </a:solidFill>
              </a:rPr>
              <a:t>يجب على </a:t>
            </a:r>
            <a:r>
              <a:rPr lang="ar-EG" sz="3600" dirty="0" err="1" smtClean="0">
                <a:solidFill>
                  <a:srgbClr val="FF0000"/>
                </a:solidFill>
              </a:rPr>
              <a:t>الكارتوجرافى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الالمام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بها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smtClean="0">
                <a:solidFill>
                  <a:srgbClr val="FF0000"/>
                </a:solidFill>
              </a:rPr>
              <a:t>وتبدأ </a:t>
            </a:r>
            <a:r>
              <a:rPr lang="ar-EG" sz="3600" dirty="0" smtClean="0">
                <a:solidFill>
                  <a:srgbClr val="FF0000"/>
                </a:solidFill>
              </a:rPr>
              <a:t>عادة عمليات </a:t>
            </a:r>
            <a:r>
              <a:rPr lang="ar-EG" sz="3600" dirty="0" err="1" smtClean="0">
                <a:solidFill>
                  <a:srgbClr val="FF0000"/>
                </a:solidFill>
              </a:rPr>
              <a:t>الادادة</a:t>
            </a:r>
            <a:r>
              <a:rPr lang="ar-EG" sz="3600" dirty="0" smtClean="0">
                <a:solidFill>
                  <a:srgbClr val="FF0000"/>
                </a:solidFill>
              </a:rPr>
              <a:t> لرسم الخرائط </a:t>
            </a:r>
            <a:r>
              <a:rPr lang="ar-EG" sz="3600" dirty="0" smtClean="0">
                <a:solidFill>
                  <a:srgbClr val="FF0000"/>
                </a:solidFill>
              </a:rPr>
              <a:t>وإخراجها </a:t>
            </a:r>
            <a:r>
              <a:rPr lang="ar-EG" sz="3600" dirty="0" smtClean="0">
                <a:solidFill>
                  <a:srgbClr val="FF0000"/>
                </a:solidFill>
              </a:rPr>
              <a:t>بعد تحديد مقياس الرسم</a:t>
            </a:r>
          </a:p>
          <a:p>
            <a:r>
              <a:rPr lang="ar-EG" sz="1600" dirty="0" smtClean="0"/>
              <a:t/>
            </a:r>
            <a:br>
              <a:rPr lang="ar-EG" sz="1600" dirty="0" smtClean="0"/>
            </a:br>
            <a:endParaRPr lang="ar-EG" dirty="0"/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14348" y="714356"/>
            <a:ext cx="807249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000" dirty="0" smtClean="0"/>
              <a:t>2-</a:t>
            </a:r>
            <a:r>
              <a:rPr lang="ar-EG" sz="4000" dirty="0" err="1" smtClean="0"/>
              <a:t>اطار</a:t>
            </a:r>
            <a:r>
              <a:rPr lang="ar-EG" sz="4000" dirty="0" smtClean="0"/>
              <a:t> الخريطة:</a:t>
            </a:r>
            <a:endParaRPr lang="ar-EG" dirty="0" smtClean="0"/>
          </a:p>
          <a:p>
            <a:r>
              <a:rPr lang="ar-EG" sz="3200" dirty="0" smtClean="0">
                <a:solidFill>
                  <a:srgbClr val="FF0000"/>
                </a:solidFill>
              </a:rPr>
              <a:t>وتضم الخرائط الخرائط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العادة </a:t>
            </a:r>
            <a:r>
              <a:rPr lang="ar-EG" sz="3200" dirty="0" err="1" smtClean="0">
                <a:solidFill>
                  <a:srgbClr val="FF0000"/>
                </a:solidFill>
              </a:rPr>
              <a:t>اطارين</a:t>
            </a:r>
            <a:r>
              <a:rPr lang="ar-EG" sz="3200" dirty="0" smtClean="0">
                <a:solidFill>
                  <a:srgbClr val="FF0000"/>
                </a:solidFill>
              </a:rPr>
              <a:t> احدهما </a:t>
            </a:r>
            <a:r>
              <a:rPr lang="ar-EG" sz="3200" dirty="0" err="1" smtClean="0">
                <a:solidFill>
                  <a:srgbClr val="FF0000"/>
                </a:solidFill>
              </a:rPr>
              <a:t>خارجى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والاخر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داخلى</a:t>
            </a:r>
            <a:r>
              <a:rPr lang="ar-EG" sz="3200" dirty="0" smtClean="0">
                <a:solidFill>
                  <a:srgbClr val="FF0000"/>
                </a:solidFill>
              </a:rPr>
              <a:t> ويكون </a:t>
            </a:r>
            <a:r>
              <a:rPr lang="ar-EG" sz="3200" dirty="0" err="1" smtClean="0">
                <a:solidFill>
                  <a:srgbClr val="FF0000"/>
                </a:solidFill>
              </a:rPr>
              <a:t>الخارحة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اكثر</a:t>
            </a:r>
            <a:r>
              <a:rPr lang="ar-EG" sz="3200" dirty="0" smtClean="0">
                <a:solidFill>
                  <a:srgbClr val="FF0000"/>
                </a:solidFill>
              </a:rPr>
              <a:t> سمكا من </a:t>
            </a:r>
            <a:r>
              <a:rPr lang="ar-EG" sz="3200" dirty="0" err="1" smtClean="0">
                <a:solidFill>
                  <a:srgbClr val="FF0000"/>
                </a:solidFill>
              </a:rPr>
              <a:t>الداخلى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واهمية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الاطار</a:t>
            </a:r>
            <a:r>
              <a:rPr lang="ar-EG" sz="3200" dirty="0" smtClean="0">
                <a:solidFill>
                  <a:srgbClr val="FF0000"/>
                </a:solidFill>
              </a:rPr>
              <a:t> هو المحافظة على بيانات الخريطة حيث </a:t>
            </a:r>
            <a:r>
              <a:rPr lang="ar-EG" sz="3200" dirty="0" err="1" smtClean="0">
                <a:solidFill>
                  <a:srgbClr val="FF0000"/>
                </a:solidFill>
              </a:rPr>
              <a:t>تنتهى</a:t>
            </a:r>
            <a:r>
              <a:rPr lang="ar-EG" sz="3200" dirty="0" smtClean="0">
                <a:solidFill>
                  <a:srgbClr val="FF0000"/>
                </a:solidFill>
              </a:rPr>
              <a:t> كل </a:t>
            </a:r>
            <a:r>
              <a:rPr lang="ar-EG" sz="3200" dirty="0" err="1" smtClean="0">
                <a:solidFill>
                  <a:srgbClr val="FF0000"/>
                </a:solidFill>
              </a:rPr>
              <a:t>الظاهارات</a:t>
            </a:r>
            <a:r>
              <a:rPr lang="ar-EG" sz="3200" dirty="0" smtClean="0">
                <a:solidFill>
                  <a:srgbClr val="FF0000"/>
                </a:solidFill>
              </a:rPr>
              <a:t> والحدود عند هذا </a:t>
            </a:r>
            <a:r>
              <a:rPr lang="ar-EG" sz="3200" dirty="0" err="1" smtClean="0">
                <a:solidFill>
                  <a:srgbClr val="FF0000"/>
                </a:solidFill>
              </a:rPr>
              <a:t>الاطار</a:t>
            </a:r>
            <a:endParaRPr lang="ar-EG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0034" y="642918"/>
            <a:ext cx="8358246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400" dirty="0" smtClean="0"/>
              <a:t>3-عنوان الخريطة: </a:t>
            </a:r>
          </a:p>
          <a:p>
            <a:r>
              <a:rPr lang="ar-EG" sz="3600" dirty="0" smtClean="0">
                <a:solidFill>
                  <a:srgbClr val="FF0000"/>
                </a:solidFill>
              </a:rPr>
              <a:t>ويجب </a:t>
            </a:r>
            <a:r>
              <a:rPr lang="ar-EG" sz="3600" dirty="0" err="1" smtClean="0">
                <a:solidFill>
                  <a:srgbClr val="FF0000"/>
                </a:solidFill>
              </a:rPr>
              <a:t>ان</a:t>
            </a:r>
            <a:r>
              <a:rPr lang="ar-EG" sz="3600" dirty="0" smtClean="0">
                <a:solidFill>
                  <a:srgbClr val="FF0000"/>
                </a:solidFill>
              </a:rPr>
              <a:t> تشمل الخريطة على عنوان يكون معبرا عن ما تحتويه هذه الخريطة ومن </a:t>
            </a:r>
            <a:r>
              <a:rPr lang="ar-EG" sz="3600" dirty="0" err="1" smtClean="0">
                <a:solidFill>
                  <a:srgbClr val="FF0000"/>
                </a:solidFill>
              </a:rPr>
              <a:t>الخطا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ان</a:t>
            </a:r>
            <a:r>
              <a:rPr lang="ar-EG" sz="3600" dirty="0" smtClean="0">
                <a:solidFill>
                  <a:srgbClr val="FF0000"/>
                </a:solidFill>
              </a:rPr>
              <a:t> تكتب كلمة الخريطة </a:t>
            </a:r>
            <a:r>
              <a:rPr lang="ar-EG" sz="3600" dirty="0" err="1" smtClean="0">
                <a:solidFill>
                  <a:srgbClr val="FF0000"/>
                </a:solidFill>
              </a:rPr>
              <a:t>فى</a:t>
            </a:r>
            <a:r>
              <a:rPr lang="ar-EG" sz="3600" dirty="0" smtClean="0">
                <a:solidFill>
                  <a:srgbClr val="FF0000"/>
                </a:solidFill>
              </a:rPr>
              <a:t> العنوان لان هذا يعنى عدم </a:t>
            </a:r>
            <a:r>
              <a:rPr lang="ar-EG" sz="3600" dirty="0" err="1" smtClean="0">
                <a:solidFill>
                  <a:srgbClr val="FF0000"/>
                </a:solidFill>
              </a:rPr>
              <a:t>الالمام</a:t>
            </a:r>
            <a:r>
              <a:rPr lang="ar-EG" sz="3600" dirty="0" smtClean="0">
                <a:solidFill>
                  <a:srgbClr val="FF0000"/>
                </a:solidFill>
              </a:rPr>
              <a:t> الجيد بنوع الشكل ويكتب العنوان داخل </a:t>
            </a:r>
            <a:r>
              <a:rPr lang="ar-EG" sz="3600" dirty="0" err="1" smtClean="0">
                <a:solidFill>
                  <a:srgbClr val="FF0000"/>
                </a:solidFill>
              </a:rPr>
              <a:t>الاطار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EG" dirty="0" smtClean="0"/>
              <a:t/>
            </a:r>
            <a:br>
              <a:rPr lang="ar-EG" dirty="0" smtClean="0"/>
            </a:br>
            <a:endParaRPr lang="ar-EG" dirty="0"/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42910" y="785794"/>
            <a:ext cx="7572428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000" dirty="0" smtClean="0"/>
              <a:t>4- مفتاح الخريطة:</a:t>
            </a:r>
          </a:p>
          <a:p>
            <a:r>
              <a:rPr lang="ar-EG" sz="3200" dirty="0" smtClean="0">
                <a:solidFill>
                  <a:srgbClr val="FF0000"/>
                </a:solidFill>
              </a:rPr>
              <a:t>ويطلق عليه </a:t>
            </a:r>
            <a:r>
              <a:rPr lang="ar-EG" sz="3200" dirty="0" err="1" smtClean="0">
                <a:solidFill>
                  <a:srgbClr val="FF0000"/>
                </a:solidFill>
              </a:rPr>
              <a:t>ايضا</a:t>
            </a:r>
            <a:r>
              <a:rPr lang="ar-EG" sz="3200" dirty="0" smtClean="0">
                <a:solidFill>
                  <a:srgbClr val="FF0000"/>
                </a:solidFill>
              </a:rPr>
              <a:t> دليل الخريطة ويشترط </a:t>
            </a:r>
            <a:r>
              <a:rPr lang="ar-EG" sz="3200" dirty="0" err="1" smtClean="0">
                <a:solidFill>
                  <a:srgbClr val="FF0000"/>
                </a:solidFill>
              </a:rPr>
              <a:t>ان</a:t>
            </a:r>
            <a:r>
              <a:rPr lang="ar-EG" sz="3200" dirty="0" smtClean="0">
                <a:solidFill>
                  <a:srgbClr val="FF0000"/>
                </a:solidFill>
              </a:rPr>
              <a:t> يوضع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جنوب الخريطة ويوضع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هذا المفتاح جميع الرموز المستخدمة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الخريطة</a:t>
            </a:r>
          </a:p>
          <a:p>
            <a:r>
              <a:rPr lang="ar-EG" dirty="0" smtClean="0"/>
              <a:t/>
            </a:r>
            <a:br>
              <a:rPr lang="ar-EG" dirty="0" smtClean="0"/>
            </a:br>
            <a:endParaRPr lang="ar-EG" dirty="0"/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0034" y="1000109"/>
            <a:ext cx="8358246" cy="50475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000" dirty="0" smtClean="0"/>
              <a:t>5 - الاتجاه على الخريطة: </a:t>
            </a:r>
          </a:p>
          <a:p>
            <a:r>
              <a:rPr lang="ar-EG" sz="3200" dirty="0" smtClean="0">
                <a:solidFill>
                  <a:srgbClr val="FF0000"/>
                </a:solidFill>
              </a:rPr>
              <a:t>ويعنى </a:t>
            </a:r>
            <a:r>
              <a:rPr lang="ar-EG" sz="3200" dirty="0" err="1" smtClean="0">
                <a:solidFill>
                  <a:srgbClr val="FF0000"/>
                </a:solidFill>
              </a:rPr>
              <a:t>الاتجاة</a:t>
            </a:r>
            <a:r>
              <a:rPr lang="ar-EG" sz="3200" dirty="0" smtClean="0">
                <a:solidFill>
                  <a:srgbClr val="FF0000"/>
                </a:solidFill>
              </a:rPr>
              <a:t> تحديد </a:t>
            </a:r>
            <a:r>
              <a:rPr lang="ar-EG" sz="3200" smtClean="0">
                <a:solidFill>
                  <a:srgbClr val="FF0000"/>
                </a:solidFill>
              </a:rPr>
              <a:t>موقع </a:t>
            </a:r>
            <a:r>
              <a:rPr lang="ar-EG" sz="3200" smtClean="0">
                <a:solidFill>
                  <a:srgbClr val="FF0000"/>
                </a:solidFill>
              </a:rPr>
              <a:t>الخريطة وخاصه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ان</a:t>
            </a:r>
            <a:r>
              <a:rPr lang="ar-EG" sz="3200" dirty="0" smtClean="0">
                <a:solidFill>
                  <a:srgbClr val="FF0000"/>
                </a:solidFill>
              </a:rPr>
              <a:t> معظم الخرائط تمثل </a:t>
            </a:r>
            <a:r>
              <a:rPr lang="ar-EG" sz="3200" dirty="0" err="1" smtClean="0">
                <a:solidFill>
                  <a:srgbClr val="FF0000"/>
                </a:solidFill>
              </a:rPr>
              <a:t>اجزاءا</a:t>
            </a:r>
            <a:r>
              <a:rPr lang="ar-EG" sz="3200" dirty="0" smtClean="0">
                <a:solidFill>
                  <a:srgbClr val="FF0000"/>
                </a:solidFill>
              </a:rPr>
              <a:t> من الكرة </a:t>
            </a:r>
            <a:r>
              <a:rPr lang="ar-EG" sz="3200" dirty="0" err="1" smtClean="0">
                <a:solidFill>
                  <a:srgbClr val="FF0000"/>
                </a:solidFill>
              </a:rPr>
              <a:t>الارضية</a:t>
            </a:r>
            <a:r>
              <a:rPr lang="ar-EG" sz="3200" dirty="0" smtClean="0">
                <a:solidFill>
                  <a:srgbClr val="FF0000"/>
                </a:solidFill>
              </a:rPr>
              <a:t> وعلى </a:t>
            </a:r>
            <a:r>
              <a:rPr lang="ar-EG" sz="3200" dirty="0" err="1" smtClean="0">
                <a:solidFill>
                  <a:srgbClr val="FF0000"/>
                </a:solidFill>
              </a:rPr>
              <a:t>الكارتوجرافى</a:t>
            </a:r>
            <a:r>
              <a:rPr lang="ar-EG" sz="3200" dirty="0" smtClean="0">
                <a:solidFill>
                  <a:srgbClr val="FF0000"/>
                </a:solidFill>
              </a:rPr>
              <a:t> تحديد هذه المواقع من خلال </a:t>
            </a:r>
            <a:r>
              <a:rPr lang="ar-EG" sz="3200" dirty="0" err="1" smtClean="0">
                <a:solidFill>
                  <a:srgbClr val="FF0000"/>
                </a:solidFill>
              </a:rPr>
              <a:t>الاحداثيات</a:t>
            </a:r>
            <a:r>
              <a:rPr lang="ar-EG" sz="3200" dirty="0" smtClean="0">
                <a:solidFill>
                  <a:srgbClr val="FF0000"/>
                </a:solidFill>
              </a:rPr>
              <a:t> على الخريطة وتوضح على الخرائط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شكل خطوط طول </a:t>
            </a:r>
            <a:r>
              <a:rPr lang="ar-EG" sz="3200" dirty="0" err="1" smtClean="0">
                <a:solidFill>
                  <a:srgbClr val="FF0000"/>
                </a:solidFill>
              </a:rPr>
              <a:t>ودوراشر</a:t>
            </a:r>
            <a:r>
              <a:rPr lang="ar-EG" sz="3200" dirty="0" smtClean="0">
                <a:solidFill>
                  <a:srgbClr val="FF0000"/>
                </a:solidFill>
              </a:rPr>
              <a:t> عرض </a:t>
            </a:r>
            <a:r>
              <a:rPr lang="ar-EG" sz="3200" dirty="0" err="1" smtClean="0">
                <a:solidFill>
                  <a:srgbClr val="FF0000"/>
                </a:solidFill>
              </a:rPr>
              <a:t>واحيانا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الخرائط </a:t>
            </a:r>
            <a:r>
              <a:rPr lang="ar-EG" sz="3200" dirty="0" err="1" smtClean="0">
                <a:solidFill>
                  <a:srgbClr val="FF0000"/>
                </a:solidFill>
              </a:rPr>
              <a:t>التى</a:t>
            </a:r>
            <a:r>
              <a:rPr lang="ar-EG" sz="3200" dirty="0" smtClean="0">
                <a:solidFill>
                  <a:srgbClr val="FF0000"/>
                </a:solidFill>
              </a:rPr>
              <a:t> تمثل </a:t>
            </a:r>
            <a:r>
              <a:rPr lang="ar-EG" sz="3200" dirty="0" err="1" smtClean="0">
                <a:solidFill>
                  <a:srgbClr val="FF0000"/>
                </a:solidFill>
              </a:rPr>
              <a:t>اجزاء</a:t>
            </a:r>
            <a:r>
              <a:rPr lang="ar-EG" sz="3200" dirty="0" smtClean="0">
                <a:solidFill>
                  <a:srgbClr val="FF0000"/>
                </a:solidFill>
              </a:rPr>
              <a:t> صغيرة فيشار </a:t>
            </a:r>
            <a:r>
              <a:rPr lang="ar-EG" sz="3200" dirty="0" err="1" smtClean="0">
                <a:solidFill>
                  <a:srgbClr val="FF0000"/>
                </a:solidFill>
              </a:rPr>
              <a:t>اليها</a:t>
            </a:r>
            <a:r>
              <a:rPr lang="ar-EG" sz="3200" dirty="0" smtClean="0">
                <a:solidFill>
                  <a:srgbClr val="FF0000"/>
                </a:solidFill>
              </a:rPr>
              <a:t>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اتجاه الشمال ويوضع على شكل سهم </a:t>
            </a:r>
            <a:r>
              <a:rPr lang="ar-EG" sz="3200" dirty="0" err="1" smtClean="0">
                <a:solidFill>
                  <a:srgbClr val="FF0000"/>
                </a:solidFill>
              </a:rPr>
              <a:t>فى</a:t>
            </a:r>
            <a:r>
              <a:rPr lang="ar-EG" sz="3200" dirty="0" smtClean="0">
                <a:solidFill>
                  <a:srgbClr val="FF0000"/>
                </a:solidFill>
              </a:rPr>
              <a:t> الجزء </a:t>
            </a:r>
            <a:r>
              <a:rPr lang="ar-EG" sz="3200" dirty="0" err="1" smtClean="0">
                <a:solidFill>
                  <a:srgbClr val="FF0000"/>
                </a:solidFill>
              </a:rPr>
              <a:t>الشمالى</a:t>
            </a:r>
            <a:endParaRPr lang="ar-EG" sz="3200" dirty="0" smtClean="0">
              <a:solidFill>
                <a:srgbClr val="FF0000"/>
              </a:solidFill>
            </a:endParaRPr>
          </a:p>
          <a:p>
            <a:r>
              <a:rPr lang="ar-EG" dirty="0" smtClean="0">
                <a:solidFill>
                  <a:srgbClr val="FF0000"/>
                </a:solidFill>
              </a:rPr>
              <a:t/>
            </a:r>
            <a:br>
              <a:rPr lang="ar-EG" dirty="0" smtClean="0">
                <a:solidFill>
                  <a:srgbClr val="FF0000"/>
                </a:solidFill>
              </a:rPr>
            </a:br>
            <a:r>
              <a:rPr lang="ar-EG" dirty="0" smtClean="0"/>
              <a:t/>
            </a:r>
            <a:br>
              <a:rPr lang="ar-EG" dirty="0" smtClean="0"/>
            </a:br>
            <a:endParaRPr lang="ar-EG" dirty="0" smtClean="0"/>
          </a:p>
          <a:p>
            <a:r>
              <a:rPr lang="ar-EG" dirty="0" smtClean="0"/>
              <a:t/>
            </a:r>
            <a:br>
              <a:rPr lang="ar-EG" dirty="0" smtClean="0"/>
            </a:br>
            <a:endParaRPr lang="ar-EG" dirty="0"/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1285860"/>
            <a:ext cx="9001124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dirty="0" smtClean="0"/>
              <a:t>6- </a:t>
            </a:r>
            <a:r>
              <a:rPr lang="ar-EG" sz="3600" dirty="0" err="1" smtClean="0"/>
              <a:t>الاحداثيات</a:t>
            </a:r>
            <a:r>
              <a:rPr lang="ar-EG" sz="3600" dirty="0" smtClean="0"/>
              <a:t> الفلكية </a:t>
            </a:r>
            <a:r>
              <a:rPr lang="ar-EG" sz="3600" dirty="0" err="1" smtClean="0"/>
              <a:t>للارض</a:t>
            </a:r>
            <a:r>
              <a:rPr lang="ar-EG" sz="3600" dirty="0" smtClean="0"/>
              <a:t>(خطوط طول ودوائر العرض)</a:t>
            </a:r>
          </a:p>
          <a:p>
            <a:r>
              <a:rPr lang="ar-EG" dirty="0" smtClean="0"/>
              <a:t/>
            </a:r>
            <a:br>
              <a:rPr lang="ar-EG" dirty="0" smtClean="0"/>
            </a:br>
            <a:endParaRPr lang="ar-EG" dirty="0" smtClean="0"/>
          </a:p>
          <a:p>
            <a:r>
              <a:rPr lang="ar-EG" dirty="0" smtClean="0"/>
              <a:t/>
            </a:r>
            <a:br>
              <a:rPr lang="ar-EG" dirty="0" smtClean="0"/>
            </a:br>
            <a:r>
              <a:rPr lang="ar-EG" sz="3200" dirty="0" smtClean="0"/>
              <a:t>7</a:t>
            </a:r>
            <a:r>
              <a:rPr lang="ar-EG" sz="3600" dirty="0" smtClean="0"/>
              <a:t>-خط التاريخ </a:t>
            </a:r>
            <a:r>
              <a:rPr lang="ar-EG" sz="3600" dirty="0" err="1" smtClean="0"/>
              <a:t>الدولى</a:t>
            </a:r>
            <a:r>
              <a:rPr lang="ar-EG" sz="3600" dirty="0" smtClean="0"/>
              <a:t> :</a:t>
            </a:r>
          </a:p>
          <a:p>
            <a:r>
              <a:rPr lang="ar-EG" sz="3600" dirty="0" smtClean="0">
                <a:solidFill>
                  <a:srgbClr val="FF0000"/>
                </a:solidFill>
              </a:rPr>
              <a:t>يسمي بخط 180درجة طولية بخط التاريخ </a:t>
            </a:r>
            <a:r>
              <a:rPr lang="ar-EG" sz="3600" dirty="0" err="1" smtClean="0">
                <a:solidFill>
                  <a:srgbClr val="FF0000"/>
                </a:solidFill>
              </a:rPr>
              <a:t>الدولى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لانه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با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افة</a:t>
            </a:r>
            <a:r>
              <a:rPr lang="ar-EG" sz="3600" dirty="0" smtClean="0">
                <a:solidFill>
                  <a:srgbClr val="FF0000"/>
                </a:solidFill>
              </a:rPr>
              <a:t> 4 دقائق لكل درجة طولية </a:t>
            </a:r>
            <a:r>
              <a:rPr lang="ar-EG" sz="3600" dirty="0" err="1" smtClean="0">
                <a:solidFill>
                  <a:srgbClr val="FF0000"/>
                </a:solidFill>
              </a:rPr>
              <a:t>او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انقاصها</a:t>
            </a:r>
            <a:r>
              <a:rPr lang="ar-EG" sz="3600" dirty="0" smtClean="0">
                <a:solidFill>
                  <a:srgbClr val="FF0000"/>
                </a:solidFill>
              </a:rPr>
              <a:t> نحو الشرق </a:t>
            </a:r>
            <a:r>
              <a:rPr lang="ar-EG" sz="3600" dirty="0" err="1" smtClean="0">
                <a:solidFill>
                  <a:srgbClr val="FF0000"/>
                </a:solidFill>
              </a:rPr>
              <a:t>او</a:t>
            </a:r>
            <a:r>
              <a:rPr lang="ar-EG" sz="3600" dirty="0" smtClean="0">
                <a:solidFill>
                  <a:srgbClr val="FF0000"/>
                </a:solidFill>
              </a:rPr>
              <a:t> الغرب نصل </a:t>
            </a:r>
            <a:r>
              <a:rPr lang="ar-EG" sz="3600" dirty="0" err="1" smtClean="0">
                <a:solidFill>
                  <a:srgbClr val="FF0000"/>
                </a:solidFill>
              </a:rPr>
              <a:t>الى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اضاة</a:t>
            </a:r>
            <a:r>
              <a:rPr lang="ar-EG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err="1" smtClean="0">
                <a:solidFill>
                  <a:srgbClr val="FF0000"/>
                </a:solidFill>
              </a:rPr>
              <a:t>او</a:t>
            </a:r>
            <a:r>
              <a:rPr lang="ar-EG" sz="3600" dirty="0" smtClean="0">
                <a:solidFill>
                  <a:srgbClr val="FF0000"/>
                </a:solidFill>
              </a:rPr>
              <a:t> نقص 12 ساعة عند هذا الخط</a:t>
            </a:r>
            <a:endParaRPr lang="ar-EG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42844" y="214291"/>
            <a:ext cx="9001156" cy="63401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400" dirty="0" smtClean="0"/>
              <a:t>أنواع الخرائط الجغرافية :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sz="2800" dirty="0" smtClean="0">
                <a:solidFill>
                  <a:srgbClr val="FF0000"/>
                </a:solidFill>
              </a:rPr>
              <a:t>1ـ الخرائط التصويرية 2ـ الخرائط الطبيعية  3 ـ الخرائط المناخية</a:t>
            </a:r>
          </a:p>
          <a:p>
            <a:pPr algn="ctr"/>
            <a:r>
              <a:rPr lang="ar-EG" sz="2800" dirty="0" smtClean="0">
                <a:solidFill>
                  <a:srgbClr val="FF0000"/>
                </a:solidFill>
              </a:rPr>
              <a:t>4ـ الخرائط السياسية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/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>5- الخرائط الاقتصادية 6ـ خرائط المواصلات 7ـ الخرائط التاريخية</a:t>
            </a:r>
          </a:p>
          <a:p>
            <a:pPr algn="ctr"/>
            <a:r>
              <a:rPr lang="ar-EG" sz="2800" dirty="0" smtClean="0">
                <a:solidFill>
                  <a:srgbClr val="FF0000"/>
                </a:solidFill>
              </a:rPr>
              <a:t>8ـ الخرائط الاجتماعية 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/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>9ـ خرائط الأطلس 10ـ الخرائط الصماء 11ـ خرائط الحائط </a:t>
            </a:r>
          </a:p>
          <a:p>
            <a:pPr algn="ctr"/>
            <a:r>
              <a:rPr lang="ar-EG" sz="2800" dirty="0" smtClean="0">
                <a:solidFill>
                  <a:srgbClr val="FF0000"/>
                </a:solidFill>
              </a:rPr>
              <a:t>12ـ خرائط العرض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/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>13ـ خرائط الكتاب المدرسي   14ـ خرائط الكرات الأرضية</a:t>
            </a:r>
          </a:p>
          <a:p>
            <a:pPr algn="ctr"/>
            <a:r>
              <a:rPr lang="ar-EG" sz="2800" dirty="0" smtClean="0">
                <a:solidFill>
                  <a:srgbClr val="FF0000"/>
                </a:solidFill>
              </a:rPr>
              <a:t> 15ـ الخرائط المجسمة    16ـ الخرائط التخطيطية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dirty="0" smtClean="0">
                <a:solidFill>
                  <a:srgbClr val="FF0000"/>
                </a:solidFill>
              </a:rPr>
              <a:t/>
            </a:r>
            <a:br>
              <a:rPr lang="ar-EG" dirty="0" smtClean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42844" y="428604"/>
            <a:ext cx="8786842" cy="63094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dirty="0" smtClean="0"/>
              <a:t>مميزات استخدام الخرائط الجغرافية :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sz="2800" dirty="0" smtClean="0">
                <a:solidFill>
                  <a:srgbClr val="FF0000"/>
                </a:solidFill>
              </a:rPr>
              <a:t>1- تتميز الخرائط بأنها وسيلة مركزة وملخصة للمعلومات التي يمكن استخلاصها بمجرد النظر إليها.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/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>2- تبين الخرائط أوجه الاختلاف والتباين والتشابه والتماثل المكاني بين عدد منوع من الظواهر الجغرافية.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/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>3- تساعد الخرائط على قراءة وتحليل العوامل المختلفة </a:t>
            </a:r>
            <a:r>
              <a:rPr lang="ar-EG" sz="2800" dirty="0" err="1" smtClean="0">
                <a:solidFill>
                  <a:srgbClr val="FF0000"/>
                </a:solidFill>
              </a:rPr>
              <a:t>و</a:t>
            </a:r>
            <a:r>
              <a:rPr lang="ar-EG" sz="2800" dirty="0" smtClean="0">
                <a:solidFill>
                  <a:srgbClr val="FF0000"/>
                </a:solidFill>
              </a:rPr>
              <a:t> المؤثرة فيما يبحث عنه من ظواهر كما تساعد في التعرف على المواقع المكانية بالنسبة إلى بعضها البعض </a:t>
            </a:r>
            <a:r>
              <a:rPr lang="ar-EG" sz="2800" dirty="0" err="1" smtClean="0">
                <a:solidFill>
                  <a:srgbClr val="FF0000"/>
                </a:solidFill>
              </a:rPr>
              <a:t>و</a:t>
            </a:r>
            <a:r>
              <a:rPr lang="ar-EG" sz="2800" dirty="0" smtClean="0">
                <a:solidFill>
                  <a:srgbClr val="FF0000"/>
                </a:solidFill>
              </a:rPr>
              <a:t> تحديد الاتجاه والإحساس بالحجم والمساحة</a:t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/>
            </a:r>
            <a:br>
              <a:rPr lang="ar-EG" sz="2800" dirty="0" smtClean="0">
                <a:solidFill>
                  <a:srgbClr val="FF0000"/>
                </a:solidFill>
              </a:rPr>
            </a:br>
            <a:r>
              <a:rPr lang="ar-EG" sz="2800" dirty="0" smtClean="0">
                <a:solidFill>
                  <a:srgbClr val="FF0000"/>
                </a:solidFill>
              </a:rPr>
              <a:t>4- تساعد الخرائط عند إضافة الألوان والرموز والكتابة على سرعة التمييز والتخصيص والتحديد </a:t>
            </a:r>
            <a:r>
              <a:rPr lang="ar-EG" sz="2800" dirty="0" smtClean="0"/>
              <a:t/>
            </a:r>
            <a:br>
              <a:rPr lang="ar-EG" sz="2800" dirty="0" smtClean="0"/>
            </a:br>
            <a:endParaRPr lang="ar-EG" dirty="0"/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</TotalTime>
  <Words>213</Words>
  <Application>Microsoft Office PowerPoint</Application>
  <PresentationFormat>عرض على الشاشة (3:4)‏</PresentationFormat>
  <Paragraphs>37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تدفق</vt:lpstr>
      <vt:lpstr>ر   الخريطة 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sameh</dc:creator>
  <cp:lastModifiedBy>امير</cp:lastModifiedBy>
  <cp:revision>23</cp:revision>
  <dcterms:created xsi:type="dcterms:W3CDTF">2011-03-15T17:35:03Z</dcterms:created>
  <dcterms:modified xsi:type="dcterms:W3CDTF">2011-03-20T15:33:04Z</dcterms:modified>
</cp:coreProperties>
</file>