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wmf" ContentType="image/x-wmf"/>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9" r:id="rId1"/>
  </p:sldMasterIdLst>
  <p:notesMasterIdLst>
    <p:notesMasterId r:id="rId131"/>
  </p:notesMasterIdLst>
  <p:sldIdLst>
    <p:sldId id="256" r:id="rId2"/>
    <p:sldId id="257" r:id="rId3"/>
    <p:sldId id="259" r:id="rId4"/>
    <p:sldId id="258" r:id="rId5"/>
    <p:sldId id="321"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20" r:id="rId62"/>
    <p:sldId id="316" r:id="rId63"/>
    <p:sldId id="319" r:id="rId64"/>
    <p:sldId id="315" r:id="rId65"/>
    <p:sldId id="317" r:id="rId66"/>
    <p:sldId id="318" r:id="rId67"/>
    <p:sldId id="322" r:id="rId68"/>
    <p:sldId id="323" r:id="rId69"/>
    <p:sldId id="324" r:id="rId70"/>
    <p:sldId id="325" r:id="rId71"/>
    <p:sldId id="326" r:id="rId72"/>
    <p:sldId id="327" r:id="rId73"/>
    <p:sldId id="328" r:id="rId74"/>
    <p:sldId id="333" r:id="rId75"/>
    <p:sldId id="332" r:id="rId76"/>
    <p:sldId id="334" r:id="rId77"/>
    <p:sldId id="335" r:id="rId78"/>
    <p:sldId id="336" r:id="rId79"/>
    <p:sldId id="337" r:id="rId80"/>
    <p:sldId id="339" r:id="rId81"/>
    <p:sldId id="340" r:id="rId82"/>
    <p:sldId id="341" r:id="rId83"/>
    <p:sldId id="342" r:id="rId84"/>
    <p:sldId id="343" r:id="rId85"/>
    <p:sldId id="344" r:id="rId86"/>
    <p:sldId id="345" r:id="rId87"/>
    <p:sldId id="346" r:id="rId88"/>
    <p:sldId id="347" r:id="rId89"/>
    <p:sldId id="348" r:id="rId90"/>
    <p:sldId id="349" r:id="rId91"/>
    <p:sldId id="352" r:id="rId92"/>
    <p:sldId id="353" r:id="rId93"/>
    <p:sldId id="354" r:id="rId94"/>
    <p:sldId id="355" r:id="rId95"/>
    <p:sldId id="350" r:id="rId96"/>
    <p:sldId id="351"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3" r:id="rId115"/>
    <p:sldId id="374" r:id="rId116"/>
    <p:sldId id="375" r:id="rId117"/>
    <p:sldId id="376" r:id="rId118"/>
    <p:sldId id="377" r:id="rId119"/>
    <p:sldId id="378" r:id="rId120"/>
    <p:sldId id="379" r:id="rId121"/>
    <p:sldId id="380" r:id="rId122"/>
    <p:sldId id="381" r:id="rId123"/>
    <p:sldId id="382" r:id="rId124"/>
    <p:sldId id="383" r:id="rId125"/>
    <p:sldId id="384" r:id="rId126"/>
    <p:sldId id="385" r:id="rId127"/>
    <p:sldId id="388" r:id="rId128"/>
    <p:sldId id="386" r:id="rId129"/>
    <p:sldId id="387" r:id="rId13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Narrow" pitchFamily="34" charset="0"/>
        <a:ea typeface="+mn-ea"/>
        <a:cs typeface="Arial" charset="0"/>
      </a:defRPr>
    </a:lvl1pPr>
    <a:lvl2pPr marL="457200" algn="r" rtl="1" fontAlgn="base">
      <a:spcBef>
        <a:spcPct val="0"/>
      </a:spcBef>
      <a:spcAft>
        <a:spcPct val="0"/>
      </a:spcAft>
      <a:defRPr kern="1200">
        <a:solidFill>
          <a:schemeClr val="tx1"/>
        </a:solidFill>
        <a:latin typeface="Arial Narrow" pitchFamily="34" charset="0"/>
        <a:ea typeface="+mn-ea"/>
        <a:cs typeface="Arial" charset="0"/>
      </a:defRPr>
    </a:lvl2pPr>
    <a:lvl3pPr marL="914400" algn="r" rtl="1" fontAlgn="base">
      <a:spcBef>
        <a:spcPct val="0"/>
      </a:spcBef>
      <a:spcAft>
        <a:spcPct val="0"/>
      </a:spcAft>
      <a:defRPr kern="1200">
        <a:solidFill>
          <a:schemeClr val="tx1"/>
        </a:solidFill>
        <a:latin typeface="Arial Narrow" pitchFamily="34" charset="0"/>
        <a:ea typeface="+mn-ea"/>
        <a:cs typeface="Arial" charset="0"/>
      </a:defRPr>
    </a:lvl3pPr>
    <a:lvl4pPr marL="1371600" algn="r" rtl="1" fontAlgn="base">
      <a:spcBef>
        <a:spcPct val="0"/>
      </a:spcBef>
      <a:spcAft>
        <a:spcPct val="0"/>
      </a:spcAft>
      <a:defRPr kern="1200">
        <a:solidFill>
          <a:schemeClr val="tx1"/>
        </a:solidFill>
        <a:latin typeface="Arial Narrow" pitchFamily="34" charset="0"/>
        <a:ea typeface="+mn-ea"/>
        <a:cs typeface="Arial" charset="0"/>
      </a:defRPr>
    </a:lvl4pPr>
    <a:lvl5pPr marL="1828800" algn="r" rtl="1" fontAlgn="base">
      <a:spcBef>
        <a:spcPct val="0"/>
      </a:spcBef>
      <a:spcAft>
        <a:spcPct val="0"/>
      </a:spcAft>
      <a:defRPr kern="1200">
        <a:solidFill>
          <a:schemeClr val="tx1"/>
        </a:solidFill>
        <a:latin typeface="Arial Narrow" pitchFamily="34" charset="0"/>
        <a:ea typeface="+mn-ea"/>
        <a:cs typeface="Arial" charset="0"/>
      </a:defRPr>
    </a:lvl5pPr>
    <a:lvl6pPr marL="2286000" algn="l" defTabSz="914400" rtl="0" eaLnBrk="1" latinLnBrk="0" hangingPunct="1">
      <a:defRPr kern="1200">
        <a:solidFill>
          <a:schemeClr val="tx1"/>
        </a:solidFill>
        <a:latin typeface="Arial Narrow" pitchFamily="34" charset="0"/>
        <a:ea typeface="+mn-ea"/>
        <a:cs typeface="Arial" charset="0"/>
      </a:defRPr>
    </a:lvl6pPr>
    <a:lvl7pPr marL="2743200" algn="l" defTabSz="914400" rtl="0" eaLnBrk="1" latinLnBrk="0" hangingPunct="1">
      <a:defRPr kern="1200">
        <a:solidFill>
          <a:schemeClr val="tx1"/>
        </a:solidFill>
        <a:latin typeface="Arial Narrow" pitchFamily="34" charset="0"/>
        <a:ea typeface="+mn-ea"/>
        <a:cs typeface="Arial" charset="0"/>
      </a:defRPr>
    </a:lvl7pPr>
    <a:lvl8pPr marL="3200400" algn="l" defTabSz="914400" rtl="0" eaLnBrk="1" latinLnBrk="0" hangingPunct="1">
      <a:defRPr kern="1200">
        <a:solidFill>
          <a:schemeClr val="tx1"/>
        </a:solidFill>
        <a:latin typeface="Arial Narrow" pitchFamily="34" charset="0"/>
        <a:ea typeface="+mn-ea"/>
        <a:cs typeface="Arial" charset="0"/>
      </a:defRPr>
    </a:lvl8pPr>
    <a:lvl9pPr marL="3657600" algn="l" defTabSz="914400" rtl="0" eaLnBrk="1" latinLnBrk="0" hangingPunct="1">
      <a:defRPr kern="1200">
        <a:solidFill>
          <a:schemeClr val="tx1"/>
        </a:solidFill>
        <a:latin typeface="Arial Narrow"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FFFF"/>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82363" autoAdjust="0"/>
  </p:normalViewPr>
  <p:slideViewPr>
    <p:cSldViewPr>
      <p:cViewPr>
        <p:scale>
          <a:sx n="70" d="100"/>
          <a:sy n="70" d="100"/>
        </p:scale>
        <p:origin x="-5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307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pitchFamily="34" charset="0"/>
                <a:cs typeface="Arial" pitchFamily="34" charset="0"/>
              </a:defRPr>
            </a:lvl1pPr>
          </a:lstStyle>
          <a:p>
            <a:pPr>
              <a:defRPr/>
            </a:pPr>
            <a:endParaRPr lang="en-US"/>
          </a:p>
        </p:txBody>
      </p:sp>
      <p:sp>
        <p:nvSpPr>
          <p:cNvPr id="686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307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pitchFamily="34" charset="0"/>
                <a:cs typeface="Arial" pitchFamily="34" charset="0"/>
              </a:defRPr>
            </a:lvl1pPr>
          </a:lstStyle>
          <a:p>
            <a:pPr>
              <a:defRPr/>
            </a:pPr>
            <a:fld id="{F437056E-E054-4D43-A216-3B13FB6E83F9}"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07B6BE51-D04A-4D30-9ACD-7C0BAF98E1A9}" type="slidenum">
              <a:rPr lang="ar-SA" smtClean="0">
                <a:latin typeface="Arial" charset="0"/>
                <a:cs typeface="Arial" charset="0"/>
              </a:rPr>
              <a:pPr/>
              <a:t>1</a:t>
            </a:fld>
            <a:endParaRPr lang="en-US" smtClean="0">
              <a:latin typeface="Arial" charset="0"/>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4FD61B9-F025-45CB-8AFB-F7C57DBF4DAA}" type="slidenum">
              <a:rPr lang="ar-SA" smtClean="0">
                <a:latin typeface="Arial" charset="0"/>
                <a:cs typeface="Arial" charset="0"/>
              </a:rPr>
              <a:pPr/>
              <a:t>2</a:t>
            </a:fld>
            <a:endParaRPr lang="en-US" smtClean="0">
              <a:latin typeface="Arial" charset="0"/>
              <a:cs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57433F08-25B4-4761-AF1A-0FFCA83EE0F9}" type="slidenum">
              <a:rPr lang="ar-SA" smtClean="0">
                <a:latin typeface="Arial" charset="0"/>
                <a:cs typeface="Arial" charset="0"/>
              </a:rPr>
              <a:pPr/>
              <a:t>3</a:t>
            </a:fld>
            <a:endParaRPr lang="en-US" smtClean="0">
              <a:latin typeface="Arial" charset="0"/>
              <a:cs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EF0A289B-1C1F-4414-AD1F-3BA1CFFB2EF5}" type="slidenum">
              <a:rPr lang="ar-SA" smtClean="0">
                <a:latin typeface="Arial" charset="0"/>
                <a:cs typeface="Arial" charset="0"/>
              </a:rPr>
              <a:pPr/>
              <a:t>4</a:t>
            </a:fld>
            <a:endParaRPr lang="en-US" smtClean="0">
              <a:latin typeface="Arial" charset="0"/>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C87D87FA-2168-4C30-8022-2372ABC0CE16}" type="slidenum">
              <a:rPr lang="ar-SA" smtClean="0">
                <a:latin typeface="Arial" charset="0"/>
                <a:cs typeface="Arial" charset="0"/>
              </a:rPr>
              <a:pPr/>
              <a:t>6</a:t>
            </a:fld>
            <a:endParaRPr lang="en-US" smtClean="0">
              <a:latin typeface="Arial" charset="0"/>
              <a:cs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AB492BF7-D6AD-43BE-98D4-0A717D6A0CA6}" type="slidenum">
              <a:rPr lang="ar-SA" smtClean="0">
                <a:latin typeface="Arial" charset="0"/>
                <a:cs typeface="Arial" charset="0"/>
              </a:rPr>
              <a:pPr/>
              <a:t>7</a:t>
            </a:fld>
            <a:endParaRPr lang="en-US" smtClean="0">
              <a:latin typeface="Arial" charset="0"/>
              <a:cs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E517DB8A-5D9A-4FAD-AD21-2E6396E8E991}" type="slidenum">
              <a:rPr lang="ar-SA" smtClean="0">
                <a:latin typeface="Arial" charset="0"/>
                <a:cs typeface="Arial" charset="0"/>
              </a:rPr>
              <a:pPr/>
              <a:t>8</a:t>
            </a:fld>
            <a:endParaRPr lang="en-US" smtClean="0">
              <a:latin typeface="Arial" charset="0"/>
              <a:cs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8F93B120-B080-4906-A2FF-4557D5371262}" type="slidenum">
              <a:rPr lang="ar-SA" smtClean="0">
                <a:latin typeface="Arial" charset="0"/>
                <a:cs typeface="Arial" charset="0"/>
              </a:rPr>
              <a:pPr/>
              <a:t>9</a:t>
            </a:fld>
            <a:endParaRPr lang="en-US" smtClean="0">
              <a:latin typeface="Arial"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0641B789-EC6E-4FEE-89F0-2F22BF5472B1}" type="slidenum">
              <a:rPr lang="ar-SA" smtClean="0">
                <a:latin typeface="Arial" charset="0"/>
                <a:cs typeface="Arial" charset="0"/>
              </a:rPr>
              <a:pPr/>
              <a:t>10</a:t>
            </a:fld>
            <a:endParaRPr lang="en-US" smtClean="0">
              <a:latin typeface="Arial" charset="0"/>
              <a:cs typeface="Arial"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A9DD561-E270-4990-BAA9-01ED017C6233}" type="slidenum">
              <a:rPr lang="ar-SA" smtClean="0">
                <a:latin typeface="Arial" charset="0"/>
                <a:cs typeface="Arial" charset="0"/>
              </a:rPr>
              <a:pPr/>
              <a:t>11</a:t>
            </a:fld>
            <a:endParaRPr lang="en-US" smtClean="0">
              <a:latin typeface="Arial" charset="0"/>
              <a:cs typeface="Arial"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EBC81298-B89A-4306-864C-390644050857}" type="slidenum">
              <a:rPr lang="ar-SA" smtClean="0">
                <a:latin typeface="Arial" charset="0"/>
                <a:cs typeface="Arial" charset="0"/>
              </a:rPr>
              <a:pPr/>
              <a:t>12</a:t>
            </a:fld>
            <a:endParaRPr lang="en-US" smtClean="0">
              <a:latin typeface="Arial" charset="0"/>
              <a:cs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13C66A3-CEDC-4E76-8111-E07F6599CF37}" type="slidenum">
              <a:rPr lang="ar-SA" smtClean="0">
                <a:latin typeface="Arial" charset="0"/>
                <a:cs typeface="Arial" charset="0"/>
              </a:rPr>
              <a:pPr/>
              <a:t>13</a:t>
            </a:fld>
            <a:endParaRPr lang="en-US" smtClean="0">
              <a:latin typeface="Arial" charset="0"/>
              <a:cs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0C2DD2E0-5D5E-4482-B5F1-720FECF1A4DF}" type="slidenum">
              <a:rPr lang="ar-SA" smtClean="0">
                <a:latin typeface="Arial" charset="0"/>
                <a:cs typeface="Arial" charset="0"/>
              </a:rPr>
              <a:pPr/>
              <a:t>14</a:t>
            </a:fld>
            <a:endParaRPr lang="en-US" smtClean="0">
              <a:latin typeface="Arial" charset="0"/>
              <a:cs typeface="Arial"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083CE3B3-36B7-4A65-9BF6-D4D7E3BE35E5}" type="slidenum">
              <a:rPr lang="ar-SA" smtClean="0">
                <a:latin typeface="Arial" charset="0"/>
                <a:cs typeface="Arial" charset="0"/>
              </a:rPr>
              <a:pPr/>
              <a:t>15</a:t>
            </a:fld>
            <a:endParaRPr lang="en-US" smtClean="0">
              <a:latin typeface="Arial" charset="0"/>
              <a:cs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DA8E5A5-3BDB-4EBA-B02B-FA3CC9476330}" type="slidenum">
              <a:rPr lang="ar-SA" smtClean="0">
                <a:latin typeface="Arial" charset="0"/>
                <a:cs typeface="Arial" charset="0"/>
              </a:rPr>
              <a:pPr/>
              <a:t>16</a:t>
            </a:fld>
            <a:endParaRPr lang="en-US" smtClean="0">
              <a:latin typeface="Arial" charset="0"/>
              <a:cs typeface="Arial"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40BBDCC5-9678-48A9-A040-AE053FB671CF}" type="slidenum">
              <a:rPr lang="ar-SA" smtClean="0">
                <a:latin typeface="Arial" charset="0"/>
                <a:cs typeface="Arial" charset="0"/>
              </a:rPr>
              <a:pPr/>
              <a:t>17</a:t>
            </a:fld>
            <a:endParaRPr lang="en-US" smtClean="0">
              <a:latin typeface="Arial" charset="0"/>
              <a:cs typeface="Arial"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ar-SA" smtClean="0">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endParaRPr lang="en-US" smtClean="0">
              <a:latin typeface="Arial" charset="0"/>
              <a:cs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0836" name="Slide Number Placeholder 3"/>
          <p:cNvSpPr>
            <a:spLocks noGrp="1"/>
          </p:cNvSpPr>
          <p:nvPr>
            <p:ph type="sldNum" sz="quarter" idx="5"/>
          </p:nvPr>
        </p:nvSpPr>
        <p:spPr>
          <a:noFill/>
        </p:spPr>
        <p:txBody>
          <a:bodyPr/>
          <a:lstStyle/>
          <a:p>
            <a:fld id="{84E381E4-7E33-45BA-8721-5A3AC5BCDFB9}" type="slidenum">
              <a:rPr lang="ar-SA" smtClean="0">
                <a:latin typeface="Arial" charset="0"/>
                <a:cs typeface="Arial" charset="0"/>
              </a:rPr>
              <a:pPr/>
              <a:t>52</a:t>
            </a:fld>
            <a:endParaRPr lang="en-US" smtClean="0">
              <a:latin typeface="Arial" charset="0"/>
              <a:cs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1860" name="Slide Number Placeholder 3"/>
          <p:cNvSpPr>
            <a:spLocks noGrp="1"/>
          </p:cNvSpPr>
          <p:nvPr>
            <p:ph type="sldNum" sz="quarter" idx="5"/>
          </p:nvPr>
        </p:nvSpPr>
        <p:spPr>
          <a:noFill/>
        </p:spPr>
        <p:txBody>
          <a:bodyPr/>
          <a:lstStyle/>
          <a:p>
            <a:fld id="{66BF89E6-DE0B-42F1-858D-F1B716BE7196}" type="slidenum">
              <a:rPr lang="ar-SA" smtClean="0">
                <a:latin typeface="Arial" charset="0"/>
                <a:cs typeface="Arial" charset="0"/>
              </a:rPr>
              <a:pPr/>
              <a:t>53</a:t>
            </a:fld>
            <a:endParaRPr lang="en-US" smtClean="0">
              <a:latin typeface="Arial" charset="0"/>
              <a:cs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2884" name="Slide Number Placeholder 3"/>
          <p:cNvSpPr>
            <a:spLocks noGrp="1"/>
          </p:cNvSpPr>
          <p:nvPr>
            <p:ph type="sldNum" sz="quarter" idx="5"/>
          </p:nvPr>
        </p:nvSpPr>
        <p:spPr>
          <a:noFill/>
        </p:spPr>
        <p:txBody>
          <a:bodyPr/>
          <a:lstStyle/>
          <a:p>
            <a:fld id="{E523DB56-3A51-4186-8D54-D312EA481755}" type="slidenum">
              <a:rPr lang="ar-SA" smtClean="0">
                <a:latin typeface="Arial" charset="0"/>
                <a:cs typeface="Arial" charset="0"/>
              </a:rPr>
              <a:pPr/>
              <a:t>54</a:t>
            </a:fld>
            <a:endParaRPr lang="en-US" smtClean="0">
              <a:latin typeface="Arial" charset="0"/>
              <a:cs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3908" name="Slide Number Placeholder 3"/>
          <p:cNvSpPr>
            <a:spLocks noGrp="1"/>
          </p:cNvSpPr>
          <p:nvPr>
            <p:ph type="sldNum" sz="quarter" idx="5"/>
          </p:nvPr>
        </p:nvSpPr>
        <p:spPr>
          <a:noFill/>
        </p:spPr>
        <p:txBody>
          <a:bodyPr/>
          <a:lstStyle/>
          <a:p>
            <a:fld id="{0DB069AE-48ED-4E40-ACB0-E333AD8EA629}" type="slidenum">
              <a:rPr lang="ar-SA" smtClean="0">
                <a:latin typeface="Arial" charset="0"/>
                <a:cs typeface="Arial" charset="0"/>
              </a:rPr>
              <a:pPr/>
              <a:t>55</a:t>
            </a:fld>
            <a:endParaRPr lang="en-US" smtClean="0">
              <a:latin typeface="Arial" charset="0"/>
              <a:cs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4932" name="Slide Number Placeholder 3"/>
          <p:cNvSpPr>
            <a:spLocks noGrp="1"/>
          </p:cNvSpPr>
          <p:nvPr>
            <p:ph type="sldNum" sz="quarter" idx="5"/>
          </p:nvPr>
        </p:nvSpPr>
        <p:spPr>
          <a:noFill/>
        </p:spPr>
        <p:txBody>
          <a:bodyPr/>
          <a:lstStyle/>
          <a:p>
            <a:fld id="{D60F164B-6051-4956-90FD-418110DA27BC}" type="slidenum">
              <a:rPr lang="ar-SA" smtClean="0">
                <a:latin typeface="Arial" charset="0"/>
                <a:cs typeface="Arial" charset="0"/>
              </a:rPr>
              <a:pPr/>
              <a:t>56</a:t>
            </a:fld>
            <a:endParaRPr lang="en-US" smtClean="0">
              <a:latin typeface="Arial" charset="0"/>
              <a:cs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5956" name="Slide Number Placeholder 3"/>
          <p:cNvSpPr>
            <a:spLocks noGrp="1"/>
          </p:cNvSpPr>
          <p:nvPr>
            <p:ph type="sldNum" sz="quarter" idx="5"/>
          </p:nvPr>
        </p:nvSpPr>
        <p:spPr>
          <a:noFill/>
        </p:spPr>
        <p:txBody>
          <a:bodyPr/>
          <a:lstStyle/>
          <a:p>
            <a:fld id="{C176BB1C-BF90-4004-BFD9-6EC57EB38996}" type="slidenum">
              <a:rPr lang="ar-SA" smtClean="0">
                <a:latin typeface="Arial" charset="0"/>
                <a:cs typeface="Arial" charset="0"/>
              </a:rPr>
              <a:pPr/>
              <a:t>57</a:t>
            </a:fld>
            <a:endParaRPr lang="en-US" smtClean="0">
              <a:latin typeface="Arial" charset="0"/>
              <a:cs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6980" name="Slide Number Placeholder 3"/>
          <p:cNvSpPr>
            <a:spLocks noGrp="1"/>
          </p:cNvSpPr>
          <p:nvPr>
            <p:ph type="sldNum" sz="quarter" idx="5"/>
          </p:nvPr>
        </p:nvSpPr>
        <p:spPr>
          <a:noFill/>
        </p:spPr>
        <p:txBody>
          <a:bodyPr/>
          <a:lstStyle/>
          <a:p>
            <a:fld id="{43EE1A61-8971-43D9-A731-8819F2BDEFA4}" type="slidenum">
              <a:rPr lang="ar-SA" smtClean="0">
                <a:latin typeface="Arial" charset="0"/>
                <a:cs typeface="Arial" charset="0"/>
              </a:rPr>
              <a:pPr/>
              <a:t>58</a:t>
            </a:fld>
            <a:endParaRPr lang="en-US" smtClean="0">
              <a:latin typeface="Arial" charset="0"/>
              <a:cs typeface="Arial"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8004" name="Slide Number Placeholder 3"/>
          <p:cNvSpPr>
            <a:spLocks noGrp="1"/>
          </p:cNvSpPr>
          <p:nvPr>
            <p:ph type="sldNum" sz="quarter" idx="5"/>
          </p:nvPr>
        </p:nvSpPr>
        <p:spPr>
          <a:noFill/>
        </p:spPr>
        <p:txBody>
          <a:bodyPr/>
          <a:lstStyle/>
          <a:p>
            <a:fld id="{7BC87FBF-67FB-4F54-BDE2-AD076FAC388B}" type="slidenum">
              <a:rPr lang="ar-SA" smtClean="0">
                <a:latin typeface="Arial" charset="0"/>
                <a:cs typeface="Arial" charset="0"/>
              </a:rPr>
              <a:pPr/>
              <a:t>59</a:t>
            </a:fld>
            <a:endParaRPr lang="en-US" smtClean="0">
              <a:latin typeface="Arial" charset="0"/>
              <a:cs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29028" name="Slide Number Placeholder 3"/>
          <p:cNvSpPr>
            <a:spLocks noGrp="1"/>
          </p:cNvSpPr>
          <p:nvPr>
            <p:ph type="sldNum" sz="quarter" idx="5"/>
          </p:nvPr>
        </p:nvSpPr>
        <p:spPr>
          <a:noFill/>
        </p:spPr>
        <p:txBody>
          <a:bodyPr/>
          <a:lstStyle/>
          <a:p>
            <a:fld id="{CA9C7110-5217-4671-A685-1DD908F53B2C}" type="slidenum">
              <a:rPr lang="ar-SA" smtClean="0">
                <a:latin typeface="Arial" charset="0"/>
                <a:cs typeface="Arial" charset="0"/>
              </a:rPr>
              <a:pPr/>
              <a:t>60</a:t>
            </a:fld>
            <a:endParaRPr lang="en-US" smtClean="0">
              <a:latin typeface="Arial" charset="0"/>
              <a:cs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30052" name="Slide Number Placeholder 3"/>
          <p:cNvSpPr>
            <a:spLocks noGrp="1"/>
          </p:cNvSpPr>
          <p:nvPr>
            <p:ph type="sldNum" sz="quarter" idx="5"/>
          </p:nvPr>
        </p:nvSpPr>
        <p:spPr>
          <a:noFill/>
        </p:spPr>
        <p:txBody>
          <a:bodyPr/>
          <a:lstStyle/>
          <a:p>
            <a:fld id="{2CA35B6B-4066-458B-8B85-D5E8D14E757A}" type="slidenum">
              <a:rPr lang="ar-SA" smtClean="0">
                <a:latin typeface="Arial" charset="0"/>
                <a:cs typeface="Arial" charset="0"/>
              </a:rPr>
              <a:pPr/>
              <a:t>62</a:t>
            </a:fld>
            <a:endParaRPr lang="en-US" smtClean="0">
              <a:latin typeface="Arial" charset="0"/>
              <a:cs typeface="Arial"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31076" name="Slide Number Placeholder 3"/>
          <p:cNvSpPr>
            <a:spLocks noGrp="1"/>
          </p:cNvSpPr>
          <p:nvPr>
            <p:ph type="sldNum" sz="quarter" idx="5"/>
          </p:nvPr>
        </p:nvSpPr>
        <p:spPr>
          <a:noFill/>
        </p:spPr>
        <p:txBody>
          <a:bodyPr/>
          <a:lstStyle/>
          <a:p>
            <a:fld id="{9D7C4435-C6A6-4E28-947F-530B3ED7CF8E}" type="slidenum">
              <a:rPr lang="ar-SA" smtClean="0">
                <a:latin typeface="Arial" charset="0"/>
                <a:cs typeface="Arial" charset="0"/>
              </a:rPr>
              <a:pPr/>
              <a:t>63</a:t>
            </a:fld>
            <a:endParaRPr lang="en-US" smtClean="0">
              <a:latin typeface="Arial" charset="0"/>
              <a:cs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32100" name="Slide Number Placeholder 3"/>
          <p:cNvSpPr>
            <a:spLocks noGrp="1"/>
          </p:cNvSpPr>
          <p:nvPr>
            <p:ph type="sldNum" sz="quarter" idx="5"/>
          </p:nvPr>
        </p:nvSpPr>
        <p:spPr>
          <a:noFill/>
        </p:spPr>
        <p:txBody>
          <a:bodyPr/>
          <a:lstStyle/>
          <a:p>
            <a:fld id="{C1574893-474A-4ADD-820A-7C82454B41D2}" type="slidenum">
              <a:rPr lang="ar-SA" smtClean="0">
                <a:latin typeface="Arial" charset="0"/>
                <a:cs typeface="Arial" charset="0"/>
              </a:rPr>
              <a:pPr/>
              <a:t>64</a:t>
            </a:fld>
            <a:endParaRPr lang="en-US" smtClean="0">
              <a:latin typeface="Arial" charset="0"/>
              <a:cs typeface="Arial"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33124" name="Slide Number Placeholder 3"/>
          <p:cNvSpPr>
            <a:spLocks noGrp="1"/>
          </p:cNvSpPr>
          <p:nvPr>
            <p:ph type="sldNum" sz="quarter" idx="5"/>
          </p:nvPr>
        </p:nvSpPr>
        <p:spPr>
          <a:noFill/>
        </p:spPr>
        <p:txBody>
          <a:bodyPr/>
          <a:lstStyle/>
          <a:p>
            <a:fld id="{92224CEE-2704-49CA-8DAC-6456F7486AE8}" type="slidenum">
              <a:rPr lang="ar-SA" smtClean="0">
                <a:latin typeface="Arial" charset="0"/>
                <a:cs typeface="Arial" charset="0"/>
              </a:rPr>
              <a:pPr/>
              <a:t>65</a:t>
            </a:fld>
            <a:endParaRPr lang="en-US" smtClean="0">
              <a:latin typeface="Arial" charset="0"/>
              <a:cs typeface="Arial"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endParaRPr lang="en-US" smtClean="0">
              <a:latin typeface="Arial" charset="0"/>
              <a:cs typeface="Arial" charset="0"/>
            </a:endParaRPr>
          </a:p>
        </p:txBody>
      </p:sp>
      <p:sp>
        <p:nvSpPr>
          <p:cNvPr id="134148" name="Slide Number Placeholder 3"/>
          <p:cNvSpPr>
            <a:spLocks noGrp="1"/>
          </p:cNvSpPr>
          <p:nvPr>
            <p:ph type="sldNum" sz="quarter" idx="5"/>
          </p:nvPr>
        </p:nvSpPr>
        <p:spPr>
          <a:noFill/>
        </p:spPr>
        <p:txBody>
          <a:bodyPr/>
          <a:lstStyle/>
          <a:p>
            <a:fld id="{2798F0B5-A0DD-471E-BF75-1D3209ED7D7A}" type="slidenum">
              <a:rPr lang="ar-SA" smtClean="0">
                <a:latin typeface="Arial" charset="0"/>
                <a:cs typeface="Arial" charset="0"/>
              </a:rPr>
              <a:pPr/>
              <a:t>66</a:t>
            </a:fld>
            <a:endParaRPr lang="en-US" smtClean="0">
              <a:latin typeface="Arial" charset="0"/>
              <a:cs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86</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90</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99</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104</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105</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106</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107</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108</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109</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110</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111</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112</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113</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114</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115</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116</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117</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118</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119</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120</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121</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122</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123</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124</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125</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126</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127</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128</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437056E-E054-4D43-A216-3B13FB6E83F9}" type="slidenum">
              <a:rPr lang="ar-SA" smtClean="0"/>
              <a:pPr>
                <a:defRPr/>
              </a:pPr>
              <a:t>129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 name="Group 2"/>
          <p:cNvGrpSpPr>
            <a:grpSpLocks/>
          </p:cNvGrpSpPr>
          <p:nvPr/>
        </p:nvGrpSpPr>
        <p:grpSpPr bwMode="auto">
          <a:xfrm>
            <a:off x="-11113" y="-3175"/>
            <a:ext cx="9166226" cy="6897688"/>
            <a:chOff x="-7" y="-2"/>
            <a:chExt cx="5774" cy="4345"/>
          </a:xfrm>
        </p:grpSpPr>
        <p:grpSp>
          <p:nvGrpSpPr>
            <p:cNvPr id="5" name="Group 3"/>
            <p:cNvGrpSpPr>
              <a:grpSpLocks/>
            </p:cNvGrpSpPr>
            <p:nvPr userDrawn="1"/>
          </p:nvGrpSpPr>
          <p:grpSpPr bwMode="auto">
            <a:xfrm>
              <a:off x="-7" y="0"/>
              <a:ext cx="5774" cy="4343"/>
              <a:chOff x="-7" y="0"/>
              <a:chExt cx="5774" cy="4343"/>
            </a:xfrm>
          </p:grpSpPr>
          <p:sp>
            <p:nvSpPr>
              <p:cNvPr id="7" name="Freeform 4"/>
              <p:cNvSpPr>
                <a:spLocks/>
              </p:cNvSpPr>
              <p:nvPr/>
            </p:nvSpPr>
            <p:spPr bwMode="hidden">
              <a:xfrm>
                <a:off x="-7" y="1157"/>
                <a:ext cx="1429" cy="1707"/>
              </a:xfrm>
              <a:custGeom>
                <a:avLst/>
                <a:gdLst/>
                <a:ahLst/>
                <a:cxnLst>
                  <a:cxn ang="0">
                    <a:pos x="808" y="283"/>
                  </a:cxn>
                  <a:cxn ang="0">
                    <a:pos x="673" y="252"/>
                  </a:cxn>
                  <a:cxn ang="0">
                    <a:pos x="654" y="0"/>
                  </a:cxn>
                  <a:cxn ang="0">
                    <a:pos x="488" y="13"/>
                  </a:cxn>
                  <a:cxn ang="0">
                    <a:pos x="476" y="252"/>
                  </a:cxn>
                  <a:cxn ang="0">
                    <a:pos x="365" y="290"/>
                  </a:cxn>
                  <a:cxn ang="0">
                    <a:pos x="206" y="86"/>
                  </a:cxn>
                  <a:cxn ang="0">
                    <a:pos x="95" y="148"/>
                  </a:cxn>
                  <a:cxn ang="0">
                    <a:pos x="200" y="376"/>
                  </a:cxn>
                  <a:cxn ang="0">
                    <a:pos x="126" y="450"/>
                  </a:cxn>
                  <a:cxn ang="0">
                    <a:pos x="0" y="423"/>
                  </a:cxn>
                  <a:cxn ang="0">
                    <a:pos x="0" y="1273"/>
                  </a:cxn>
                  <a:cxn ang="0">
                    <a:pos x="101" y="1226"/>
                  </a:cxn>
                  <a:cxn ang="0">
                    <a:pos x="181" y="1306"/>
                  </a:cxn>
                  <a:cxn ang="0">
                    <a:pos x="70" y="1509"/>
                  </a:cxn>
                  <a:cxn ang="0">
                    <a:pos x="175" y="1596"/>
                  </a:cxn>
                  <a:cxn ang="0">
                    <a:pos x="365" y="1411"/>
                  </a:cxn>
                  <a:cxn ang="0">
                    <a:pos x="476" y="1448"/>
                  </a:cxn>
                  <a:cxn ang="0">
                    <a:pos x="501" y="1700"/>
                  </a:cxn>
                  <a:cxn ang="0">
                    <a:pos x="667" y="1707"/>
                  </a:cxn>
                  <a:cxn ang="0">
                    <a:pos x="685" y="1442"/>
                  </a:cxn>
                  <a:cxn ang="0">
                    <a:pos x="826" y="1405"/>
                  </a:cxn>
                  <a:cxn ang="0">
                    <a:pos x="993" y="1590"/>
                  </a:cxn>
                  <a:cxn ang="0">
                    <a:pos x="1103" y="1522"/>
                  </a:cxn>
                  <a:cxn ang="0">
                    <a:pos x="993" y="1300"/>
                  </a:cxn>
                  <a:cxn ang="0">
                    <a:pos x="1067" y="1207"/>
                  </a:cxn>
                  <a:cxn ang="0">
                    <a:pos x="1288" y="1312"/>
                  </a:cxn>
                  <a:cxn ang="0">
                    <a:pos x="1355" y="1196"/>
                  </a:cxn>
                  <a:cxn ang="0">
                    <a:pos x="1153" y="1047"/>
                  </a:cxn>
                  <a:cxn ang="0">
                    <a:pos x="1177" y="918"/>
                  </a:cxn>
                  <a:cxn ang="0">
                    <a:pos x="1429" y="894"/>
                  </a:cxn>
                  <a:cxn ang="0">
                    <a:pos x="1423" y="764"/>
                  </a:cxn>
                  <a:cxn ang="0">
                    <a:pos x="1171" y="727"/>
                  </a:cxn>
                  <a:cxn ang="0">
                    <a:pos x="1146" y="629"/>
                  </a:cxn>
                  <a:cxn ang="0">
                    <a:pos x="1349" y="487"/>
                  </a:cxn>
                  <a:cxn ang="0">
                    <a:pos x="1282" y="370"/>
                  </a:cxn>
                  <a:cxn ang="0">
                    <a:pos x="1054" y="462"/>
                  </a:cxn>
                  <a:cxn ang="0">
                    <a:pos x="980" y="388"/>
                  </a:cxn>
                  <a:cxn ang="0">
                    <a:pos x="1097" y="173"/>
                  </a:cxn>
                  <a:cxn ang="0">
                    <a:pos x="986" y="105"/>
                  </a:cxn>
                  <a:cxn ang="0">
                    <a:pos x="808" y="283"/>
                  </a:cxn>
                </a:cxnLst>
                <a:rect l="0" t="0" r="r" b="b"/>
                <a:pathLst>
                  <a:path w="1429" h="1707">
                    <a:moveTo>
                      <a:pt x="808" y="283"/>
                    </a:moveTo>
                    <a:lnTo>
                      <a:pt x="673" y="252"/>
                    </a:lnTo>
                    <a:lnTo>
                      <a:pt x="654" y="0"/>
                    </a:lnTo>
                    <a:lnTo>
                      <a:pt x="488" y="13"/>
                    </a:lnTo>
                    <a:lnTo>
                      <a:pt x="476" y="252"/>
                    </a:lnTo>
                    <a:lnTo>
                      <a:pt x="365" y="290"/>
                    </a:lnTo>
                    <a:lnTo>
                      <a:pt x="206" y="86"/>
                    </a:lnTo>
                    <a:lnTo>
                      <a:pt x="95" y="148"/>
                    </a:lnTo>
                    <a:lnTo>
                      <a:pt x="200" y="376"/>
                    </a:lnTo>
                    <a:lnTo>
                      <a:pt x="126" y="450"/>
                    </a:lnTo>
                    <a:lnTo>
                      <a:pt x="0" y="423"/>
                    </a:lnTo>
                    <a:lnTo>
                      <a:pt x="0" y="1273"/>
                    </a:lnTo>
                    <a:lnTo>
                      <a:pt x="101" y="1226"/>
                    </a:lnTo>
                    <a:lnTo>
                      <a:pt x="181" y="1306"/>
                    </a:lnTo>
                    <a:lnTo>
                      <a:pt x="70" y="1509"/>
                    </a:lnTo>
                    <a:lnTo>
                      <a:pt x="175" y="1596"/>
                    </a:lnTo>
                    <a:lnTo>
                      <a:pt x="365" y="1411"/>
                    </a:lnTo>
                    <a:lnTo>
                      <a:pt x="476" y="1448"/>
                    </a:lnTo>
                    <a:lnTo>
                      <a:pt x="501" y="1700"/>
                    </a:lnTo>
                    <a:lnTo>
                      <a:pt x="667" y="1707"/>
                    </a:lnTo>
                    <a:lnTo>
                      <a:pt x="685" y="1442"/>
                    </a:lnTo>
                    <a:lnTo>
                      <a:pt x="826" y="1405"/>
                    </a:lnTo>
                    <a:lnTo>
                      <a:pt x="993" y="1590"/>
                    </a:lnTo>
                    <a:lnTo>
                      <a:pt x="1103" y="1522"/>
                    </a:lnTo>
                    <a:lnTo>
                      <a:pt x="993" y="1300"/>
                    </a:lnTo>
                    <a:lnTo>
                      <a:pt x="1067" y="1207"/>
                    </a:lnTo>
                    <a:lnTo>
                      <a:pt x="1288" y="1312"/>
                    </a:lnTo>
                    <a:lnTo>
                      <a:pt x="1355" y="1196"/>
                    </a:lnTo>
                    <a:lnTo>
                      <a:pt x="1153" y="1047"/>
                    </a:lnTo>
                    <a:lnTo>
                      <a:pt x="1177" y="918"/>
                    </a:lnTo>
                    <a:lnTo>
                      <a:pt x="1429" y="894"/>
                    </a:lnTo>
                    <a:lnTo>
                      <a:pt x="1423" y="764"/>
                    </a:lnTo>
                    <a:lnTo>
                      <a:pt x="1171" y="727"/>
                    </a:lnTo>
                    <a:lnTo>
                      <a:pt x="1146" y="629"/>
                    </a:lnTo>
                    <a:lnTo>
                      <a:pt x="1349" y="487"/>
                    </a:lnTo>
                    <a:lnTo>
                      <a:pt x="1282" y="370"/>
                    </a:lnTo>
                    <a:lnTo>
                      <a:pt x="1054" y="462"/>
                    </a:lnTo>
                    <a:lnTo>
                      <a:pt x="980" y="388"/>
                    </a:lnTo>
                    <a:lnTo>
                      <a:pt x="1097" y="173"/>
                    </a:lnTo>
                    <a:lnTo>
                      <a:pt x="986" y="105"/>
                    </a:lnTo>
                    <a:lnTo>
                      <a:pt x="808" y="283"/>
                    </a:lnTo>
                    <a:close/>
                  </a:path>
                </a:pathLst>
              </a:custGeom>
              <a:gradFill rotWithShape="0">
                <a:gsLst>
                  <a:gs pos="0">
                    <a:schemeClr val="accent2"/>
                  </a:gs>
                  <a:gs pos="100000">
                    <a:schemeClr val="bg1"/>
                  </a:gs>
                </a:gsLst>
                <a:lin ang="0" scaled="1"/>
              </a:gradFill>
              <a:ln w="9525">
                <a:noFill/>
                <a:round/>
                <a:headEnd/>
                <a:tailEnd/>
              </a:ln>
              <a:effectLst/>
            </p:spPr>
            <p:txBody>
              <a:bodyPr wrap="none" anchor="ctr"/>
              <a:lstStyle/>
              <a:p>
                <a:pPr>
                  <a:defRPr/>
                </a:pPr>
                <a:endParaRPr lang="ar-SA">
                  <a:cs typeface="Arial" pitchFamily="34" charset="0"/>
                </a:endParaRPr>
              </a:p>
            </p:txBody>
          </p:sp>
          <p:sp>
            <p:nvSpPr>
              <p:cNvPr id="8" name="Freeform 5"/>
              <p:cNvSpPr>
                <a:spLocks/>
              </p:cNvSpPr>
              <p:nvPr/>
            </p:nvSpPr>
            <p:spPr bwMode="hidden">
              <a:xfrm>
                <a:off x="68" y="10"/>
                <a:ext cx="528" cy="496"/>
              </a:xfrm>
              <a:custGeom>
                <a:avLst/>
                <a:gdLst/>
                <a:ahLst/>
                <a:cxnLst>
                  <a:cxn ang="0">
                    <a:pos x="335" y="56"/>
                  </a:cxn>
                  <a:cxn ang="0">
                    <a:pos x="293" y="46"/>
                  </a:cxn>
                  <a:cxn ang="0">
                    <a:pos x="288" y="0"/>
                  </a:cxn>
                  <a:cxn ang="0">
                    <a:pos x="238" y="0"/>
                  </a:cxn>
                  <a:cxn ang="0">
                    <a:pos x="232" y="46"/>
                  </a:cxn>
                  <a:cxn ang="0">
                    <a:pos x="198" y="58"/>
                  </a:cxn>
                  <a:cxn ang="0">
                    <a:pos x="146" y="0"/>
                  </a:cxn>
                  <a:cxn ang="0">
                    <a:pos x="114" y="14"/>
                  </a:cxn>
                  <a:cxn ang="0">
                    <a:pos x="147" y="84"/>
                  </a:cxn>
                  <a:cxn ang="0">
                    <a:pos x="124" y="107"/>
                  </a:cxn>
                  <a:cxn ang="0">
                    <a:pos x="50" y="81"/>
                  </a:cxn>
                  <a:cxn ang="0">
                    <a:pos x="32" y="109"/>
                  </a:cxn>
                  <a:cxn ang="0">
                    <a:pos x="90" y="159"/>
                  </a:cxn>
                  <a:cxn ang="0">
                    <a:pos x="80" y="197"/>
                  </a:cxn>
                  <a:cxn ang="0">
                    <a:pos x="2" y="202"/>
                  </a:cxn>
                  <a:cxn ang="0">
                    <a:pos x="0" y="244"/>
                  </a:cxn>
                  <a:cxn ang="0">
                    <a:pos x="80" y="256"/>
                  </a:cxn>
                  <a:cxn ang="0">
                    <a:pos x="88" y="292"/>
                  </a:cxn>
                  <a:cxn ang="0">
                    <a:pos x="29" y="345"/>
                  </a:cxn>
                  <a:cxn ang="0">
                    <a:pos x="50" y="378"/>
                  </a:cxn>
                  <a:cxn ang="0">
                    <a:pos x="116" y="347"/>
                  </a:cxn>
                  <a:cxn ang="0">
                    <a:pos x="141" y="372"/>
                  </a:cxn>
                  <a:cxn ang="0">
                    <a:pos x="107" y="435"/>
                  </a:cxn>
                  <a:cxn ang="0">
                    <a:pos x="139" y="462"/>
                  </a:cxn>
                  <a:cxn ang="0">
                    <a:pos x="198" y="404"/>
                  </a:cxn>
                  <a:cxn ang="0">
                    <a:pos x="232" y="416"/>
                  </a:cxn>
                  <a:cxn ang="0">
                    <a:pos x="240" y="494"/>
                  </a:cxn>
                  <a:cxn ang="0">
                    <a:pos x="292" y="496"/>
                  </a:cxn>
                  <a:cxn ang="0">
                    <a:pos x="297" y="414"/>
                  </a:cxn>
                  <a:cxn ang="0">
                    <a:pos x="341" y="403"/>
                  </a:cxn>
                  <a:cxn ang="0">
                    <a:pos x="393" y="460"/>
                  </a:cxn>
                  <a:cxn ang="0">
                    <a:pos x="427" y="439"/>
                  </a:cxn>
                  <a:cxn ang="0">
                    <a:pos x="393" y="370"/>
                  </a:cxn>
                  <a:cxn ang="0">
                    <a:pos x="416" y="341"/>
                  </a:cxn>
                  <a:cxn ang="0">
                    <a:pos x="484" y="374"/>
                  </a:cxn>
                  <a:cxn ang="0">
                    <a:pos x="505" y="338"/>
                  </a:cxn>
                  <a:cxn ang="0">
                    <a:pos x="442" y="292"/>
                  </a:cxn>
                  <a:cxn ang="0">
                    <a:pos x="450" y="252"/>
                  </a:cxn>
                  <a:cxn ang="0">
                    <a:pos x="528" y="244"/>
                  </a:cxn>
                  <a:cxn ang="0">
                    <a:pos x="526" y="204"/>
                  </a:cxn>
                  <a:cxn ang="0">
                    <a:pos x="448" y="193"/>
                  </a:cxn>
                  <a:cxn ang="0">
                    <a:pos x="440" y="162"/>
                  </a:cxn>
                  <a:cxn ang="0">
                    <a:pos x="503" y="119"/>
                  </a:cxn>
                  <a:cxn ang="0">
                    <a:pos x="482" y="82"/>
                  </a:cxn>
                  <a:cxn ang="0">
                    <a:pos x="412" y="111"/>
                  </a:cxn>
                  <a:cxn ang="0">
                    <a:pos x="389" y="88"/>
                  </a:cxn>
                  <a:cxn ang="0">
                    <a:pos x="425" y="21"/>
                  </a:cxn>
                  <a:cxn ang="0">
                    <a:pos x="391" y="0"/>
                  </a:cxn>
                  <a:cxn ang="0">
                    <a:pos x="335" y="56"/>
                  </a:cxn>
                </a:cxnLst>
                <a:rect l="0" t="0" r="r" b="b"/>
                <a:pathLst>
                  <a:path w="528" h="496">
                    <a:moveTo>
                      <a:pt x="335" y="56"/>
                    </a:moveTo>
                    <a:lnTo>
                      <a:pt x="293" y="46"/>
                    </a:lnTo>
                    <a:lnTo>
                      <a:pt x="288" y="0"/>
                    </a:lnTo>
                    <a:lnTo>
                      <a:pt x="238" y="0"/>
                    </a:lnTo>
                    <a:lnTo>
                      <a:pt x="232" y="46"/>
                    </a:lnTo>
                    <a:lnTo>
                      <a:pt x="198" y="58"/>
                    </a:lnTo>
                    <a:lnTo>
                      <a:pt x="146" y="0"/>
                    </a:lnTo>
                    <a:lnTo>
                      <a:pt x="114" y="14"/>
                    </a:lnTo>
                    <a:lnTo>
                      <a:pt x="147" y="84"/>
                    </a:lnTo>
                    <a:lnTo>
                      <a:pt x="124" y="107"/>
                    </a:lnTo>
                    <a:lnTo>
                      <a:pt x="50" y="81"/>
                    </a:lnTo>
                    <a:lnTo>
                      <a:pt x="32" y="109"/>
                    </a:lnTo>
                    <a:lnTo>
                      <a:pt x="90" y="159"/>
                    </a:lnTo>
                    <a:lnTo>
                      <a:pt x="80" y="197"/>
                    </a:lnTo>
                    <a:lnTo>
                      <a:pt x="2" y="202"/>
                    </a:lnTo>
                    <a:lnTo>
                      <a:pt x="0" y="244"/>
                    </a:lnTo>
                    <a:lnTo>
                      <a:pt x="80" y="256"/>
                    </a:lnTo>
                    <a:lnTo>
                      <a:pt x="88" y="292"/>
                    </a:lnTo>
                    <a:lnTo>
                      <a:pt x="29" y="345"/>
                    </a:lnTo>
                    <a:lnTo>
                      <a:pt x="50" y="378"/>
                    </a:lnTo>
                    <a:lnTo>
                      <a:pt x="116" y="347"/>
                    </a:lnTo>
                    <a:lnTo>
                      <a:pt x="141" y="372"/>
                    </a:lnTo>
                    <a:lnTo>
                      <a:pt x="107" y="435"/>
                    </a:lnTo>
                    <a:lnTo>
                      <a:pt x="139" y="462"/>
                    </a:lnTo>
                    <a:lnTo>
                      <a:pt x="198" y="404"/>
                    </a:lnTo>
                    <a:lnTo>
                      <a:pt x="232" y="416"/>
                    </a:lnTo>
                    <a:lnTo>
                      <a:pt x="240" y="494"/>
                    </a:lnTo>
                    <a:lnTo>
                      <a:pt x="292" y="496"/>
                    </a:lnTo>
                    <a:lnTo>
                      <a:pt x="297" y="414"/>
                    </a:lnTo>
                    <a:lnTo>
                      <a:pt x="341" y="403"/>
                    </a:lnTo>
                    <a:lnTo>
                      <a:pt x="393" y="460"/>
                    </a:lnTo>
                    <a:lnTo>
                      <a:pt x="427" y="439"/>
                    </a:lnTo>
                    <a:lnTo>
                      <a:pt x="393" y="370"/>
                    </a:lnTo>
                    <a:lnTo>
                      <a:pt x="416" y="341"/>
                    </a:lnTo>
                    <a:lnTo>
                      <a:pt x="484" y="374"/>
                    </a:lnTo>
                    <a:lnTo>
                      <a:pt x="505" y="338"/>
                    </a:lnTo>
                    <a:lnTo>
                      <a:pt x="442" y="292"/>
                    </a:lnTo>
                    <a:lnTo>
                      <a:pt x="450" y="252"/>
                    </a:lnTo>
                    <a:lnTo>
                      <a:pt x="528" y="244"/>
                    </a:lnTo>
                    <a:lnTo>
                      <a:pt x="526" y="204"/>
                    </a:lnTo>
                    <a:lnTo>
                      <a:pt x="448" y="193"/>
                    </a:lnTo>
                    <a:lnTo>
                      <a:pt x="440" y="162"/>
                    </a:lnTo>
                    <a:lnTo>
                      <a:pt x="503" y="119"/>
                    </a:lnTo>
                    <a:lnTo>
                      <a:pt x="482" y="82"/>
                    </a:lnTo>
                    <a:lnTo>
                      <a:pt x="412" y="111"/>
                    </a:lnTo>
                    <a:lnTo>
                      <a:pt x="389" y="88"/>
                    </a:lnTo>
                    <a:lnTo>
                      <a:pt x="425" y="21"/>
                    </a:lnTo>
                    <a:lnTo>
                      <a:pt x="391" y="0"/>
                    </a:lnTo>
                    <a:lnTo>
                      <a:pt x="335" y="56"/>
                    </a:lnTo>
                    <a:close/>
                  </a:path>
                </a:pathLst>
              </a:custGeom>
              <a:gradFill rotWithShape="0">
                <a:gsLst>
                  <a:gs pos="0">
                    <a:schemeClr val="accent1"/>
                  </a:gs>
                  <a:gs pos="100000">
                    <a:schemeClr val="bg1"/>
                  </a:gs>
                </a:gsLst>
                <a:lin ang="2700000" scaled="1"/>
              </a:gradFill>
              <a:ln w="9525">
                <a:noFill/>
                <a:round/>
                <a:headEnd/>
                <a:tailEnd/>
              </a:ln>
              <a:effectLst/>
            </p:spPr>
            <p:txBody>
              <a:bodyPr wrap="none" anchor="ctr"/>
              <a:lstStyle/>
              <a:p>
                <a:pPr>
                  <a:defRPr/>
                </a:pPr>
                <a:endParaRPr lang="ar-SA">
                  <a:cs typeface="Arial" pitchFamily="34" charset="0"/>
                </a:endParaRPr>
              </a:p>
            </p:txBody>
          </p:sp>
          <p:sp>
            <p:nvSpPr>
              <p:cNvPr id="9" name="Freeform 6"/>
              <p:cNvSpPr>
                <a:spLocks/>
              </p:cNvSpPr>
              <p:nvPr/>
            </p:nvSpPr>
            <p:spPr bwMode="hidden">
              <a:xfrm>
                <a:off x="751" y="223"/>
                <a:ext cx="1428" cy="1430"/>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18900000" scaled="1"/>
              </a:gradFill>
              <a:ln w="9525">
                <a:noFill/>
                <a:round/>
                <a:headEnd/>
                <a:tailEnd/>
              </a:ln>
              <a:effectLst/>
            </p:spPr>
            <p:txBody>
              <a:bodyPr wrap="none" anchor="ctr"/>
              <a:lstStyle/>
              <a:p>
                <a:pPr>
                  <a:defRPr/>
                </a:pPr>
                <a:endParaRPr lang="ar-SA">
                  <a:cs typeface="Arial" pitchFamily="34" charset="0"/>
                </a:endParaRPr>
              </a:p>
            </p:txBody>
          </p:sp>
          <p:sp>
            <p:nvSpPr>
              <p:cNvPr id="10" name="Freeform 7"/>
              <p:cNvSpPr>
                <a:spLocks/>
              </p:cNvSpPr>
              <p:nvPr/>
            </p:nvSpPr>
            <p:spPr bwMode="hidden">
              <a:xfrm>
                <a:off x="1595" y="800"/>
                <a:ext cx="2312" cy="2313"/>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w="9525">
                <a:noFill/>
                <a:round/>
                <a:headEnd/>
                <a:tailEnd/>
              </a:ln>
              <a:effectLst/>
            </p:spPr>
            <p:txBody>
              <a:bodyPr wrap="none" anchor="ctr"/>
              <a:lstStyle/>
              <a:p>
                <a:pPr>
                  <a:defRPr/>
                </a:pPr>
                <a:endParaRPr lang="ar-SA">
                  <a:cs typeface="Arial" pitchFamily="34" charset="0"/>
                </a:endParaRPr>
              </a:p>
            </p:txBody>
          </p:sp>
          <p:sp>
            <p:nvSpPr>
              <p:cNvPr id="11" name="Freeform 8"/>
              <p:cNvSpPr>
                <a:spLocks/>
              </p:cNvSpPr>
              <p:nvPr/>
            </p:nvSpPr>
            <p:spPr bwMode="hidden">
              <a:xfrm>
                <a:off x="2" y="3022"/>
                <a:ext cx="2153" cy="1321"/>
              </a:xfrm>
              <a:custGeom>
                <a:avLst/>
                <a:gdLst/>
                <a:ahLst/>
                <a:cxnLst>
                  <a:cxn ang="0">
                    <a:pos x="1368" y="358"/>
                  </a:cxn>
                  <a:cxn ang="0">
                    <a:pos x="1197" y="318"/>
                  </a:cxn>
                  <a:cxn ang="0">
                    <a:pos x="1173" y="0"/>
                  </a:cxn>
                  <a:cxn ang="0">
                    <a:pos x="964" y="16"/>
                  </a:cxn>
                  <a:cxn ang="0">
                    <a:pos x="948" y="318"/>
                  </a:cxn>
                  <a:cxn ang="0">
                    <a:pos x="808" y="366"/>
                  </a:cxn>
                  <a:cxn ang="0">
                    <a:pos x="606" y="109"/>
                  </a:cxn>
                  <a:cxn ang="0">
                    <a:pos x="467" y="187"/>
                  </a:cxn>
                  <a:cxn ang="0">
                    <a:pos x="599" y="474"/>
                  </a:cxn>
                  <a:cxn ang="0">
                    <a:pos x="506" y="568"/>
                  </a:cxn>
                  <a:cxn ang="0">
                    <a:pos x="202" y="459"/>
                  </a:cxn>
                  <a:cxn ang="0">
                    <a:pos x="132" y="576"/>
                  </a:cxn>
                  <a:cxn ang="0">
                    <a:pos x="365" y="778"/>
                  </a:cxn>
                  <a:cxn ang="0">
                    <a:pos x="327" y="933"/>
                  </a:cxn>
                  <a:cxn ang="0">
                    <a:pos x="7" y="956"/>
                  </a:cxn>
                  <a:cxn ang="0">
                    <a:pos x="0" y="1128"/>
                  </a:cxn>
                  <a:cxn ang="0">
                    <a:pos x="327" y="1174"/>
                  </a:cxn>
                  <a:cxn ang="0">
                    <a:pos x="358" y="1321"/>
                  </a:cxn>
                  <a:cxn ang="0">
                    <a:pos x="1804" y="1321"/>
                  </a:cxn>
                  <a:cxn ang="0">
                    <a:pos x="1835" y="1158"/>
                  </a:cxn>
                  <a:cxn ang="0">
                    <a:pos x="2153" y="1128"/>
                  </a:cxn>
                  <a:cxn ang="0">
                    <a:pos x="2146" y="964"/>
                  </a:cxn>
                  <a:cxn ang="0">
                    <a:pos x="1827" y="917"/>
                  </a:cxn>
                  <a:cxn ang="0">
                    <a:pos x="1795" y="793"/>
                  </a:cxn>
                  <a:cxn ang="0">
                    <a:pos x="2052" y="615"/>
                  </a:cxn>
                  <a:cxn ang="0">
                    <a:pos x="1967" y="467"/>
                  </a:cxn>
                  <a:cxn ang="0">
                    <a:pos x="1679" y="583"/>
                  </a:cxn>
                  <a:cxn ang="0">
                    <a:pos x="1586" y="490"/>
                  </a:cxn>
                  <a:cxn ang="0">
                    <a:pos x="1733" y="218"/>
                  </a:cxn>
                  <a:cxn ang="0">
                    <a:pos x="1593" y="132"/>
                  </a:cxn>
                  <a:cxn ang="0">
                    <a:pos x="1368" y="358"/>
                  </a:cxn>
                </a:cxnLst>
                <a:rect l="0" t="0" r="r" b="b"/>
                <a:pathLst>
                  <a:path w="2153" h="1321">
                    <a:moveTo>
                      <a:pt x="1368" y="358"/>
                    </a:moveTo>
                    <a:lnTo>
                      <a:pt x="1197" y="318"/>
                    </a:lnTo>
                    <a:lnTo>
                      <a:pt x="1173" y="0"/>
                    </a:lnTo>
                    <a:lnTo>
                      <a:pt x="964" y="16"/>
                    </a:lnTo>
                    <a:lnTo>
                      <a:pt x="948" y="318"/>
                    </a:lnTo>
                    <a:lnTo>
                      <a:pt x="808" y="366"/>
                    </a:lnTo>
                    <a:lnTo>
                      <a:pt x="606" y="109"/>
                    </a:lnTo>
                    <a:lnTo>
                      <a:pt x="467" y="187"/>
                    </a:lnTo>
                    <a:lnTo>
                      <a:pt x="599" y="474"/>
                    </a:lnTo>
                    <a:lnTo>
                      <a:pt x="506" y="568"/>
                    </a:lnTo>
                    <a:lnTo>
                      <a:pt x="202" y="459"/>
                    </a:lnTo>
                    <a:lnTo>
                      <a:pt x="132" y="576"/>
                    </a:lnTo>
                    <a:lnTo>
                      <a:pt x="365" y="778"/>
                    </a:lnTo>
                    <a:lnTo>
                      <a:pt x="327" y="933"/>
                    </a:lnTo>
                    <a:lnTo>
                      <a:pt x="7" y="956"/>
                    </a:lnTo>
                    <a:lnTo>
                      <a:pt x="0" y="1128"/>
                    </a:lnTo>
                    <a:lnTo>
                      <a:pt x="327" y="1174"/>
                    </a:lnTo>
                    <a:lnTo>
                      <a:pt x="358" y="1321"/>
                    </a:lnTo>
                    <a:lnTo>
                      <a:pt x="1804" y="1321"/>
                    </a:lnTo>
                    <a:lnTo>
                      <a:pt x="1835" y="1158"/>
                    </a:lnTo>
                    <a:lnTo>
                      <a:pt x="2153" y="1128"/>
                    </a:lnTo>
                    <a:lnTo>
                      <a:pt x="2146" y="964"/>
                    </a:lnTo>
                    <a:lnTo>
                      <a:pt x="1827" y="917"/>
                    </a:lnTo>
                    <a:lnTo>
                      <a:pt x="1795" y="793"/>
                    </a:lnTo>
                    <a:lnTo>
                      <a:pt x="2052" y="615"/>
                    </a:lnTo>
                    <a:lnTo>
                      <a:pt x="1967" y="467"/>
                    </a:lnTo>
                    <a:lnTo>
                      <a:pt x="1679" y="583"/>
                    </a:lnTo>
                    <a:lnTo>
                      <a:pt x="1586" y="490"/>
                    </a:lnTo>
                    <a:lnTo>
                      <a:pt x="1733" y="218"/>
                    </a:lnTo>
                    <a:lnTo>
                      <a:pt x="1593" y="132"/>
                    </a:lnTo>
                    <a:lnTo>
                      <a:pt x="1368" y="358"/>
                    </a:lnTo>
                    <a:close/>
                  </a:path>
                </a:pathLst>
              </a:custGeom>
              <a:solidFill>
                <a:schemeClr val="bg1">
                  <a:alpha val="50000"/>
                </a:schemeClr>
              </a:solidFill>
              <a:ln w="9525">
                <a:noFill/>
                <a:round/>
                <a:headEnd/>
                <a:tailEnd/>
              </a:ln>
              <a:effectLst/>
            </p:spPr>
            <p:txBody>
              <a:bodyPr wrap="none" anchor="ctr"/>
              <a:lstStyle/>
              <a:p>
                <a:pPr>
                  <a:defRPr/>
                </a:pPr>
                <a:endParaRPr lang="ar-SA">
                  <a:cs typeface="Arial" pitchFamily="34" charset="0"/>
                </a:endParaRPr>
              </a:p>
            </p:txBody>
          </p:sp>
          <p:sp>
            <p:nvSpPr>
              <p:cNvPr id="12" name="Freeform 9"/>
              <p:cNvSpPr>
                <a:spLocks/>
              </p:cNvSpPr>
              <p:nvPr/>
            </p:nvSpPr>
            <p:spPr bwMode="hidden">
              <a:xfrm>
                <a:off x="2831" y="2788"/>
                <a:ext cx="1426" cy="1426"/>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2700000" scaled="1"/>
              </a:gradFill>
              <a:ln w="9525">
                <a:noFill/>
                <a:round/>
                <a:headEnd/>
                <a:tailEnd/>
              </a:ln>
              <a:effectLst/>
            </p:spPr>
            <p:txBody>
              <a:bodyPr wrap="none" anchor="ctr"/>
              <a:lstStyle/>
              <a:p>
                <a:pPr>
                  <a:defRPr/>
                </a:pPr>
                <a:endParaRPr lang="ar-SA">
                  <a:cs typeface="Arial" pitchFamily="34" charset="0"/>
                </a:endParaRPr>
              </a:p>
            </p:txBody>
          </p:sp>
          <p:sp>
            <p:nvSpPr>
              <p:cNvPr id="13" name="Freeform 10"/>
              <p:cNvSpPr>
                <a:spLocks/>
              </p:cNvSpPr>
              <p:nvPr/>
            </p:nvSpPr>
            <p:spPr bwMode="hidden">
              <a:xfrm>
                <a:off x="3557" y="307"/>
                <a:ext cx="1845" cy="1846"/>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w="9525">
                <a:noFill/>
                <a:round/>
                <a:headEnd/>
                <a:tailEnd/>
              </a:ln>
              <a:effectLst/>
            </p:spPr>
            <p:txBody>
              <a:bodyPr wrap="none" anchor="ctr"/>
              <a:lstStyle/>
              <a:p>
                <a:pPr>
                  <a:defRPr/>
                </a:pPr>
                <a:endParaRPr lang="ar-SA">
                  <a:cs typeface="Arial" pitchFamily="34" charset="0"/>
                </a:endParaRPr>
              </a:p>
            </p:txBody>
          </p:sp>
          <p:sp>
            <p:nvSpPr>
              <p:cNvPr id="14" name="Freeform 11"/>
              <p:cNvSpPr>
                <a:spLocks/>
              </p:cNvSpPr>
              <p:nvPr/>
            </p:nvSpPr>
            <p:spPr bwMode="hidden">
              <a:xfrm>
                <a:off x="4502" y="1610"/>
                <a:ext cx="1265" cy="2518"/>
              </a:xfrm>
              <a:custGeom>
                <a:avLst/>
                <a:gdLst/>
                <a:ahLst/>
                <a:cxnLst>
                  <a:cxn ang="0">
                    <a:pos x="1265" y="0"/>
                  </a:cxn>
                  <a:cxn ang="0">
                    <a:pos x="1128" y="18"/>
                  </a:cxn>
                  <a:cxn ang="0">
                    <a:pos x="1110" y="372"/>
                  </a:cxn>
                  <a:cxn ang="0">
                    <a:pos x="946" y="428"/>
                  </a:cxn>
                  <a:cxn ang="0">
                    <a:pos x="710" y="127"/>
                  </a:cxn>
                  <a:cxn ang="0">
                    <a:pos x="546" y="219"/>
                  </a:cxn>
                  <a:cxn ang="0">
                    <a:pos x="701" y="555"/>
                  </a:cxn>
                  <a:cxn ang="0">
                    <a:pos x="592" y="665"/>
                  </a:cxn>
                  <a:cxn ang="0">
                    <a:pos x="237" y="537"/>
                  </a:cxn>
                  <a:cxn ang="0">
                    <a:pos x="155" y="674"/>
                  </a:cxn>
                  <a:cxn ang="0">
                    <a:pos x="427" y="911"/>
                  </a:cxn>
                  <a:cxn ang="0">
                    <a:pos x="383" y="1093"/>
                  </a:cxn>
                  <a:cxn ang="0">
                    <a:pos x="9" y="1121"/>
                  </a:cxn>
                  <a:cxn ang="0">
                    <a:pos x="0" y="1322"/>
                  </a:cxn>
                  <a:cxn ang="0">
                    <a:pos x="383" y="1376"/>
                  </a:cxn>
                  <a:cxn ang="0">
                    <a:pos x="419" y="1549"/>
                  </a:cxn>
                  <a:cxn ang="0">
                    <a:pos x="136" y="1804"/>
                  </a:cxn>
                  <a:cxn ang="0">
                    <a:pos x="237" y="1959"/>
                  </a:cxn>
                  <a:cxn ang="0">
                    <a:pos x="555" y="1813"/>
                  </a:cxn>
                  <a:cxn ang="0">
                    <a:pos x="674" y="1932"/>
                  </a:cxn>
                  <a:cxn ang="0">
                    <a:pos x="509" y="2232"/>
                  </a:cxn>
                  <a:cxn ang="0">
                    <a:pos x="664" y="2360"/>
                  </a:cxn>
                  <a:cxn ang="0">
                    <a:pos x="946" y="2087"/>
                  </a:cxn>
                  <a:cxn ang="0">
                    <a:pos x="1110" y="2142"/>
                  </a:cxn>
                  <a:cxn ang="0">
                    <a:pos x="1147" y="2515"/>
                  </a:cxn>
                  <a:cxn ang="0">
                    <a:pos x="1265" y="2518"/>
                  </a:cxn>
                  <a:cxn ang="0">
                    <a:pos x="1265" y="0"/>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ar-SA">
                  <a:cs typeface="Arial" pitchFamily="34" charset="0"/>
                </a:endParaRPr>
              </a:p>
            </p:txBody>
          </p:sp>
          <p:sp>
            <p:nvSpPr>
              <p:cNvPr id="15" name="Freeform 12"/>
              <p:cNvSpPr>
                <a:spLocks/>
              </p:cNvSpPr>
              <p:nvPr/>
            </p:nvSpPr>
            <p:spPr bwMode="hidden">
              <a:xfrm rot="-5400000">
                <a:off x="2505" y="-537"/>
                <a:ext cx="1085" cy="2160"/>
              </a:xfrm>
              <a:custGeom>
                <a:avLst/>
                <a:gdLst/>
                <a:ahLst/>
                <a:cxnLst>
                  <a:cxn ang="0">
                    <a:pos x="1265" y="0"/>
                  </a:cxn>
                  <a:cxn ang="0">
                    <a:pos x="1128" y="18"/>
                  </a:cxn>
                  <a:cxn ang="0">
                    <a:pos x="1110" y="372"/>
                  </a:cxn>
                  <a:cxn ang="0">
                    <a:pos x="946" y="428"/>
                  </a:cxn>
                  <a:cxn ang="0">
                    <a:pos x="710" y="127"/>
                  </a:cxn>
                  <a:cxn ang="0">
                    <a:pos x="546" y="219"/>
                  </a:cxn>
                  <a:cxn ang="0">
                    <a:pos x="701" y="555"/>
                  </a:cxn>
                  <a:cxn ang="0">
                    <a:pos x="592" y="665"/>
                  </a:cxn>
                  <a:cxn ang="0">
                    <a:pos x="237" y="537"/>
                  </a:cxn>
                  <a:cxn ang="0">
                    <a:pos x="155" y="674"/>
                  </a:cxn>
                  <a:cxn ang="0">
                    <a:pos x="427" y="911"/>
                  </a:cxn>
                  <a:cxn ang="0">
                    <a:pos x="383" y="1093"/>
                  </a:cxn>
                  <a:cxn ang="0">
                    <a:pos x="9" y="1121"/>
                  </a:cxn>
                  <a:cxn ang="0">
                    <a:pos x="0" y="1322"/>
                  </a:cxn>
                  <a:cxn ang="0">
                    <a:pos x="383" y="1376"/>
                  </a:cxn>
                  <a:cxn ang="0">
                    <a:pos x="419" y="1549"/>
                  </a:cxn>
                  <a:cxn ang="0">
                    <a:pos x="136" y="1804"/>
                  </a:cxn>
                  <a:cxn ang="0">
                    <a:pos x="237" y="1959"/>
                  </a:cxn>
                  <a:cxn ang="0">
                    <a:pos x="555" y="1813"/>
                  </a:cxn>
                  <a:cxn ang="0">
                    <a:pos x="674" y="1932"/>
                  </a:cxn>
                  <a:cxn ang="0">
                    <a:pos x="509" y="2232"/>
                  </a:cxn>
                  <a:cxn ang="0">
                    <a:pos x="664" y="2360"/>
                  </a:cxn>
                  <a:cxn ang="0">
                    <a:pos x="946" y="2087"/>
                  </a:cxn>
                  <a:cxn ang="0">
                    <a:pos x="1110" y="2142"/>
                  </a:cxn>
                  <a:cxn ang="0">
                    <a:pos x="1147" y="2515"/>
                  </a:cxn>
                  <a:cxn ang="0">
                    <a:pos x="1265" y="2518"/>
                  </a:cxn>
                  <a:cxn ang="0">
                    <a:pos x="1265" y="0"/>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ar-SA">
                  <a:cs typeface="Arial" pitchFamily="34" charset="0"/>
                </a:endParaRPr>
              </a:p>
            </p:txBody>
          </p:sp>
        </p:grpSp>
        <p:pic>
          <p:nvPicPr>
            <p:cNvPr id="6" name="Picture 13" descr="Facbanna"/>
            <p:cNvPicPr>
              <a:picLocks noChangeAspect="1" noChangeArrowheads="1"/>
            </p:cNvPicPr>
            <p:nvPr/>
          </p:nvPicPr>
          <p:blipFill>
            <a:blip r:embed="rId2"/>
            <a:srcRect/>
            <a:stretch>
              <a:fillRect/>
            </a:stretch>
          </p:blipFill>
          <p:spPr bwMode="invGray">
            <a:xfrm>
              <a:off x="2" y="-2"/>
              <a:ext cx="506" cy="4320"/>
            </a:xfrm>
            <a:prstGeom prst="rect">
              <a:avLst/>
            </a:prstGeom>
            <a:noFill/>
            <a:ln w="9525">
              <a:noFill/>
              <a:miter lim="800000"/>
              <a:headEnd/>
              <a:tailEnd/>
            </a:ln>
          </p:spPr>
        </p:pic>
      </p:grpSp>
      <p:sp>
        <p:nvSpPr>
          <p:cNvPr id="7182" name="Rectangle 14"/>
          <p:cNvSpPr>
            <a:spLocks noGrp="1" noChangeArrowheads="1"/>
          </p:cNvSpPr>
          <p:nvPr>
            <p:ph type="ctrTitle"/>
          </p:nvPr>
        </p:nvSpPr>
        <p:spPr>
          <a:xfrm>
            <a:off x="1143000" y="2286000"/>
            <a:ext cx="7772400" cy="1143000"/>
          </a:xfrm>
        </p:spPr>
        <p:txBody>
          <a:bodyPr anchor="b"/>
          <a:lstStyle>
            <a:lvl1pPr>
              <a:defRPr/>
            </a:lvl1pPr>
          </a:lstStyle>
          <a:p>
            <a:r>
              <a:rPr lang="en-US"/>
              <a:t>Click to edit Master title style</a:t>
            </a:r>
          </a:p>
        </p:txBody>
      </p:sp>
      <p:sp>
        <p:nvSpPr>
          <p:cNvPr id="7183" name="Rectangle 15"/>
          <p:cNvSpPr>
            <a:spLocks noGrp="1" noChangeArrowheads="1"/>
          </p:cNvSpPr>
          <p:nvPr>
            <p:ph type="subTitle" idx="1"/>
          </p:nvPr>
        </p:nvSpPr>
        <p:spPr>
          <a:xfrm>
            <a:off x="2133600" y="4114800"/>
            <a:ext cx="6400800" cy="1752600"/>
          </a:xfrm>
        </p:spPr>
        <p:txBody>
          <a:bodyPr/>
          <a:lstStyle>
            <a:lvl1pPr marL="0" indent="0">
              <a:buFontTx/>
              <a:buNone/>
              <a:defRPr/>
            </a:lvl1pPr>
          </a:lstStyle>
          <a:p>
            <a:r>
              <a:rPr lang="en-US"/>
              <a:t>Click to edit Master subtitle style</a:t>
            </a:r>
          </a:p>
        </p:txBody>
      </p:sp>
      <p:sp>
        <p:nvSpPr>
          <p:cNvPr id="16" name="Rectangle 16"/>
          <p:cNvSpPr>
            <a:spLocks noGrp="1" noChangeArrowheads="1"/>
          </p:cNvSpPr>
          <p:nvPr>
            <p:ph type="dt" sz="half" idx="10"/>
          </p:nvPr>
        </p:nvSpPr>
        <p:spPr>
          <a:xfrm>
            <a:off x="1143000" y="6248400"/>
            <a:ext cx="1905000" cy="457200"/>
          </a:xfrm>
        </p:spPr>
        <p:txBody>
          <a:bodyPr/>
          <a:lstStyle>
            <a:lvl1pPr>
              <a:defRPr/>
            </a:lvl1pPr>
          </a:lstStyle>
          <a:p>
            <a:pPr>
              <a:defRPr/>
            </a:pPr>
            <a:endParaRPr lang="en-US"/>
          </a:p>
        </p:txBody>
      </p:sp>
      <p:sp>
        <p:nvSpPr>
          <p:cNvPr id="17" name="Rectangle 17"/>
          <p:cNvSpPr>
            <a:spLocks noGrp="1" noChangeArrowheads="1"/>
          </p:cNvSpPr>
          <p:nvPr>
            <p:ph type="ftr" sz="quarter" idx="11"/>
          </p:nvPr>
        </p:nvSpPr>
        <p:spPr>
          <a:xfrm>
            <a:off x="3581400" y="6248400"/>
            <a:ext cx="2895600" cy="457200"/>
          </a:xfrm>
        </p:spPr>
        <p:txBody>
          <a:bodyPr/>
          <a:lstStyle>
            <a:lvl1pPr>
              <a:defRPr/>
            </a:lvl1pPr>
          </a:lstStyle>
          <a:p>
            <a:pPr>
              <a:defRPr/>
            </a:pPr>
            <a:endParaRPr lang="en-US"/>
          </a:p>
        </p:txBody>
      </p:sp>
      <p:sp>
        <p:nvSpPr>
          <p:cNvPr id="18" name="Rectangle 18"/>
          <p:cNvSpPr>
            <a:spLocks noGrp="1" noChangeArrowheads="1"/>
          </p:cNvSpPr>
          <p:nvPr>
            <p:ph type="sldNum" sz="quarter" idx="12"/>
          </p:nvPr>
        </p:nvSpPr>
        <p:spPr>
          <a:xfrm>
            <a:off x="7010400" y="6248400"/>
            <a:ext cx="1905000" cy="457200"/>
          </a:xfrm>
        </p:spPr>
        <p:txBody>
          <a:bodyPr/>
          <a:lstStyle>
            <a:lvl1pPr>
              <a:defRPr/>
            </a:lvl1pPr>
          </a:lstStyle>
          <a:p>
            <a:pPr>
              <a:defRPr/>
            </a:pPr>
            <a:fld id="{6073C838-E103-4F6B-AB85-6CBAEED93EC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15"/>
          <p:cNvSpPr>
            <a:spLocks noGrp="1" noChangeArrowheads="1"/>
          </p:cNvSpPr>
          <p:nvPr>
            <p:ph type="dt" sz="half" idx="10"/>
          </p:nvPr>
        </p:nvSpPr>
        <p:spPr>
          <a:ln/>
        </p:spPr>
        <p:txBody>
          <a:bodyPr/>
          <a:lstStyle>
            <a:lvl1pPr>
              <a:defRPr/>
            </a:lvl1pPr>
          </a:lstStyle>
          <a:p>
            <a:pPr>
              <a:defRPr/>
            </a:pPr>
            <a:endParaRPr lang="en-US"/>
          </a:p>
        </p:txBody>
      </p:sp>
      <p:sp>
        <p:nvSpPr>
          <p:cNvPr id="5" name="Rectangle 16"/>
          <p:cNvSpPr>
            <a:spLocks noGrp="1" noChangeArrowheads="1"/>
          </p:cNvSpPr>
          <p:nvPr>
            <p:ph type="ftr" sz="quarter" idx="11"/>
          </p:nvPr>
        </p:nvSpPr>
        <p:spPr>
          <a:ln/>
        </p:spPr>
        <p:txBody>
          <a:bodyPr/>
          <a:lstStyle>
            <a:lvl1pPr>
              <a:defRPr/>
            </a:lvl1pPr>
          </a:lstStyle>
          <a:p>
            <a:pPr>
              <a:defRPr/>
            </a:pPr>
            <a:endParaRPr lang="en-US"/>
          </a:p>
        </p:txBody>
      </p:sp>
      <p:sp>
        <p:nvSpPr>
          <p:cNvPr id="6" name="Rectangle 17"/>
          <p:cNvSpPr>
            <a:spLocks noGrp="1" noChangeArrowheads="1"/>
          </p:cNvSpPr>
          <p:nvPr>
            <p:ph type="sldNum" sz="quarter" idx="12"/>
          </p:nvPr>
        </p:nvSpPr>
        <p:spPr>
          <a:ln/>
        </p:spPr>
        <p:txBody>
          <a:bodyPr/>
          <a:lstStyle>
            <a:lvl1pPr>
              <a:defRPr/>
            </a:lvl1pPr>
          </a:lstStyle>
          <a:p>
            <a:pPr>
              <a:defRPr/>
            </a:pPr>
            <a:fld id="{362DEDCE-7BB0-43B6-82FC-AAE076A3DAF4}"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15"/>
          <p:cNvSpPr>
            <a:spLocks noGrp="1" noChangeArrowheads="1"/>
          </p:cNvSpPr>
          <p:nvPr>
            <p:ph type="dt" sz="half" idx="10"/>
          </p:nvPr>
        </p:nvSpPr>
        <p:spPr>
          <a:ln/>
        </p:spPr>
        <p:txBody>
          <a:bodyPr/>
          <a:lstStyle>
            <a:lvl1pPr>
              <a:defRPr/>
            </a:lvl1pPr>
          </a:lstStyle>
          <a:p>
            <a:pPr>
              <a:defRPr/>
            </a:pPr>
            <a:endParaRPr lang="en-US"/>
          </a:p>
        </p:txBody>
      </p:sp>
      <p:sp>
        <p:nvSpPr>
          <p:cNvPr id="5" name="Rectangle 16"/>
          <p:cNvSpPr>
            <a:spLocks noGrp="1" noChangeArrowheads="1"/>
          </p:cNvSpPr>
          <p:nvPr>
            <p:ph type="ftr" sz="quarter" idx="11"/>
          </p:nvPr>
        </p:nvSpPr>
        <p:spPr>
          <a:ln/>
        </p:spPr>
        <p:txBody>
          <a:bodyPr/>
          <a:lstStyle>
            <a:lvl1pPr>
              <a:defRPr/>
            </a:lvl1pPr>
          </a:lstStyle>
          <a:p>
            <a:pPr>
              <a:defRPr/>
            </a:pPr>
            <a:endParaRPr lang="en-US"/>
          </a:p>
        </p:txBody>
      </p:sp>
      <p:sp>
        <p:nvSpPr>
          <p:cNvPr id="6" name="Rectangle 17"/>
          <p:cNvSpPr>
            <a:spLocks noGrp="1" noChangeArrowheads="1"/>
          </p:cNvSpPr>
          <p:nvPr>
            <p:ph type="sldNum" sz="quarter" idx="12"/>
          </p:nvPr>
        </p:nvSpPr>
        <p:spPr>
          <a:ln/>
        </p:spPr>
        <p:txBody>
          <a:bodyPr/>
          <a:lstStyle>
            <a:lvl1pPr>
              <a:defRPr/>
            </a:lvl1pPr>
          </a:lstStyle>
          <a:p>
            <a:pPr>
              <a:defRPr/>
            </a:pPr>
            <a:fld id="{0228714F-B925-4BF9-A2B6-0F3594BA4143}"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0668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50292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15"/>
          <p:cNvSpPr>
            <a:spLocks noGrp="1" noChangeArrowheads="1"/>
          </p:cNvSpPr>
          <p:nvPr>
            <p:ph type="dt" sz="half" idx="10"/>
          </p:nvPr>
        </p:nvSpPr>
        <p:spPr>
          <a:ln/>
        </p:spPr>
        <p:txBody>
          <a:bodyPr/>
          <a:lstStyle>
            <a:lvl1pPr>
              <a:defRPr/>
            </a:lvl1pPr>
          </a:lstStyle>
          <a:p>
            <a:pPr>
              <a:defRPr/>
            </a:pPr>
            <a:endParaRPr lang="en-US"/>
          </a:p>
        </p:txBody>
      </p:sp>
      <p:sp>
        <p:nvSpPr>
          <p:cNvPr id="6" name="Rectangle 16"/>
          <p:cNvSpPr>
            <a:spLocks noGrp="1" noChangeArrowheads="1"/>
          </p:cNvSpPr>
          <p:nvPr>
            <p:ph type="ftr" sz="quarter" idx="11"/>
          </p:nvPr>
        </p:nvSpPr>
        <p:spPr>
          <a:ln/>
        </p:spPr>
        <p:txBody>
          <a:bodyPr/>
          <a:lstStyle>
            <a:lvl1pPr>
              <a:defRPr/>
            </a:lvl1pPr>
          </a:lstStyle>
          <a:p>
            <a:pPr>
              <a:defRPr/>
            </a:pPr>
            <a:endParaRPr lang="en-US"/>
          </a:p>
        </p:txBody>
      </p:sp>
      <p:sp>
        <p:nvSpPr>
          <p:cNvPr id="7" name="Rectangle 17"/>
          <p:cNvSpPr>
            <a:spLocks noGrp="1" noChangeArrowheads="1"/>
          </p:cNvSpPr>
          <p:nvPr>
            <p:ph type="sldNum" sz="quarter" idx="12"/>
          </p:nvPr>
        </p:nvSpPr>
        <p:spPr>
          <a:ln/>
        </p:spPr>
        <p:txBody>
          <a:bodyPr/>
          <a:lstStyle>
            <a:lvl1pPr>
              <a:defRPr/>
            </a:lvl1pPr>
          </a:lstStyle>
          <a:p>
            <a:pPr>
              <a:defRPr/>
            </a:pPr>
            <a:fld id="{6F752E37-C44D-4591-BFB7-D37A26FF4AB6}"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15"/>
          <p:cNvSpPr>
            <a:spLocks noGrp="1" noChangeArrowheads="1"/>
          </p:cNvSpPr>
          <p:nvPr>
            <p:ph type="dt" sz="half" idx="10"/>
          </p:nvPr>
        </p:nvSpPr>
        <p:spPr>
          <a:ln/>
        </p:spPr>
        <p:txBody>
          <a:bodyPr/>
          <a:lstStyle>
            <a:lvl1pPr>
              <a:defRPr/>
            </a:lvl1pPr>
          </a:lstStyle>
          <a:p>
            <a:pPr>
              <a:defRPr/>
            </a:pPr>
            <a:endParaRPr lang="en-US"/>
          </a:p>
        </p:txBody>
      </p:sp>
      <p:sp>
        <p:nvSpPr>
          <p:cNvPr id="8" name="Rectangle 16"/>
          <p:cNvSpPr>
            <a:spLocks noGrp="1" noChangeArrowheads="1"/>
          </p:cNvSpPr>
          <p:nvPr>
            <p:ph type="ftr" sz="quarter" idx="11"/>
          </p:nvPr>
        </p:nvSpPr>
        <p:spPr>
          <a:ln/>
        </p:spPr>
        <p:txBody>
          <a:bodyPr/>
          <a:lstStyle>
            <a:lvl1pPr>
              <a:defRPr/>
            </a:lvl1pPr>
          </a:lstStyle>
          <a:p>
            <a:pPr>
              <a:defRPr/>
            </a:pPr>
            <a:endParaRPr lang="en-US"/>
          </a:p>
        </p:txBody>
      </p:sp>
      <p:sp>
        <p:nvSpPr>
          <p:cNvPr id="9" name="Rectangle 17"/>
          <p:cNvSpPr>
            <a:spLocks noGrp="1" noChangeArrowheads="1"/>
          </p:cNvSpPr>
          <p:nvPr>
            <p:ph type="sldNum" sz="quarter" idx="12"/>
          </p:nvPr>
        </p:nvSpPr>
        <p:spPr>
          <a:ln/>
        </p:spPr>
        <p:txBody>
          <a:bodyPr/>
          <a:lstStyle>
            <a:lvl1pPr>
              <a:defRPr/>
            </a:lvl1pPr>
          </a:lstStyle>
          <a:p>
            <a:pPr>
              <a:defRPr/>
            </a:pPr>
            <a:fld id="{C997B858-F69A-44F6-8796-58E563128696}"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15"/>
          <p:cNvSpPr>
            <a:spLocks noGrp="1" noChangeArrowheads="1"/>
          </p:cNvSpPr>
          <p:nvPr>
            <p:ph type="dt" sz="half" idx="10"/>
          </p:nvPr>
        </p:nvSpPr>
        <p:spPr>
          <a:ln/>
        </p:spPr>
        <p:txBody>
          <a:bodyPr/>
          <a:lstStyle>
            <a:lvl1pPr>
              <a:defRPr/>
            </a:lvl1pPr>
          </a:lstStyle>
          <a:p>
            <a:pPr>
              <a:defRPr/>
            </a:pPr>
            <a:endParaRPr lang="en-US"/>
          </a:p>
        </p:txBody>
      </p:sp>
      <p:sp>
        <p:nvSpPr>
          <p:cNvPr id="4" name="Rectangle 16"/>
          <p:cNvSpPr>
            <a:spLocks noGrp="1" noChangeArrowheads="1"/>
          </p:cNvSpPr>
          <p:nvPr>
            <p:ph type="ftr" sz="quarter" idx="11"/>
          </p:nvPr>
        </p:nvSpPr>
        <p:spPr>
          <a:ln/>
        </p:spPr>
        <p:txBody>
          <a:bodyPr/>
          <a:lstStyle>
            <a:lvl1pPr>
              <a:defRPr/>
            </a:lvl1pPr>
          </a:lstStyle>
          <a:p>
            <a:pPr>
              <a:defRPr/>
            </a:pPr>
            <a:endParaRPr lang="en-US"/>
          </a:p>
        </p:txBody>
      </p:sp>
      <p:sp>
        <p:nvSpPr>
          <p:cNvPr id="5" name="Rectangle 17"/>
          <p:cNvSpPr>
            <a:spLocks noGrp="1" noChangeArrowheads="1"/>
          </p:cNvSpPr>
          <p:nvPr>
            <p:ph type="sldNum" sz="quarter" idx="12"/>
          </p:nvPr>
        </p:nvSpPr>
        <p:spPr>
          <a:ln/>
        </p:spPr>
        <p:txBody>
          <a:bodyPr/>
          <a:lstStyle>
            <a:lvl1pPr>
              <a:defRPr/>
            </a:lvl1pPr>
          </a:lstStyle>
          <a:p>
            <a:pPr>
              <a:defRPr/>
            </a:pPr>
            <a:fld id="{F2D8B082-3F5D-473B-8146-6A27394591A1}"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15"/>
          <p:cNvSpPr>
            <a:spLocks noGrp="1" noChangeArrowheads="1"/>
          </p:cNvSpPr>
          <p:nvPr>
            <p:ph type="dt" sz="half" idx="10"/>
          </p:nvPr>
        </p:nvSpPr>
        <p:spPr>
          <a:ln/>
        </p:spPr>
        <p:txBody>
          <a:bodyPr/>
          <a:lstStyle>
            <a:lvl1pPr>
              <a:defRPr/>
            </a:lvl1pPr>
          </a:lstStyle>
          <a:p>
            <a:pPr>
              <a:defRPr/>
            </a:pPr>
            <a:endParaRPr lang="en-US"/>
          </a:p>
        </p:txBody>
      </p:sp>
      <p:sp>
        <p:nvSpPr>
          <p:cNvPr id="3" name="Rectangle 16"/>
          <p:cNvSpPr>
            <a:spLocks noGrp="1" noChangeArrowheads="1"/>
          </p:cNvSpPr>
          <p:nvPr>
            <p:ph type="ftr" sz="quarter" idx="11"/>
          </p:nvPr>
        </p:nvSpPr>
        <p:spPr>
          <a:ln/>
        </p:spPr>
        <p:txBody>
          <a:bodyPr/>
          <a:lstStyle>
            <a:lvl1pPr>
              <a:defRPr/>
            </a:lvl1pPr>
          </a:lstStyle>
          <a:p>
            <a:pPr>
              <a:defRPr/>
            </a:pPr>
            <a:endParaRPr lang="en-US"/>
          </a:p>
        </p:txBody>
      </p:sp>
      <p:sp>
        <p:nvSpPr>
          <p:cNvPr id="4" name="Rectangle 17"/>
          <p:cNvSpPr>
            <a:spLocks noGrp="1" noChangeArrowheads="1"/>
          </p:cNvSpPr>
          <p:nvPr>
            <p:ph type="sldNum" sz="quarter" idx="12"/>
          </p:nvPr>
        </p:nvSpPr>
        <p:spPr>
          <a:ln/>
        </p:spPr>
        <p:txBody>
          <a:bodyPr/>
          <a:lstStyle>
            <a:lvl1pPr>
              <a:defRPr/>
            </a:lvl1pPr>
          </a:lstStyle>
          <a:p>
            <a:pPr>
              <a:defRPr/>
            </a:pPr>
            <a:fld id="{E0EE801F-2D86-45A9-8584-D55BEB20F3D1}"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15"/>
          <p:cNvSpPr>
            <a:spLocks noGrp="1" noChangeArrowheads="1"/>
          </p:cNvSpPr>
          <p:nvPr>
            <p:ph type="dt" sz="half" idx="10"/>
          </p:nvPr>
        </p:nvSpPr>
        <p:spPr>
          <a:ln/>
        </p:spPr>
        <p:txBody>
          <a:bodyPr/>
          <a:lstStyle>
            <a:lvl1pPr>
              <a:defRPr/>
            </a:lvl1pPr>
          </a:lstStyle>
          <a:p>
            <a:pPr>
              <a:defRPr/>
            </a:pPr>
            <a:endParaRPr lang="en-US"/>
          </a:p>
        </p:txBody>
      </p:sp>
      <p:sp>
        <p:nvSpPr>
          <p:cNvPr id="6" name="Rectangle 16"/>
          <p:cNvSpPr>
            <a:spLocks noGrp="1" noChangeArrowheads="1"/>
          </p:cNvSpPr>
          <p:nvPr>
            <p:ph type="ftr" sz="quarter" idx="11"/>
          </p:nvPr>
        </p:nvSpPr>
        <p:spPr>
          <a:ln/>
        </p:spPr>
        <p:txBody>
          <a:bodyPr/>
          <a:lstStyle>
            <a:lvl1pPr>
              <a:defRPr/>
            </a:lvl1pPr>
          </a:lstStyle>
          <a:p>
            <a:pPr>
              <a:defRPr/>
            </a:pPr>
            <a:endParaRPr lang="en-US"/>
          </a:p>
        </p:txBody>
      </p:sp>
      <p:sp>
        <p:nvSpPr>
          <p:cNvPr id="7" name="Rectangle 17"/>
          <p:cNvSpPr>
            <a:spLocks noGrp="1" noChangeArrowheads="1"/>
          </p:cNvSpPr>
          <p:nvPr>
            <p:ph type="sldNum" sz="quarter" idx="12"/>
          </p:nvPr>
        </p:nvSpPr>
        <p:spPr>
          <a:ln/>
        </p:spPr>
        <p:txBody>
          <a:bodyPr/>
          <a:lstStyle>
            <a:lvl1pPr>
              <a:defRPr/>
            </a:lvl1pPr>
          </a:lstStyle>
          <a:p>
            <a:pPr>
              <a:defRPr/>
            </a:pPr>
            <a:fld id="{B0C4EB7E-9EC8-4442-89BA-B5A498D6F745}"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15"/>
          <p:cNvSpPr>
            <a:spLocks noGrp="1" noChangeArrowheads="1"/>
          </p:cNvSpPr>
          <p:nvPr>
            <p:ph type="dt" sz="half" idx="10"/>
          </p:nvPr>
        </p:nvSpPr>
        <p:spPr>
          <a:ln/>
        </p:spPr>
        <p:txBody>
          <a:bodyPr/>
          <a:lstStyle>
            <a:lvl1pPr>
              <a:defRPr/>
            </a:lvl1pPr>
          </a:lstStyle>
          <a:p>
            <a:pPr>
              <a:defRPr/>
            </a:pPr>
            <a:endParaRPr lang="en-US"/>
          </a:p>
        </p:txBody>
      </p:sp>
      <p:sp>
        <p:nvSpPr>
          <p:cNvPr id="6" name="Rectangle 16"/>
          <p:cNvSpPr>
            <a:spLocks noGrp="1" noChangeArrowheads="1"/>
          </p:cNvSpPr>
          <p:nvPr>
            <p:ph type="ftr" sz="quarter" idx="11"/>
          </p:nvPr>
        </p:nvSpPr>
        <p:spPr>
          <a:ln/>
        </p:spPr>
        <p:txBody>
          <a:bodyPr/>
          <a:lstStyle>
            <a:lvl1pPr>
              <a:defRPr/>
            </a:lvl1pPr>
          </a:lstStyle>
          <a:p>
            <a:pPr>
              <a:defRPr/>
            </a:pPr>
            <a:endParaRPr lang="en-US"/>
          </a:p>
        </p:txBody>
      </p:sp>
      <p:sp>
        <p:nvSpPr>
          <p:cNvPr id="7" name="Rectangle 17"/>
          <p:cNvSpPr>
            <a:spLocks noGrp="1" noChangeArrowheads="1"/>
          </p:cNvSpPr>
          <p:nvPr>
            <p:ph type="sldNum" sz="quarter" idx="12"/>
          </p:nvPr>
        </p:nvSpPr>
        <p:spPr>
          <a:ln/>
        </p:spPr>
        <p:txBody>
          <a:bodyPr/>
          <a:lstStyle>
            <a:lvl1pPr>
              <a:defRPr/>
            </a:lvl1pPr>
          </a:lstStyle>
          <a:p>
            <a:pPr>
              <a:defRPr/>
            </a:pPr>
            <a:fld id="{F89764AA-76BD-4584-9788-A6A4A450F632}"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15"/>
          <p:cNvSpPr>
            <a:spLocks noGrp="1" noChangeArrowheads="1"/>
          </p:cNvSpPr>
          <p:nvPr>
            <p:ph type="dt" sz="half" idx="10"/>
          </p:nvPr>
        </p:nvSpPr>
        <p:spPr>
          <a:ln/>
        </p:spPr>
        <p:txBody>
          <a:bodyPr/>
          <a:lstStyle>
            <a:lvl1pPr>
              <a:defRPr/>
            </a:lvl1pPr>
          </a:lstStyle>
          <a:p>
            <a:pPr>
              <a:defRPr/>
            </a:pPr>
            <a:endParaRPr lang="en-US"/>
          </a:p>
        </p:txBody>
      </p:sp>
      <p:sp>
        <p:nvSpPr>
          <p:cNvPr id="5" name="Rectangle 16"/>
          <p:cNvSpPr>
            <a:spLocks noGrp="1" noChangeArrowheads="1"/>
          </p:cNvSpPr>
          <p:nvPr>
            <p:ph type="ftr" sz="quarter" idx="11"/>
          </p:nvPr>
        </p:nvSpPr>
        <p:spPr>
          <a:ln/>
        </p:spPr>
        <p:txBody>
          <a:bodyPr/>
          <a:lstStyle>
            <a:lvl1pPr>
              <a:defRPr/>
            </a:lvl1pPr>
          </a:lstStyle>
          <a:p>
            <a:pPr>
              <a:defRPr/>
            </a:pPr>
            <a:endParaRPr lang="en-US"/>
          </a:p>
        </p:txBody>
      </p:sp>
      <p:sp>
        <p:nvSpPr>
          <p:cNvPr id="6" name="Rectangle 17"/>
          <p:cNvSpPr>
            <a:spLocks noGrp="1" noChangeArrowheads="1"/>
          </p:cNvSpPr>
          <p:nvPr>
            <p:ph type="sldNum" sz="quarter" idx="12"/>
          </p:nvPr>
        </p:nvSpPr>
        <p:spPr>
          <a:ln/>
        </p:spPr>
        <p:txBody>
          <a:bodyPr/>
          <a:lstStyle>
            <a:lvl1pPr>
              <a:defRPr/>
            </a:lvl1pPr>
          </a:lstStyle>
          <a:p>
            <a:pPr>
              <a:defRPr/>
            </a:pPr>
            <a:fld id="{C04D1E61-02F2-4595-8760-321D07783F4D}"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96100" y="304800"/>
            <a:ext cx="1943100" cy="54864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066800" y="3048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15"/>
          <p:cNvSpPr>
            <a:spLocks noGrp="1" noChangeArrowheads="1"/>
          </p:cNvSpPr>
          <p:nvPr>
            <p:ph type="dt" sz="half" idx="10"/>
          </p:nvPr>
        </p:nvSpPr>
        <p:spPr>
          <a:ln/>
        </p:spPr>
        <p:txBody>
          <a:bodyPr/>
          <a:lstStyle>
            <a:lvl1pPr>
              <a:defRPr/>
            </a:lvl1pPr>
          </a:lstStyle>
          <a:p>
            <a:pPr>
              <a:defRPr/>
            </a:pPr>
            <a:endParaRPr lang="en-US"/>
          </a:p>
        </p:txBody>
      </p:sp>
      <p:sp>
        <p:nvSpPr>
          <p:cNvPr id="5" name="Rectangle 16"/>
          <p:cNvSpPr>
            <a:spLocks noGrp="1" noChangeArrowheads="1"/>
          </p:cNvSpPr>
          <p:nvPr>
            <p:ph type="ftr" sz="quarter" idx="11"/>
          </p:nvPr>
        </p:nvSpPr>
        <p:spPr>
          <a:ln/>
        </p:spPr>
        <p:txBody>
          <a:bodyPr/>
          <a:lstStyle>
            <a:lvl1pPr>
              <a:defRPr/>
            </a:lvl1pPr>
          </a:lstStyle>
          <a:p>
            <a:pPr>
              <a:defRPr/>
            </a:pPr>
            <a:endParaRPr lang="en-US"/>
          </a:p>
        </p:txBody>
      </p:sp>
      <p:sp>
        <p:nvSpPr>
          <p:cNvPr id="6" name="Rectangle 17"/>
          <p:cNvSpPr>
            <a:spLocks noGrp="1" noChangeArrowheads="1"/>
          </p:cNvSpPr>
          <p:nvPr>
            <p:ph type="sldNum" sz="quarter" idx="12"/>
          </p:nvPr>
        </p:nvSpPr>
        <p:spPr>
          <a:ln/>
        </p:spPr>
        <p:txBody>
          <a:bodyPr/>
          <a:lstStyle>
            <a:lvl1pPr>
              <a:defRPr/>
            </a:lvl1pPr>
          </a:lstStyle>
          <a:p>
            <a:pPr>
              <a:defRPr/>
            </a:pPr>
            <a:fld id="{DC9AB273-5DB1-4DD3-A5CD-8730C535F6D4}"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1113" y="-3175"/>
            <a:ext cx="9166226" cy="6897688"/>
            <a:chOff x="-7" y="-2"/>
            <a:chExt cx="5774" cy="4345"/>
          </a:xfrm>
        </p:grpSpPr>
        <p:grpSp>
          <p:nvGrpSpPr>
            <p:cNvPr id="1032" name="Group 3"/>
            <p:cNvGrpSpPr>
              <a:grpSpLocks/>
            </p:cNvGrpSpPr>
            <p:nvPr userDrawn="1"/>
          </p:nvGrpSpPr>
          <p:grpSpPr bwMode="auto">
            <a:xfrm>
              <a:off x="-7" y="10"/>
              <a:ext cx="5774" cy="4333"/>
              <a:chOff x="-7" y="10"/>
              <a:chExt cx="5774" cy="4333"/>
            </a:xfrm>
          </p:grpSpPr>
          <p:sp>
            <p:nvSpPr>
              <p:cNvPr id="6148" name="Freeform 4"/>
              <p:cNvSpPr>
                <a:spLocks/>
              </p:cNvSpPr>
              <p:nvPr/>
            </p:nvSpPr>
            <p:spPr bwMode="hidden">
              <a:xfrm>
                <a:off x="-7" y="1157"/>
                <a:ext cx="1429" cy="1707"/>
              </a:xfrm>
              <a:custGeom>
                <a:avLst/>
                <a:gdLst/>
                <a:ahLst/>
                <a:cxnLst>
                  <a:cxn ang="0">
                    <a:pos x="808" y="283"/>
                  </a:cxn>
                  <a:cxn ang="0">
                    <a:pos x="673" y="252"/>
                  </a:cxn>
                  <a:cxn ang="0">
                    <a:pos x="654" y="0"/>
                  </a:cxn>
                  <a:cxn ang="0">
                    <a:pos x="488" y="13"/>
                  </a:cxn>
                  <a:cxn ang="0">
                    <a:pos x="476" y="252"/>
                  </a:cxn>
                  <a:cxn ang="0">
                    <a:pos x="365" y="290"/>
                  </a:cxn>
                  <a:cxn ang="0">
                    <a:pos x="206" y="86"/>
                  </a:cxn>
                  <a:cxn ang="0">
                    <a:pos x="95" y="148"/>
                  </a:cxn>
                  <a:cxn ang="0">
                    <a:pos x="200" y="376"/>
                  </a:cxn>
                  <a:cxn ang="0">
                    <a:pos x="126" y="450"/>
                  </a:cxn>
                  <a:cxn ang="0">
                    <a:pos x="0" y="423"/>
                  </a:cxn>
                  <a:cxn ang="0">
                    <a:pos x="0" y="1273"/>
                  </a:cxn>
                  <a:cxn ang="0">
                    <a:pos x="101" y="1226"/>
                  </a:cxn>
                  <a:cxn ang="0">
                    <a:pos x="181" y="1306"/>
                  </a:cxn>
                  <a:cxn ang="0">
                    <a:pos x="70" y="1509"/>
                  </a:cxn>
                  <a:cxn ang="0">
                    <a:pos x="175" y="1596"/>
                  </a:cxn>
                  <a:cxn ang="0">
                    <a:pos x="365" y="1411"/>
                  </a:cxn>
                  <a:cxn ang="0">
                    <a:pos x="476" y="1448"/>
                  </a:cxn>
                  <a:cxn ang="0">
                    <a:pos x="501" y="1700"/>
                  </a:cxn>
                  <a:cxn ang="0">
                    <a:pos x="667" y="1707"/>
                  </a:cxn>
                  <a:cxn ang="0">
                    <a:pos x="685" y="1442"/>
                  </a:cxn>
                  <a:cxn ang="0">
                    <a:pos x="826" y="1405"/>
                  </a:cxn>
                  <a:cxn ang="0">
                    <a:pos x="993" y="1590"/>
                  </a:cxn>
                  <a:cxn ang="0">
                    <a:pos x="1103" y="1522"/>
                  </a:cxn>
                  <a:cxn ang="0">
                    <a:pos x="993" y="1300"/>
                  </a:cxn>
                  <a:cxn ang="0">
                    <a:pos x="1067" y="1207"/>
                  </a:cxn>
                  <a:cxn ang="0">
                    <a:pos x="1288" y="1312"/>
                  </a:cxn>
                  <a:cxn ang="0">
                    <a:pos x="1355" y="1196"/>
                  </a:cxn>
                  <a:cxn ang="0">
                    <a:pos x="1153" y="1047"/>
                  </a:cxn>
                  <a:cxn ang="0">
                    <a:pos x="1177" y="918"/>
                  </a:cxn>
                  <a:cxn ang="0">
                    <a:pos x="1429" y="894"/>
                  </a:cxn>
                  <a:cxn ang="0">
                    <a:pos x="1423" y="764"/>
                  </a:cxn>
                  <a:cxn ang="0">
                    <a:pos x="1171" y="727"/>
                  </a:cxn>
                  <a:cxn ang="0">
                    <a:pos x="1146" y="629"/>
                  </a:cxn>
                  <a:cxn ang="0">
                    <a:pos x="1349" y="487"/>
                  </a:cxn>
                  <a:cxn ang="0">
                    <a:pos x="1282" y="370"/>
                  </a:cxn>
                  <a:cxn ang="0">
                    <a:pos x="1054" y="462"/>
                  </a:cxn>
                  <a:cxn ang="0">
                    <a:pos x="980" y="388"/>
                  </a:cxn>
                  <a:cxn ang="0">
                    <a:pos x="1097" y="173"/>
                  </a:cxn>
                  <a:cxn ang="0">
                    <a:pos x="986" y="105"/>
                  </a:cxn>
                  <a:cxn ang="0">
                    <a:pos x="808" y="283"/>
                  </a:cxn>
                </a:cxnLst>
                <a:rect l="0" t="0" r="r" b="b"/>
                <a:pathLst>
                  <a:path w="1429" h="1707">
                    <a:moveTo>
                      <a:pt x="808" y="283"/>
                    </a:moveTo>
                    <a:lnTo>
                      <a:pt x="673" y="252"/>
                    </a:lnTo>
                    <a:lnTo>
                      <a:pt x="654" y="0"/>
                    </a:lnTo>
                    <a:lnTo>
                      <a:pt x="488" y="13"/>
                    </a:lnTo>
                    <a:lnTo>
                      <a:pt x="476" y="252"/>
                    </a:lnTo>
                    <a:lnTo>
                      <a:pt x="365" y="290"/>
                    </a:lnTo>
                    <a:lnTo>
                      <a:pt x="206" y="86"/>
                    </a:lnTo>
                    <a:lnTo>
                      <a:pt x="95" y="148"/>
                    </a:lnTo>
                    <a:lnTo>
                      <a:pt x="200" y="376"/>
                    </a:lnTo>
                    <a:lnTo>
                      <a:pt x="126" y="450"/>
                    </a:lnTo>
                    <a:lnTo>
                      <a:pt x="0" y="423"/>
                    </a:lnTo>
                    <a:lnTo>
                      <a:pt x="0" y="1273"/>
                    </a:lnTo>
                    <a:lnTo>
                      <a:pt x="101" y="1226"/>
                    </a:lnTo>
                    <a:lnTo>
                      <a:pt x="181" y="1306"/>
                    </a:lnTo>
                    <a:lnTo>
                      <a:pt x="70" y="1509"/>
                    </a:lnTo>
                    <a:lnTo>
                      <a:pt x="175" y="1596"/>
                    </a:lnTo>
                    <a:lnTo>
                      <a:pt x="365" y="1411"/>
                    </a:lnTo>
                    <a:lnTo>
                      <a:pt x="476" y="1448"/>
                    </a:lnTo>
                    <a:lnTo>
                      <a:pt x="501" y="1700"/>
                    </a:lnTo>
                    <a:lnTo>
                      <a:pt x="667" y="1707"/>
                    </a:lnTo>
                    <a:lnTo>
                      <a:pt x="685" y="1442"/>
                    </a:lnTo>
                    <a:lnTo>
                      <a:pt x="826" y="1405"/>
                    </a:lnTo>
                    <a:lnTo>
                      <a:pt x="993" y="1590"/>
                    </a:lnTo>
                    <a:lnTo>
                      <a:pt x="1103" y="1522"/>
                    </a:lnTo>
                    <a:lnTo>
                      <a:pt x="993" y="1300"/>
                    </a:lnTo>
                    <a:lnTo>
                      <a:pt x="1067" y="1207"/>
                    </a:lnTo>
                    <a:lnTo>
                      <a:pt x="1288" y="1312"/>
                    </a:lnTo>
                    <a:lnTo>
                      <a:pt x="1355" y="1196"/>
                    </a:lnTo>
                    <a:lnTo>
                      <a:pt x="1153" y="1047"/>
                    </a:lnTo>
                    <a:lnTo>
                      <a:pt x="1177" y="918"/>
                    </a:lnTo>
                    <a:lnTo>
                      <a:pt x="1429" y="894"/>
                    </a:lnTo>
                    <a:lnTo>
                      <a:pt x="1423" y="764"/>
                    </a:lnTo>
                    <a:lnTo>
                      <a:pt x="1171" y="727"/>
                    </a:lnTo>
                    <a:lnTo>
                      <a:pt x="1146" y="629"/>
                    </a:lnTo>
                    <a:lnTo>
                      <a:pt x="1349" y="487"/>
                    </a:lnTo>
                    <a:lnTo>
                      <a:pt x="1282" y="370"/>
                    </a:lnTo>
                    <a:lnTo>
                      <a:pt x="1054" y="462"/>
                    </a:lnTo>
                    <a:lnTo>
                      <a:pt x="980" y="388"/>
                    </a:lnTo>
                    <a:lnTo>
                      <a:pt x="1097" y="173"/>
                    </a:lnTo>
                    <a:lnTo>
                      <a:pt x="986" y="105"/>
                    </a:lnTo>
                    <a:lnTo>
                      <a:pt x="808" y="283"/>
                    </a:lnTo>
                    <a:close/>
                  </a:path>
                </a:pathLst>
              </a:custGeom>
              <a:gradFill rotWithShape="0">
                <a:gsLst>
                  <a:gs pos="0">
                    <a:schemeClr val="accent2"/>
                  </a:gs>
                  <a:gs pos="100000">
                    <a:schemeClr val="bg1"/>
                  </a:gs>
                </a:gsLst>
                <a:lin ang="0" scaled="1"/>
              </a:gradFill>
              <a:ln w="9525">
                <a:noFill/>
                <a:round/>
                <a:headEnd/>
                <a:tailEnd/>
              </a:ln>
              <a:effectLst/>
            </p:spPr>
            <p:txBody>
              <a:bodyPr wrap="none" anchor="ctr"/>
              <a:lstStyle/>
              <a:p>
                <a:pPr>
                  <a:defRPr/>
                </a:pPr>
                <a:endParaRPr lang="ar-SA">
                  <a:cs typeface="Arial" pitchFamily="34" charset="0"/>
                </a:endParaRPr>
              </a:p>
            </p:txBody>
          </p:sp>
          <p:sp>
            <p:nvSpPr>
              <p:cNvPr id="6149" name="Freeform 5"/>
              <p:cNvSpPr>
                <a:spLocks/>
              </p:cNvSpPr>
              <p:nvPr/>
            </p:nvSpPr>
            <p:spPr bwMode="hidden">
              <a:xfrm>
                <a:off x="68" y="10"/>
                <a:ext cx="528" cy="496"/>
              </a:xfrm>
              <a:custGeom>
                <a:avLst/>
                <a:gdLst/>
                <a:ahLst/>
                <a:cxnLst>
                  <a:cxn ang="0">
                    <a:pos x="335" y="56"/>
                  </a:cxn>
                  <a:cxn ang="0">
                    <a:pos x="293" y="46"/>
                  </a:cxn>
                  <a:cxn ang="0">
                    <a:pos x="288" y="0"/>
                  </a:cxn>
                  <a:cxn ang="0">
                    <a:pos x="238" y="0"/>
                  </a:cxn>
                  <a:cxn ang="0">
                    <a:pos x="232" y="46"/>
                  </a:cxn>
                  <a:cxn ang="0">
                    <a:pos x="198" y="58"/>
                  </a:cxn>
                  <a:cxn ang="0">
                    <a:pos x="146" y="0"/>
                  </a:cxn>
                  <a:cxn ang="0">
                    <a:pos x="114" y="14"/>
                  </a:cxn>
                  <a:cxn ang="0">
                    <a:pos x="147" y="84"/>
                  </a:cxn>
                  <a:cxn ang="0">
                    <a:pos x="124" y="107"/>
                  </a:cxn>
                  <a:cxn ang="0">
                    <a:pos x="50" y="81"/>
                  </a:cxn>
                  <a:cxn ang="0">
                    <a:pos x="32" y="109"/>
                  </a:cxn>
                  <a:cxn ang="0">
                    <a:pos x="90" y="159"/>
                  </a:cxn>
                  <a:cxn ang="0">
                    <a:pos x="80" y="197"/>
                  </a:cxn>
                  <a:cxn ang="0">
                    <a:pos x="2" y="202"/>
                  </a:cxn>
                  <a:cxn ang="0">
                    <a:pos x="0" y="244"/>
                  </a:cxn>
                  <a:cxn ang="0">
                    <a:pos x="80" y="256"/>
                  </a:cxn>
                  <a:cxn ang="0">
                    <a:pos x="88" y="292"/>
                  </a:cxn>
                  <a:cxn ang="0">
                    <a:pos x="29" y="345"/>
                  </a:cxn>
                  <a:cxn ang="0">
                    <a:pos x="50" y="378"/>
                  </a:cxn>
                  <a:cxn ang="0">
                    <a:pos x="116" y="347"/>
                  </a:cxn>
                  <a:cxn ang="0">
                    <a:pos x="141" y="372"/>
                  </a:cxn>
                  <a:cxn ang="0">
                    <a:pos x="107" y="435"/>
                  </a:cxn>
                  <a:cxn ang="0">
                    <a:pos x="139" y="462"/>
                  </a:cxn>
                  <a:cxn ang="0">
                    <a:pos x="198" y="404"/>
                  </a:cxn>
                  <a:cxn ang="0">
                    <a:pos x="232" y="416"/>
                  </a:cxn>
                  <a:cxn ang="0">
                    <a:pos x="240" y="494"/>
                  </a:cxn>
                  <a:cxn ang="0">
                    <a:pos x="292" y="496"/>
                  </a:cxn>
                  <a:cxn ang="0">
                    <a:pos x="297" y="414"/>
                  </a:cxn>
                  <a:cxn ang="0">
                    <a:pos x="341" y="403"/>
                  </a:cxn>
                  <a:cxn ang="0">
                    <a:pos x="393" y="460"/>
                  </a:cxn>
                  <a:cxn ang="0">
                    <a:pos x="427" y="439"/>
                  </a:cxn>
                  <a:cxn ang="0">
                    <a:pos x="393" y="370"/>
                  </a:cxn>
                  <a:cxn ang="0">
                    <a:pos x="416" y="341"/>
                  </a:cxn>
                  <a:cxn ang="0">
                    <a:pos x="484" y="374"/>
                  </a:cxn>
                  <a:cxn ang="0">
                    <a:pos x="505" y="338"/>
                  </a:cxn>
                  <a:cxn ang="0">
                    <a:pos x="442" y="292"/>
                  </a:cxn>
                  <a:cxn ang="0">
                    <a:pos x="450" y="252"/>
                  </a:cxn>
                  <a:cxn ang="0">
                    <a:pos x="528" y="244"/>
                  </a:cxn>
                  <a:cxn ang="0">
                    <a:pos x="526" y="204"/>
                  </a:cxn>
                  <a:cxn ang="0">
                    <a:pos x="448" y="193"/>
                  </a:cxn>
                  <a:cxn ang="0">
                    <a:pos x="440" y="162"/>
                  </a:cxn>
                  <a:cxn ang="0">
                    <a:pos x="503" y="119"/>
                  </a:cxn>
                  <a:cxn ang="0">
                    <a:pos x="482" y="82"/>
                  </a:cxn>
                  <a:cxn ang="0">
                    <a:pos x="412" y="111"/>
                  </a:cxn>
                  <a:cxn ang="0">
                    <a:pos x="389" y="88"/>
                  </a:cxn>
                  <a:cxn ang="0">
                    <a:pos x="425" y="21"/>
                  </a:cxn>
                  <a:cxn ang="0">
                    <a:pos x="391" y="0"/>
                  </a:cxn>
                  <a:cxn ang="0">
                    <a:pos x="335" y="56"/>
                  </a:cxn>
                </a:cxnLst>
                <a:rect l="0" t="0" r="r" b="b"/>
                <a:pathLst>
                  <a:path w="528" h="496">
                    <a:moveTo>
                      <a:pt x="335" y="56"/>
                    </a:moveTo>
                    <a:lnTo>
                      <a:pt x="293" y="46"/>
                    </a:lnTo>
                    <a:lnTo>
                      <a:pt x="288" y="0"/>
                    </a:lnTo>
                    <a:lnTo>
                      <a:pt x="238" y="0"/>
                    </a:lnTo>
                    <a:lnTo>
                      <a:pt x="232" y="46"/>
                    </a:lnTo>
                    <a:lnTo>
                      <a:pt x="198" y="58"/>
                    </a:lnTo>
                    <a:lnTo>
                      <a:pt x="146" y="0"/>
                    </a:lnTo>
                    <a:lnTo>
                      <a:pt x="114" y="14"/>
                    </a:lnTo>
                    <a:lnTo>
                      <a:pt x="147" y="84"/>
                    </a:lnTo>
                    <a:lnTo>
                      <a:pt x="124" y="107"/>
                    </a:lnTo>
                    <a:lnTo>
                      <a:pt x="50" y="81"/>
                    </a:lnTo>
                    <a:lnTo>
                      <a:pt x="32" y="109"/>
                    </a:lnTo>
                    <a:lnTo>
                      <a:pt x="90" y="159"/>
                    </a:lnTo>
                    <a:lnTo>
                      <a:pt x="80" y="197"/>
                    </a:lnTo>
                    <a:lnTo>
                      <a:pt x="2" y="202"/>
                    </a:lnTo>
                    <a:lnTo>
                      <a:pt x="0" y="244"/>
                    </a:lnTo>
                    <a:lnTo>
                      <a:pt x="80" y="256"/>
                    </a:lnTo>
                    <a:lnTo>
                      <a:pt x="88" y="292"/>
                    </a:lnTo>
                    <a:lnTo>
                      <a:pt x="29" y="345"/>
                    </a:lnTo>
                    <a:lnTo>
                      <a:pt x="50" y="378"/>
                    </a:lnTo>
                    <a:lnTo>
                      <a:pt x="116" y="347"/>
                    </a:lnTo>
                    <a:lnTo>
                      <a:pt x="141" y="372"/>
                    </a:lnTo>
                    <a:lnTo>
                      <a:pt x="107" y="435"/>
                    </a:lnTo>
                    <a:lnTo>
                      <a:pt x="139" y="462"/>
                    </a:lnTo>
                    <a:lnTo>
                      <a:pt x="198" y="404"/>
                    </a:lnTo>
                    <a:lnTo>
                      <a:pt x="232" y="416"/>
                    </a:lnTo>
                    <a:lnTo>
                      <a:pt x="240" y="494"/>
                    </a:lnTo>
                    <a:lnTo>
                      <a:pt x="292" y="496"/>
                    </a:lnTo>
                    <a:lnTo>
                      <a:pt x="297" y="414"/>
                    </a:lnTo>
                    <a:lnTo>
                      <a:pt x="341" y="403"/>
                    </a:lnTo>
                    <a:lnTo>
                      <a:pt x="393" y="460"/>
                    </a:lnTo>
                    <a:lnTo>
                      <a:pt x="427" y="439"/>
                    </a:lnTo>
                    <a:lnTo>
                      <a:pt x="393" y="370"/>
                    </a:lnTo>
                    <a:lnTo>
                      <a:pt x="416" y="341"/>
                    </a:lnTo>
                    <a:lnTo>
                      <a:pt x="484" y="374"/>
                    </a:lnTo>
                    <a:lnTo>
                      <a:pt x="505" y="338"/>
                    </a:lnTo>
                    <a:lnTo>
                      <a:pt x="442" y="292"/>
                    </a:lnTo>
                    <a:lnTo>
                      <a:pt x="450" y="252"/>
                    </a:lnTo>
                    <a:lnTo>
                      <a:pt x="528" y="244"/>
                    </a:lnTo>
                    <a:lnTo>
                      <a:pt x="526" y="204"/>
                    </a:lnTo>
                    <a:lnTo>
                      <a:pt x="448" y="193"/>
                    </a:lnTo>
                    <a:lnTo>
                      <a:pt x="440" y="162"/>
                    </a:lnTo>
                    <a:lnTo>
                      <a:pt x="503" y="119"/>
                    </a:lnTo>
                    <a:lnTo>
                      <a:pt x="482" y="82"/>
                    </a:lnTo>
                    <a:lnTo>
                      <a:pt x="412" y="111"/>
                    </a:lnTo>
                    <a:lnTo>
                      <a:pt x="389" y="88"/>
                    </a:lnTo>
                    <a:lnTo>
                      <a:pt x="425" y="21"/>
                    </a:lnTo>
                    <a:lnTo>
                      <a:pt x="391" y="0"/>
                    </a:lnTo>
                    <a:lnTo>
                      <a:pt x="335" y="56"/>
                    </a:lnTo>
                    <a:close/>
                  </a:path>
                </a:pathLst>
              </a:custGeom>
              <a:gradFill rotWithShape="0">
                <a:gsLst>
                  <a:gs pos="0">
                    <a:schemeClr val="accent1"/>
                  </a:gs>
                  <a:gs pos="100000">
                    <a:schemeClr val="bg1"/>
                  </a:gs>
                </a:gsLst>
                <a:lin ang="2700000" scaled="1"/>
              </a:gradFill>
              <a:ln w="9525">
                <a:noFill/>
                <a:round/>
                <a:headEnd/>
                <a:tailEnd/>
              </a:ln>
              <a:effectLst/>
            </p:spPr>
            <p:txBody>
              <a:bodyPr wrap="none" anchor="ctr"/>
              <a:lstStyle/>
              <a:p>
                <a:pPr>
                  <a:defRPr/>
                </a:pPr>
                <a:endParaRPr lang="ar-SA">
                  <a:cs typeface="Arial" pitchFamily="34" charset="0"/>
                </a:endParaRPr>
              </a:p>
            </p:txBody>
          </p:sp>
          <p:sp>
            <p:nvSpPr>
              <p:cNvPr id="6150" name="Freeform 6"/>
              <p:cNvSpPr>
                <a:spLocks/>
              </p:cNvSpPr>
              <p:nvPr/>
            </p:nvSpPr>
            <p:spPr bwMode="hidden">
              <a:xfrm>
                <a:off x="751" y="223"/>
                <a:ext cx="1428" cy="1430"/>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18900000" scaled="1"/>
              </a:gradFill>
              <a:ln w="9525">
                <a:noFill/>
                <a:round/>
                <a:headEnd/>
                <a:tailEnd/>
              </a:ln>
              <a:effectLst/>
            </p:spPr>
            <p:txBody>
              <a:bodyPr wrap="none" anchor="ctr"/>
              <a:lstStyle/>
              <a:p>
                <a:pPr>
                  <a:defRPr/>
                </a:pPr>
                <a:endParaRPr lang="ar-SA">
                  <a:cs typeface="Arial" pitchFamily="34" charset="0"/>
                </a:endParaRPr>
              </a:p>
            </p:txBody>
          </p:sp>
          <p:sp>
            <p:nvSpPr>
              <p:cNvPr id="6151" name="Freeform 7"/>
              <p:cNvSpPr>
                <a:spLocks/>
              </p:cNvSpPr>
              <p:nvPr/>
            </p:nvSpPr>
            <p:spPr bwMode="hidden">
              <a:xfrm>
                <a:off x="1595" y="800"/>
                <a:ext cx="2312" cy="2313"/>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w="9525">
                <a:noFill/>
                <a:round/>
                <a:headEnd/>
                <a:tailEnd/>
              </a:ln>
              <a:effectLst/>
            </p:spPr>
            <p:txBody>
              <a:bodyPr wrap="none" anchor="ctr"/>
              <a:lstStyle/>
              <a:p>
                <a:pPr>
                  <a:defRPr/>
                </a:pPr>
                <a:endParaRPr lang="ar-SA">
                  <a:cs typeface="Arial" pitchFamily="34" charset="0"/>
                </a:endParaRPr>
              </a:p>
            </p:txBody>
          </p:sp>
          <p:sp>
            <p:nvSpPr>
              <p:cNvPr id="6152" name="Freeform 8"/>
              <p:cNvSpPr>
                <a:spLocks/>
              </p:cNvSpPr>
              <p:nvPr/>
            </p:nvSpPr>
            <p:spPr bwMode="hidden">
              <a:xfrm>
                <a:off x="2" y="3022"/>
                <a:ext cx="2153" cy="1321"/>
              </a:xfrm>
              <a:custGeom>
                <a:avLst/>
                <a:gdLst/>
                <a:ahLst/>
                <a:cxnLst>
                  <a:cxn ang="0">
                    <a:pos x="1368" y="358"/>
                  </a:cxn>
                  <a:cxn ang="0">
                    <a:pos x="1197" y="318"/>
                  </a:cxn>
                  <a:cxn ang="0">
                    <a:pos x="1173" y="0"/>
                  </a:cxn>
                  <a:cxn ang="0">
                    <a:pos x="964" y="16"/>
                  </a:cxn>
                  <a:cxn ang="0">
                    <a:pos x="948" y="318"/>
                  </a:cxn>
                  <a:cxn ang="0">
                    <a:pos x="808" y="366"/>
                  </a:cxn>
                  <a:cxn ang="0">
                    <a:pos x="606" y="109"/>
                  </a:cxn>
                  <a:cxn ang="0">
                    <a:pos x="467" y="187"/>
                  </a:cxn>
                  <a:cxn ang="0">
                    <a:pos x="599" y="474"/>
                  </a:cxn>
                  <a:cxn ang="0">
                    <a:pos x="506" y="568"/>
                  </a:cxn>
                  <a:cxn ang="0">
                    <a:pos x="202" y="459"/>
                  </a:cxn>
                  <a:cxn ang="0">
                    <a:pos x="132" y="576"/>
                  </a:cxn>
                  <a:cxn ang="0">
                    <a:pos x="365" y="778"/>
                  </a:cxn>
                  <a:cxn ang="0">
                    <a:pos x="327" y="933"/>
                  </a:cxn>
                  <a:cxn ang="0">
                    <a:pos x="7" y="956"/>
                  </a:cxn>
                  <a:cxn ang="0">
                    <a:pos x="0" y="1128"/>
                  </a:cxn>
                  <a:cxn ang="0">
                    <a:pos x="327" y="1174"/>
                  </a:cxn>
                  <a:cxn ang="0">
                    <a:pos x="358" y="1321"/>
                  </a:cxn>
                  <a:cxn ang="0">
                    <a:pos x="1804" y="1321"/>
                  </a:cxn>
                  <a:cxn ang="0">
                    <a:pos x="1835" y="1158"/>
                  </a:cxn>
                  <a:cxn ang="0">
                    <a:pos x="2153" y="1128"/>
                  </a:cxn>
                  <a:cxn ang="0">
                    <a:pos x="2146" y="964"/>
                  </a:cxn>
                  <a:cxn ang="0">
                    <a:pos x="1827" y="917"/>
                  </a:cxn>
                  <a:cxn ang="0">
                    <a:pos x="1795" y="793"/>
                  </a:cxn>
                  <a:cxn ang="0">
                    <a:pos x="2052" y="615"/>
                  </a:cxn>
                  <a:cxn ang="0">
                    <a:pos x="1967" y="467"/>
                  </a:cxn>
                  <a:cxn ang="0">
                    <a:pos x="1679" y="583"/>
                  </a:cxn>
                  <a:cxn ang="0">
                    <a:pos x="1586" y="490"/>
                  </a:cxn>
                  <a:cxn ang="0">
                    <a:pos x="1733" y="218"/>
                  </a:cxn>
                  <a:cxn ang="0">
                    <a:pos x="1593" y="132"/>
                  </a:cxn>
                  <a:cxn ang="0">
                    <a:pos x="1368" y="358"/>
                  </a:cxn>
                </a:cxnLst>
                <a:rect l="0" t="0" r="r" b="b"/>
                <a:pathLst>
                  <a:path w="2153" h="1321">
                    <a:moveTo>
                      <a:pt x="1368" y="358"/>
                    </a:moveTo>
                    <a:lnTo>
                      <a:pt x="1197" y="318"/>
                    </a:lnTo>
                    <a:lnTo>
                      <a:pt x="1173" y="0"/>
                    </a:lnTo>
                    <a:lnTo>
                      <a:pt x="964" y="16"/>
                    </a:lnTo>
                    <a:lnTo>
                      <a:pt x="948" y="318"/>
                    </a:lnTo>
                    <a:lnTo>
                      <a:pt x="808" y="366"/>
                    </a:lnTo>
                    <a:lnTo>
                      <a:pt x="606" y="109"/>
                    </a:lnTo>
                    <a:lnTo>
                      <a:pt x="467" y="187"/>
                    </a:lnTo>
                    <a:lnTo>
                      <a:pt x="599" y="474"/>
                    </a:lnTo>
                    <a:lnTo>
                      <a:pt x="506" y="568"/>
                    </a:lnTo>
                    <a:lnTo>
                      <a:pt x="202" y="459"/>
                    </a:lnTo>
                    <a:lnTo>
                      <a:pt x="132" y="576"/>
                    </a:lnTo>
                    <a:lnTo>
                      <a:pt x="365" y="778"/>
                    </a:lnTo>
                    <a:lnTo>
                      <a:pt x="327" y="933"/>
                    </a:lnTo>
                    <a:lnTo>
                      <a:pt x="7" y="956"/>
                    </a:lnTo>
                    <a:lnTo>
                      <a:pt x="0" y="1128"/>
                    </a:lnTo>
                    <a:lnTo>
                      <a:pt x="327" y="1174"/>
                    </a:lnTo>
                    <a:lnTo>
                      <a:pt x="358" y="1321"/>
                    </a:lnTo>
                    <a:lnTo>
                      <a:pt x="1804" y="1321"/>
                    </a:lnTo>
                    <a:lnTo>
                      <a:pt x="1835" y="1158"/>
                    </a:lnTo>
                    <a:lnTo>
                      <a:pt x="2153" y="1128"/>
                    </a:lnTo>
                    <a:lnTo>
                      <a:pt x="2146" y="964"/>
                    </a:lnTo>
                    <a:lnTo>
                      <a:pt x="1827" y="917"/>
                    </a:lnTo>
                    <a:lnTo>
                      <a:pt x="1795" y="793"/>
                    </a:lnTo>
                    <a:lnTo>
                      <a:pt x="2052" y="615"/>
                    </a:lnTo>
                    <a:lnTo>
                      <a:pt x="1967" y="467"/>
                    </a:lnTo>
                    <a:lnTo>
                      <a:pt x="1679" y="583"/>
                    </a:lnTo>
                    <a:lnTo>
                      <a:pt x="1586" y="490"/>
                    </a:lnTo>
                    <a:lnTo>
                      <a:pt x="1733" y="218"/>
                    </a:lnTo>
                    <a:lnTo>
                      <a:pt x="1593" y="132"/>
                    </a:lnTo>
                    <a:lnTo>
                      <a:pt x="1368" y="358"/>
                    </a:lnTo>
                    <a:close/>
                  </a:path>
                </a:pathLst>
              </a:custGeom>
              <a:solidFill>
                <a:schemeClr val="bg1">
                  <a:alpha val="50000"/>
                </a:schemeClr>
              </a:solidFill>
              <a:ln w="9525">
                <a:noFill/>
                <a:round/>
                <a:headEnd/>
                <a:tailEnd/>
              </a:ln>
              <a:effectLst/>
            </p:spPr>
            <p:txBody>
              <a:bodyPr wrap="none" anchor="ctr"/>
              <a:lstStyle/>
              <a:p>
                <a:pPr>
                  <a:defRPr/>
                </a:pPr>
                <a:endParaRPr lang="ar-SA">
                  <a:cs typeface="Arial" pitchFamily="34" charset="0"/>
                </a:endParaRPr>
              </a:p>
            </p:txBody>
          </p:sp>
          <p:sp>
            <p:nvSpPr>
              <p:cNvPr id="6153" name="Freeform 9"/>
              <p:cNvSpPr>
                <a:spLocks/>
              </p:cNvSpPr>
              <p:nvPr/>
            </p:nvSpPr>
            <p:spPr bwMode="hidden">
              <a:xfrm>
                <a:off x="2831" y="2788"/>
                <a:ext cx="1426" cy="1426"/>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2700000" scaled="1"/>
              </a:gradFill>
              <a:ln w="9525">
                <a:noFill/>
                <a:round/>
                <a:headEnd/>
                <a:tailEnd/>
              </a:ln>
              <a:effectLst/>
            </p:spPr>
            <p:txBody>
              <a:bodyPr wrap="none" anchor="ctr"/>
              <a:lstStyle/>
              <a:p>
                <a:pPr>
                  <a:defRPr/>
                </a:pPr>
                <a:endParaRPr lang="ar-SA">
                  <a:cs typeface="Arial" pitchFamily="34" charset="0"/>
                </a:endParaRPr>
              </a:p>
            </p:txBody>
          </p:sp>
          <p:sp>
            <p:nvSpPr>
              <p:cNvPr id="6154" name="Freeform 10"/>
              <p:cNvSpPr>
                <a:spLocks/>
              </p:cNvSpPr>
              <p:nvPr/>
            </p:nvSpPr>
            <p:spPr bwMode="hidden">
              <a:xfrm>
                <a:off x="3557" y="307"/>
                <a:ext cx="1845" cy="1846"/>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w="9525">
                <a:noFill/>
                <a:round/>
                <a:headEnd/>
                <a:tailEnd/>
              </a:ln>
              <a:effectLst/>
            </p:spPr>
            <p:txBody>
              <a:bodyPr wrap="none" anchor="ctr"/>
              <a:lstStyle/>
              <a:p>
                <a:pPr>
                  <a:defRPr/>
                </a:pPr>
                <a:endParaRPr lang="ar-SA">
                  <a:cs typeface="Arial" pitchFamily="34" charset="0"/>
                </a:endParaRPr>
              </a:p>
            </p:txBody>
          </p:sp>
          <p:sp>
            <p:nvSpPr>
              <p:cNvPr id="6155" name="Freeform 11"/>
              <p:cNvSpPr>
                <a:spLocks/>
              </p:cNvSpPr>
              <p:nvPr/>
            </p:nvSpPr>
            <p:spPr bwMode="hidden">
              <a:xfrm>
                <a:off x="4502" y="1610"/>
                <a:ext cx="1265" cy="2518"/>
              </a:xfrm>
              <a:custGeom>
                <a:avLst/>
                <a:gdLst/>
                <a:ahLst/>
                <a:cxnLst>
                  <a:cxn ang="0">
                    <a:pos x="1265" y="0"/>
                  </a:cxn>
                  <a:cxn ang="0">
                    <a:pos x="1128" y="18"/>
                  </a:cxn>
                  <a:cxn ang="0">
                    <a:pos x="1110" y="372"/>
                  </a:cxn>
                  <a:cxn ang="0">
                    <a:pos x="946" y="428"/>
                  </a:cxn>
                  <a:cxn ang="0">
                    <a:pos x="710" y="127"/>
                  </a:cxn>
                  <a:cxn ang="0">
                    <a:pos x="546" y="219"/>
                  </a:cxn>
                  <a:cxn ang="0">
                    <a:pos x="701" y="555"/>
                  </a:cxn>
                  <a:cxn ang="0">
                    <a:pos x="592" y="665"/>
                  </a:cxn>
                  <a:cxn ang="0">
                    <a:pos x="237" y="537"/>
                  </a:cxn>
                  <a:cxn ang="0">
                    <a:pos x="155" y="674"/>
                  </a:cxn>
                  <a:cxn ang="0">
                    <a:pos x="427" y="911"/>
                  </a:cxn>
                  <a:cxn ang="0">
                    <a:pos x="383" y="1093"/>
                  </a:cxn>
                  <a:cxn ang="0">
                    <a:pos x="9" y="1121"/>
                  </a:cxn>
                  <a:cxn ang="0">
                    <a:pos x="0" y="1322"/>
                  </a:cxn>
                  <a:cxn ang="0">
                    <a:pos x="383" y="1376"/>
                  </a:cxn>
                  <a:cxn ang="0">
                    <a:pos x="419" y="1549"/>
                  </a:cxn>
                  <a:cxn ang="0">
                    <a:pos x="136" y="1804"/>
                  </a:cxn>
                  <a:cxn ang="0">
                    <a:pos x="237" y="1959"/>
                  </a:cxn>
                  <a:cxn ang="0">
                    <a:pos x="555" y="1813"/>
                  </a:cxn>
                  <a:cxn ang="0">
                    <a:pos x="674" y="1932"/>
                  </a:cxn>
                  <a:cxn ang="0">
                    <a:pos x="509" y="2232"/>
                  </a:cxn>
                  <a:cxn ang="0">
                    <a:pos x="664" y="2360"/>
                  </a:cxn>
                  <a:cxn ang="0">
                    <a:pos x="946" y="2087"/>
                  </a:cxn>
                  <a:cxn ang="0">
                    <a:pos x="1110" y="2142"/>
                  </a:cxn>
                  <a:cxn ang="0">
                    <a:pos x="1147" y="2515"/>
                  </a:cxn>
                  <a:cxn ang="0">
                    <a:pos x="1265" y="2518"/>
                  </a:cxn>
                  <a:cxn ang="0">
                    <a:pos x="1265" y="0"/>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ar-SA">
                  <a:cs typeface="Arial" pitchFamily="34" charset="0"/>
                </a:endParaRPr>
              </a:p>
            </p:txBody>
          </p:sp>
        </p:grpSp>
        <p:pic>
          <p:nvPicPr>
            <p:cNvPr id="1033" name="Picture 12" descr="Facbanna"/>
            <p:cNvPicPr>
              <a:picLocks noChangeAspect="1" noChangeArrowheads="1"/>
            </p:cNvPicPr>
            <p:nvPr/>
          </p:nvPicPr>
          <p:blipFill>
            <a:blip r:embed="rId13"/>
            <a:srcRect/>
            <a:stretch>
              <a:fillRect/>
            </a:stretch>
          </p:blipFill>
          <p:spPr bwMode="invGray">
            <a:xfrm>
              <a:off x="2" y="-2"/>
              <a:ext cx="506" cy="4320"/>
            </a:xfrm>
            <a:prstGeom prst="rect">
              <a:avLst/>
            </a:prstGeom>
            <a:noFill/>
            <a:ln w="9525">
              <a:noFill/>
              <a:miter lim="800000"/>
              <a:headEnd/>
              <a:tailEnd/>
            </a:ln>
          </p:spPr>
        </p:pic>
      </p:grpSp>
      <p:sp>
        <p:nvSpPr>
          <p:cNvPr id="1027" name="Rectangle 13"/>
          <p:cNvSpPr>
            <a:spLocks noGrp="1" noChangeArrowheads="1"/>
          </p:cNvSpPr>
          <p:nvPr>
            <p:ph type="title"/>
          </p:nvPr>
        </p:nvSpPr>
        <p:spPr bwMode="auto">
          <a:xfrm>
            <a:off x="1066800" y="3048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14"/>
          <p:cNvSpPr>
            <a:spLocks noGrp="1" noChangeArrowheads="1"/>
          </p:cNvSpPr>
          <p:nvPr>
            <p:ph type="body" idx="1"/>
          </p:nvPr>
        </p:nvSpPr>
        <p:spPr bwMode="auto">
          <a:xfrm>
            <a:off x="1066800" y="1676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9" name="Rectangle 15"/>
          <p:cNvSpPr>
            <a:spLocks noGrp="1" noChangeArrowheads="1"/>
          </p:cNvSpPr>
          <p:nvPr>
            <p:ph type="dt" sz="half" idx="2"/>
          </p:nvPr>
        </p:nvSpPr>
        <p:spPr bwMode="auto">
          <a:xfrm>
            <a:off x="1066800" y="63246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0" hangingPunct="0">
              <a:defRPr sz="1400">
                <a:solidFill>
                  <a:schemeClr val="tx2"/>
                </a:solidFill>
                <a:cs typeface="Arial" pitchFamily="34" charset="0"/>
              </a:defRPr>
            </a:lvl1pPr>
          </a:lstStyle>
          <a:p>
            <a:pPr>
              <a:defRPr/>
            </a:pPr>
            <a:endParaRPr lang="en-US"/>
          </a:p>
        </p:txBody>
      </p:sp>
      <p:sp>
        <p:nvSpPr>
          <p:cNvPr id="6160" name="Rectangle 16"/>
          <p:cNvSpPr>
            <a:spLocks noGrp="1" noChangeArrowheads="1"/>
          </p:cNvSpPr>
          <p:nvPr>
            <p:ph type="ftr" sz="quarter" idx="3"/>
          </p:nvPr>
        </p:nvSpPr>
        <p:spPr bwMode="auto">
          <a:xfrm>
            <a:off x="3505200" y="63246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0" hangingPunct="0">
              <a:defRPr sz="1400">
                <a:solidFill>
                  <a:schemeClr val="tx2"/>
                </a:solidFill>
                <a:cs typeface="Arial" pitchFamily="34" charset="0"/>
              </a:defRPr>
            </a:lvl1pPr>
          </a:lstStyle>
          <a:p>
            <a:pPr>
              <a:defRPr/>
            </a:pPr>
            <a:endParaRPr lang="en-US"/>
          </a:p>
        </p:txBody>
      </p:sp>
      <p:sp>
        <p:nvSpPr>
          <p:cNvPr id="6161" name="Rectangle 17"/>
          <p:cNvSpPr>
            <a:spLocks noGrp="1" noChangeArrowheads="1"/>
          </p:cNvSpPr>
          <p:nvPr>
            <p:ph type="sldNum" sz="quarter" idx="4"/>
          </p:nvPr>
        </p:nvSpPr>
        <p:spPr bwMode="auto">
          <a:xfrm>
            <a:off x="6934200" y="63246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eaLnBrk="0" hangingPunct="0">
              <a:defRPr sz="1400">
                <a:solidFill>
                  <a:schemeClr val="tx2"/>
                </a:solidFill>
                <a:cs typeface="Arial" pitchFamily="34" charset="0"/>
              </a:defRPr>
            </a:lvl1pPr>
          </a:lstStyle>
          <a:p>
            <a:pPr>
              <a:defRPr/>
            </a:pPr>
            <a:fld id="{A66CAE4A-8081-4936-A1CF-77255AD8F42B}" type="slidenum">
              <a:rPr lang="ar-SA"/>
              <a:pPr>
                <a:defRPr/>
              </a:pPr>
              <a:t>‹#›</a:t>
            </a:fld>
            <a:endParaRPr lang="en-US"/>
          </a:p>
        </p:txBody>
      </p:sp>
    </p:spTree>
  </p:cSld>
  <p:clrMap bg1="dk2" tx1="lt1" bg2="dk1" tx2="lt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0" fontAlgn="base" hangingPunct="0">
        <a:spcBef>
          <a:spcPct val="0"/>
        </a:spcBef>
        <a:spcAft>
          <a:spcPct val="0"/>
        </a:spcAft>
        <a:defRPr sz="4400">
          <a:solidFill>
            <a:schemeClr val="tx2"/>
          </a:solidFill>
          <a:latin typeface="+mj-lt"/>
          <a:ea typeface="+mj-ea"/>
          <a:cs typeface="+mj-cs"/>
        </a:defRPr>
      </a:lvl1pPr>
      <a:lvl2pPr algn="l" rtl="1" eaLnBrk="0" fontAlgn="base" hangingPunct="0">
        <a:spcBef>
          <a:spcPct val="0"/>
        </a:spcBef>
        <a:spcAft>
          <a:spcPct val="0"/>
        </a:spcAft>
        <a:defRPr sz="4400">
          <a:solidFill>
            <a:schemeClr val="tx2"/>
          </a:solidFill>
          <a:latin typeface="Impact" pitchFamily="34" charset="0"/>
          <a:cs typeface="Arial" pitchFamily="34" charset="0"/>
        </a:defRPr>
      </a:lvl2pPr>
      <a:lvl3pPr algn="l" rtl="1" eaLnBrk="0" fontAlgn="base" hangingPunct="0">
        <a:spcBef>
          <a:spcPct val="0"/>
        </a:spcBef>
        <a:spcAft>
          <a:spcPct val="0"/>
        </a:spcAft>
        <a:defRPr sz="4400">
          <a:solidFill>
            <a:schemeClr val="tx2"/>
          </a:solidFill>
          <a:latin typeface="Impact" pitchFamily="34" charset="0"/>
          <a:cs typeface="Arial" pitchFamily="34" charset="0"/>
        </a:defRPr>
      </a:lvl3pPr>
      <a:lvl4pPr algn="l" rtl="1" eaLnBrk="0" fontAlgn="base" hangingPunct="0">
        <a:spcBef>
          <a:spcPct val="0"/>
        </a:spcBef>
        <a:spcAft>
          <a:spcPct val="0"/>
        </a:spcAft>
        <a:defRPr sz="4400">
          <a:solidFill>
            <a:schemeClr val="tx2"/>
          </a:solidFill>
          <a:latin typeface="Impact" pitchFamily="34" charset="0"/>
          <a:cs typeface="Arial" pitchFamily="34" charset="0"/>
        </a:defRPr>
      </a:lvl4pPr>
      <a:lvl5pPr algn="l" rtl="1" eaLnBrk="0" fontAlgn="base" hangingPunct="0">
        <a:spcBef>
          <a:spcPct val="0"/>
        </a:spcBef>
        <a:spcAft>
          <a:spcPct val="0"/>
        </a:spcAft>
        <a:defRPr sz="4400">
          <a:solidFill>
            <a:schemeClr val="tx2"/>
          </a:solidFill>
          <a:latin typeface="Impact" pitchFamily="34" charset="0"/>
          <a:cs typeface="Arial" pitchFamily="34" charset="0"/>
        </a:defRPr>
      </a:lvl5pPr>
      <a:lvl6pPr marL="457200" algn="l" rtl="1" fontAlgn="base">
        <a:spcBef>
          <a:spcPct val="0"/>
        </a:spcBef>
        <a:spcAft>
          <a:spcPct val="0"/>
        </a:spcAft>
        <a:defRPr sz="4400">
          <a:solidFill>
            <a:schemeClr val="tx2"/>
          </a:solidFill>
          <a:latin typeface="Impact" pitchFamily="34" charset="0"/>
          <a:cs typeface="Arial" pitchFamily="34" charset="0"/>
        </a:defRPr>
      </a:lvl6pPr>
      <a:lvl7pPr marL="914400" algn="l" rtl="1" fontAlgn="base">
        <a:spcBef>
          <a:spcPct val="0"/>
        </a:spcBef>
        <a:spcAft>
          <a:spcPct val="0"/>
        </a:spcAft>
        <a:defRPr sz="4400">
          <a:solidFill>
            <a:schemeClr val="tx2"/>
          </a:solidFill>
          <a:latin typeface="Impact" pitchFamily="34" charset="0"/>
          <a:cs typeface="Arial" pitchFamily="34" charset="0"/>
        </a:defRPr>
      </a:lvl7pPr>
      <a:lvl8pPr marL="1371600" algn="l" rtl="1" fontAlgn="base">
        <a:spcBef>
          <a:spcPct val="0"/>
        </a:spcBef>
        <a:spcAft>
          <a:spcPct val="0"/>
        </a:spcAft>
        <a:defRPr sz="4400">
          <a:solidFill>
            <a:schemeClr val="tx2"/>
          </a:solidFill>
          <a:latin typeface="Impact" pitchFamily="34" charset="0"/>
          <a:cs typeface="Arial" pitchFamily="34" charset="0"/>
        </a:defRPr>
      </a:lvl8pPr>
      <a:lvl9pPr marL="1828800" algn="l" rtl="1" fontAlgn="base">
        <a:spcBef>
          <a:spcPct val="0"/>
        </a:spcBef>
        <a:spcAft>
          <a:spcPct val="0"/>
        </a:spcAft>
        <a:defRPr sz="4400">
          <a:solidFill>
            <a:schemeClr val="tx2"/>
          </a:solidFill>
          <a:latin typeface="Impact"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lr>
          <a:schemeClr val="tx2"/>
        </a:buClr>
        <a:buChar char="•"/>
        <a:defRPr sz="2800">
          <a:solidFill>
            <a:schemeClr val="tx1"/>
          </a:solidFill>
          <a:latin typeface="+mn-lt"/>
          <a:cs typeface="+mn-cs"/>
        </a:defRPr>
      </a:lvl2pPr>
      <a:lvl3pPr marL="1143000" indent="-228600" algn="r" rtl="1" eaLnBrk="0" fontAlgn="base" hangingPunct="0">
        <a:spcBef>
          <a:spcPct val="20000"/>
        </a:spcBef>
        <a:spcAft>
          <a:spcPct val="0"/>
        </a:spcAft>
        <a:buClr>
          <a:schemeClr val="accent1"/>
        </a:buClr>
        <a:buChar char="•"/>
        <a:defRPr sz="2400">
          <a:solidFill>
            <a:schemeClr val="tx1"/>
          </a:solidFill>
          <a:latin typeface="+mn-lt"/>
          <a:cs typeface="+mn-cs"/>
        </a:defRPr>
      </a:lvl3pPr>
      <a:lvl4pPr marL="1600200" indent="-228600" algn="r" rtl="1" eaLnBrk="0" fontAlgn="base" hangingPunct="0">
        <a:spcBef>
          <a:spcPct val="20000"/>
        </a:spcBef>
        <a:spcAft>
          <a:spcPct val="0"/>
        </a:spcAft>
        <a:buClr>
          <a:schemeClr val="hlink"/>
        </a:buClr>
        <a:buChar char="•"/>
        <a:defRPr sz="2000">
          <a:solidFill>
            <a:schemeClr val="tx1"/>
          </a:solidFill>
          <a:latin typeface="+mn-lt"/>
          <a:cs typeface="+mn-cs"/>
        </a:defRPr>
      </a:lvl4pPr>
      <a:lvl5pPr marL="2057400" indent="-228600" algn="r" rtl="1" eaLnBrk="0" fontAlgn="base" hangingPunct="0">
        <a:spcBef>
          <a:spcPct val="20000"/>
        </a:spcBef>
        <a:spcAft>
          <a:spcPct val="0"/>
        </a:spcAft>
        <a:buClr>
          <a:schemeClr val="accent2"/>
        </a:buClr>
        <a:buChar char="•"/>
        <a:defRPr sz="2000">
          <a:solidFill>
            <a:schemeClr val="tx1"/>
          </a:solidFill>
          <a:latin typeface="+mn-lt"/>
          <a:cs typeface="+mn-cs"/>
        </a:defRPr>
      </a:lvl5pPr>
      <a:lvl6pPr marL="2514600" indent="-228600" algn="r" rtl="1" fontAlgn="base">
        <a:spcBef>
          <a:spcPct val="20000"/>
        </a:spcBef>
        <a:spcAft>
          <a:spcPct val="0"/>
        </a:spcAft>
        <a:buClr>
          <a:schemeClr val="accent2"/>
        </a:buClr>
        <a:buChar char="•"/>
        <a:defRPr sz="2000">
          <a:solidFill>
            <a:schemeClr val="tx1"/>
          </a:solidFill>
          <a:latin typeface="+mn-lt"/>
          <a:cs typeface="+mn-cs"/>
        </a:defRPr>
      </a:lvl6pPr>
      <a:lvl7pPr marL="2971800" indent="-228600" algn="r" rtl="1" fontAlgn="base">
        <a:spcBef>
          <a:spcPct val="20000"/>
        </a:spcBef>
        <a:spcAft>
          <a:spcPct val="0"/>
        </a:spcAft>
        <a:buClr>
          <a:schemeClr val="accent2"/>
        </a:buClr>
        <a:buChar char="•"/>
        <a:defRPr sz="2000">
          <a:solidFill>
            <a:schemeClr val="tx1"/>
          </a:solidFill>
          <a:latin typeface="+mn-lt"/>
          <a:cs typeface="+mn-cs"/>
        </a:defRPr>
      </a:lvl7pPr>
      <a:lvl8pPr marL="3429000" indent="-228600" algn="r" rtl="1" fontAlgn="base">
        <a:spcBef>
          <a:spcPct val="20000"/>
        </a:spcBef>
        <a:spcAft>
          <a:spcPct val="0"/>
        </a:spcAft>
        <a:buClr>
          <a:schemeClr val="accent2"/>
        </a:buClr>
        <a:buChar char="•"/>
        <a:defRPr sz="2000">
          <a:solidFill>
            <a:schemeClr val="tx1"/>
          </a:solidFill>
          <a:latin typeface="+mn-lt"/>
          <a:cs typeface="+mn-cs"/>
        </a:defRPr>
      </a:lvl8pPr>
      <a:lvl9pPr marL="3886200" indent="-228600" algn="r" rtl="1" fontAlgn="base">
        <a:spcBef>
          <a:spcPct val="20000"/>
        </a:spcBef>
        <a:spcAft>
          <a:spcPct val="0"/>
        </a:spcAft>
        <a:buClr>
          <a:schemeClr val="accent2"/>
        </a:buClr>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algn="ctr" eaLnBrk="1" hangingPunct="1"/>
            <a:r>
              <a:rPr lang="ar-SA" smtClean="0"/>
              <a:t>إدارة نظم المعلومات </a:t>
            </a:r>
            <a:r>
              <a:rPr lang="en-US" smtClean="0"/>
              <a:t>BUSE 604 </a:t>
            </a:r>
          </a:p>
        </p:txBody>
      </p:sp>
      <p:sp>
        <p:nvSpPr>
          <p:cNvPr id="3075" name="Rectangle 3"/>
          <p:cNvSpPr>
            <a:spLocks noGrp="1" noChangeArrowheads="1"/>
          </p:cNvSpPr>
          <p:nvPr>
            <p:ph type="subTitle" idx="1"/>
          </p:nvPr>
        </p:nvSpPr>
        <p:spPr/>
        <p:txBody>
          <a:bodyPr/>
          <a:lstStyle/>
          <a:p>
            <a:pPr eaLnBrk="1" hangingPunct="1"/>
            <a:r>
              <a:rPr lang="ar-SA" smtClean="0"/>
              <a:t>استاذة المادة:</a:t>
            </a:r>
          </a:p>
          <a:p>
            <a:pPr eaLnBrk="1" hangingPunct="1"/>
            <a:r>
              <a:rPr lang="ar-SA" smtClean="0"/>
              <a:t>د. اقبال سعد الصالح</a:t>
            </a: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ar-SA" smtClean="0">
                <a:solidFill>
                  <a:srgbClr val="FF0066"/>
                </a:solidFill>
              </a:rPr>
              <a:t>الفصل الاول</a:t>
            </a:r>
            <a:r>
              <a:rPr lang="ar-SA" smtClean="0"/>
              <a:t>: نظام المعلومات المحوسب</a:t>
            </a:r>
            <a:endParaRPr lang="en-US" smtClean="0"/>
          </a:p>
        </p:txBody>
      </p:sp>
      <p:sp>
        <p:nvSpPr>
          <p:cNvPr id="4099" name="Rectangle 3"/>
          <p:cNvSpPr>
            <a:spLocks noGrp="1" noChangeArrowheads="1"/>
          </p:cNvSpPr>
          <p:nvPr>
            <p:ph type="body" idx="1"/>
          </p:nvPr>
        </p:nvSpPr>
        <p:spPr/>
        <p:txBody>
          <a:bodyPr/>
          <a:lstStyle/>
          <a:p>
            <a:pPr marL="609600" indent="-609600" eaLnBrk="1" hangingPunct="1"/>
            <a:r>
              <a:rPr lang="ar-SA" b="1" smtClean="0"/>
              <a:t>ماهيته:</a:t>
            </a:r>
          </a:p>
          <a:p>
            <a:pPr marL="609600" indent="-609600" eaLnBrk="1" hangingPunct="1">
              <a:buFontTx/>
              <a:buAutoNum type="arabicPeriod"/>
            </a:pPr>
            <a:r>
              <a:rPr lang="ar-SA" sz="2800" smtClean="0"/>
              <a:t>ما هو نظام المعلومات؟</a:t>
            </a:r>
          </a:p>
          <a:p>
            <a:pPr marL="609600" indent="-609600" eaLnBrk="1" hangingPunct="1">
              <a:buFontTx/>
              <a:buAutoNum type="arabicPeriod"/>
            </a:pPr>
            <a:r>
              <a:rPr lang="ar-SA" sz="2800" smtClean="0"/>
              <a:t>البيانات والمعلومات والمعرفة</a:t>
            </a:r>
          </a:p>
          <a:p>
            <a:pPr marL="609600" indent="-609600" eaLnBrk="1" hangingPunct="1">
              <a:buFontTx/>
              <a:buAutoNum type="arabicPeriod"/>
            </a:pPr>
            <a:r>
              <a:rPr lang="ar-SA" sz="2800" smtClean="0"/>
              <a:t>تكنولوجيا المعلومات</a:t>
            </a:r>
            <a:r>
              <a:rPr lang="ar-SA" smtClean="0"/>
              <a:t> :</a:t>
            </a:r>
          </a:p>
          <a:p>
            <a:pPr marL="609600" indent="-609600" eaLnBrk="1" hangingPunct="1"/>
            <a:r>
              <a:rPr lang="ar-SA" sz="2400" smtClean="0"/>
              <a:t>مكوناتها (مادية، برمجيات، التخزين، الاتصالات)</a:t>
            </a:r>
          </a:p>
          <a:p>
            <a:pPr marL="609600" indent="-609600" eaLnBrk="1" hangingPunct="1"/>
            <a:r>
              <a:rPr lang="ar-SA" sz="2400" smtClean="0"/>
              <a:t> اسباب التسارع نحوها (تطورات الانترنت، اقتصاد المعرفة، العولمة، التحولات في مشاريع الاعمال، الشركة الرقمية)</a:t>
            </a:r>
          </a:p>
          <a:p>
            <a:pPr marL="609600" indent="-609600" eaLnBrk="1" hangingPunct="1">
              <a:buFontTx/>
              <a:buNone/>
            </a:pPr>
            <a:endParaRPr lang="en-US" sz="2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en-US" smtClean="0"/>
          </a:p>
        </p:txBody>
      </p:sp>
      <p:sp>
        <p:nvSpPr>
          <p:cNvPr id="5123" name="Rectangle 3"/>
          <p:cNvSpPr>
            <a:spLocks noGrp="1" noChangeArrowheads="1"/>
          </p:cNvSpPr>
          <p:nvPr>
            <p:ph type="body" idx="1"/>
          </p:nvPr>
        </p:nvSpPr>
        <p:spPr/>
        <p:txBody>
          <a:bodyPr/>
          <a:lstStyle/>
          <a:p>
            <a:pPr marL="609600" indent="-609600" eaLnBrk="1" hangingPunct="1">
              <a:buFontTx/>
              <a:buAutoNum type="arabicPeriod" startAt="4"/>
            </a:pPr>
            <a:r>
              <a:rPr lang="ar-SA" sz="2800" smtClean="0"/>
              <a:t>الفرص الاستراتيجية والمميزات التي وفرتها التكنولوجيا:</a:t>
            </a:r>
          </a:p>
          <a:p>
            <a:pPr marL="609600" indent="-609600" eaLnBrk="1" hangingPunct="1">
              <a:buFontTx/>
              <a:buNone/>
            </a:pPr>
            <a:r>
              <a:rPr lang="ar-SA" sz="2800" smtClean="0"/>
              <a:t>	</a:t>
            </a:r>
            <a:r>
              <a:rPr lang="ar-SA" sz="2400" smtClean="0"/>
              <a:t>إدارة رأس المال – اساس انجاز الاعمال – الانتاجية – فرص وامتيازات استراتيجية</a:t>
            </a:r>
          </a:p>
          <a:p>
            <a:pPr marL="609600" indent="-609600" eaLnBrk="1" hangingPunct="1">
              <a:buFontTx/>
              <a:buAutoNum type="arabicPeriod" startAt="5"/>
            </a:pPr>
            <a:r>
              <a:rPr lang="ar-SA" sz="2800" smtClean="0"/>
              <a:t>لماذا نظام المعلومات؟</a:t>
            </a:r>
          </a:p>
          <a:p>
            <a:pPr marL="609600" indent="-609600" eaLnBrk="1" hangingPunct="1">
              <a:buFontTx/>
              <a:buNone/>
            </a:pPr>
            <a:r>
              <a:rPr lang="ar-SA" sz="2800" smtClean="0"/>
              <a:t>	</a:t>
            </a:r>
            <a:r>
              <a:rPr lang="ar-SA" sz="2400" smtClean="0"/>
              <a:t>السرعة، الدقة، توفير الجهود، كمية المعلومات، الخيارات المتاحة في الاسترجاع</a:t>
            </a:r>
          </a:p>
          <a:p>
            <a:pPr marL="609600" indent="-609600" eaLnBrk="1" hangingPunct="1">
              <a:buFontTx/>
              <a:buNone/>
            </a:pPr>
            <a:endParaRPr lang="en-US" sz="24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ar-SA" smtClean="0"/>
              <a:t>نظام المعلومات المحوسب</a:t>
            </a:r>
            <a:endParaRPr lang="en-US" smtClean="0"/>
          </a:p>
        </p:txBody>
      </p:sp>
      <p:sp>
        <p:nvSpPr>
          <p:cNvPr id="6147" name="Rectangle 3"/>
          <p:cNvSpPr>
            <a:spLocks noGrp="1" noChangeArrowheads="1"/>
          </p:cNvSpPr>
          <p:nvPr>
            <p:ph type="body" idx="1"/>
          </p:nvPr>
        </p:nvSpPr>
        <p:spPr/>
        <p:txBody>
          <a:bodyPr/>
          <a:lstStyle/>
          <a:p>
            <a:pPr marL="609600" indent="-609600" eaLnBrk="1" hangingPunct="1"/>
            <a:r>
              <a:rPr lang="ar-SA" dirty="0" smtClean="0"/>
              <a:t>نشاطات نظام المعلومات وإجراءاته:</a:t>
            </a:r>
          </a:p>
          <a:p>
            <a:pPr marL="609600" indent="-609600" eaLnBrk="1" hangingPunct="1">
              <a:buFontTx/>
              <a:buAutoNum type="arabicPeriod"/>
            </a:pPr>
            <a:r>
              <a:rPr lang="ar-SA" sz="2400" dirty="0" smtClean="0"/>
              <a:t>إدخال البيانات (</a:t>
            </a:r>
            <a:r>
              <a:rPr lang="en-US" sz="2400" dirty="0" smtClean="0"/>
              <a:t>Input</a:t>
            </a:r>
            <a:r>
              <a:rPr lang="ar-SA" sz="2400" dirty="0" smtClean="0"/>
              <a:t>)</a:t>
            </a:r>
          </a:p>
          <a:p>
            <a:pPr marL="609600" indent="-609600" eaLnBrk="1" hangingPunct="1">
              <a:buFontTx/>
              <a:buAutoNum type="arabicPeriod"/>
            </a:pPr>
            <a:r>
              <a:rPr lang="ar-SA" sz="2400" dirty="0" smtClean="0"/>
              <a:t>المعالجة (</a:t>
            </a:r>
            <a:r>
              <a:rPr lang="en-US" sz="2400" dirty="0" smtClean="0"/>
              <a:t>Processing</a:t>
            </a:r>
            <a:r>
              <a:rPr lang="ar-SA" sz="2400" dirty="0" smtClean="0"/>
              <a:t>)</a:t>
            </a:r>
          </a:p>
          <a:p>
            <a:pPr marL="609600" indent="-609600" eaLnBrk="1" hangingPunct="1">
              <a:buFontTx/>
              <a:buAutoNum type="arabicPeriod"/>
            </a:pPr>
            <a:r>
              <a:rPr lang="ar-SA" sz="2400" dirty="0" smtClean="0"/>
              <a:t>إخراج المخرجات (</a:t>
            </a:r>
            <a:r>
              <a:rPr lang="en-US" sz="2400" dirty="0" smtClean="0"/>
              <a:t>Output</a:t>
            </a:r>
            <a:r>
              <a:rPr lang="ar-SA" sz="2400" dirty="0" smtClean="0"/>
              <a:t>)</a:t>
            </a:r>
          </a:p>
          <a:p>
            <a:pPr marL="609600" indent="-609600" eaLnBrk="1" hangingPunct="1">
              <a:buFontTx/>
              <a:buAutoNum type="arabicPeriod"/>
            </a:pPr>
            <a:r>
              <a:rPr lang="ar-SA" sz="2400" dirty="0" smtClean="0"/>
              <a:t>خزن موارد البيانات (</a:t>
            </a:r>
            <a:r>
              <a:rPr lang="en-US" sz="2400" dirty="0" smtClean="0"/>
              <a:t>Storage</a:t>
            </a:r>
            <a:r>
              <a:rPr lang="ar-SA" sz="2400" dirty="0" smtClean="0"/>
              <a:t>)</a:t>
            </a:r>
          </a:p>
          <a:p>
            <a:pPr marL="609600" indent="-609600" eaLnBrk="1" hangingPunct="1">
              <a:buFontTx/>
              <a:buAutoNum type="arabicPeriod"/>
            </a:pPr>
            <a:r>
              <a:rPr lang="ar-SA" sz="2400" dirty="0" smtClean="0"/>
              <a:t>التغذية الراجعة (</a:t>
            </a:r>
            <a:r>
              <a:rPr lang="en-US" sz="2400" dirty="0" smtClean="0"/>
              <a:t>Feedback</a:t>
            </a:r>
            <a:r>
              <a:rPr lang="ar-SA" sz="2400" dirty="0" smtClean="0"/>
              <a:t>)</a:t>
            </a:r>
            <a:endParaRPr lang="en-US" sz="2400" dirty="0" smtClean="0"/>
          </a:p>
          <a:p>
            <a:pPr marL="609600" indent="-609600" eaLnBrk="1" hangingPunct="1">
              <a:buNone/>
            </a:pPr>
            <a:r>
              <a:rPr lang="en-US" sz="2400" dirty="0" smtClean="0"/>
              <a:t>	</a:t>
            </a:r>
            <a:r>
              <a:rPr lang="ar-SA" sz="2400" dirty="0" smtClean="0">
                <a:solidFill>
                  <a:srgbClr val="FF3399"/>
                </a:solidFill>
              </a:rPr>
              <a:t>(الشكل في الصفحة التالية)</a:t>
            </a:r>
            <a:r>
              <a:rPr lang="en-US" sz="2400" dirty="0" smtClean="0"/>
              <a:t>	</a:t>
            </a:r>
          </a:p>
          <a:p>
            <a:pPr marL="609600" indent="-609600" eaLnBrk="1" hangingPunct="1">
              <a:buNone/>
            </a:pPr>
            <a:endParaRPr lang="ar-SA" sz="2400" dirty="0" smtClean="0"/>
          </a:p>
          <a:p>
            <a:pPr marL="609600" indent="-609600" eaLnBrk="1" hangingPunct="1"/>
            <a:r>
              <a:rPr lang="ar-SA" sz="2400" dirty="0" smtClean="0"/>
              <a:t>أنواع نظام المعلومات ( مفتوح، مغلق)</a:t>
            </a:r>
          </a:p>
          <a:p>
            <a:pPr marL="609600" indent="-609600" eaLnBrk="1" hangingPunct="1">
              <a:buFontTx/>
              <a:buNone/>
            </a:pP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2057400"/>
            <a:ext cx="7010400" cy="3124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7239000" y="838200"/>
            <a:ext cx="1219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lumMod val="60000"/>
                    <a:lumOff val="40000"/>
                  </a:schemeClr>
                </a:solidFill>
              </a:rPr>
              <a:t>زبائن</a:t>
            </a:r>
          </a:p>
          <a:p>
            <a:pPr algn="ctr"/>
            <a:r>
              <a:rPr lang="en-US" dirty="0" smtClean="0">
                <a:solidFill>
                  <a:schemeClr val="bg1">
                    <a:lumMod val="60000"/>
                    <a:lumOff val="40000"/>
                  </a:schemeClr>
                </a:solidFill>
              </a:rPr>
              <a:t>Customers</a:t>
            </a:r>
            <a:endParaRPr lang="en-US" dirty="0">
              <a:solidFill>
                <a:schemeClr val="bg1">
                  <a:lumMod val="60000"/>
                  <a:lumOff val="40000"/>
                </a:schemeClr>
              </a:solidFill>
            </a:endParaRPr>
          </a:p>
        </p:txBody>
      </p:sp>
      <p:sp>
        <p:nvSpPr>
          <p:cNvPr id="4" name="Rectangle 3"/>
          <p:cNvSpPr/>
          <p:nvPr/>
        </p:nvSpPr>
        <p:spPr>
          <a:xfrm>
            <a:off x="1676400" y="914400"/>
            <a:ext cx="12192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lumMod val="60000"/>
                    <a:lumOff val="40000"/>
                  </a:schemeClr>
                </a:solidFill>
              </a:rPr>
              <a:t>المجهزين</a:t>
            </a:r>
          </a:p>
          <a:p>
            <a:pPr algn="ctr"/>
            <a:r>
              <a:rPr lang="en-US" dirty="0" smtClean="0">
                <a:solidFill>
                  <a:schemeClr val="bg1">
                    <a:lumMod val="60000"/>
                    <a:lumOff val="40000"/>
                  </a:schemeClr>
                </a:solidFill>
              </a:rPr>
              <a:t>Suppliers</a:t>
            </a:r>
            <a:endParaRPr lang="en-US" dirty="0">
              <a:solidFill>
                <a:schemeClr val="bg1">
                  <a:lumMod val="60000"/>
                  <a:lumOff val="40000"/>
                </a:schemeClr>
              </a:solidFill>
            </a:endParaRPr>
          </a:p>
        </p:txBody>
      </p:sp>
      <p:sp>
        <p:nvSpPr>
          <p:cNvPr id="5" name="Rectangle 4"/>
          <p:cNvSpPr/>
          <p:nvPr/>
        </p:nvSpPr>
        <p:spPr>
          <a:xfrm>
            <a:off x="4343400" y="0"/>
            <a:ext cx="1447800" cy="1905000"/>
          </a:xfrm>
          <a:prstGeom prst="rect">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lumMod val="60000"/>
                    <a:lumOff val="40000"/>
                  </a:schemeClr>
                </a:solidFill>
              </a:rPr>
              <a:t>بيئة المنظمة الخارجية</a:t>
            </a:r>
          </a:p>
          <a:p>
            <a:pPr algn="ctr"/>
            <a:r>
              <a:rPr lang="en-US" dirty="0" smtClean="0">
                <a:solidFill>
                  <a:schemeClr val="bg1">
                    <a:lumMod val="60000"/>
                    <a:lumOff val="40000"/>
                  </a:schemeClr>
                </a:solidFill>
              </a:rPr>
              <a:t>Environment</a:t>
            </a:r>
          </a:p>
          <a:p>
            <a:pPr algn="ctr"/>
            <a:endParaRPr lang="en-US" dirty="0" smtClean="0">
              <a:solidFill>
                <a:schemeClr val="bg1">
                  <a:lumMod val="60000"/>
                  <a:lumOff val="40000"/>
                </a:schemeClr>
              </a:solidFill>
            </a:endParaRPr>
          </a:p>
          <a:p>
            <a:pPr algn="ctr"/>
            <a:r>
              <a:rPr lang="ar-SA" dirty="0" smtClean="0">
                <a:solidFill>
                  <a:schemeClr val="bg1">
                    <a:lumMod val="60000"/>
                    <a:lumOff val="40000"/>
                  </a:schemeClr>
                </a:solidFill>
              </a:rPr>
              <a:t>المنظمة</a:t>
            </a:r>
          </a:p>
          <a:p>
            <a:pPr algn="ctr"/>
            <a:r>
              <a:rPr lang="en-US" dirty="0" smtClean="0">
                <a:solidFill>
                  <a:schemeClr val="bg1">
                    <a:lumMod val="60000"/>
                    <a:lumOff val="40000"/>
                  </a:schemeClr>
                </a:solidFill>
              </a:rPr>
              <a:t>Organization</a:t>
            </a:r>
            <a:endParaRPr lang="en-US" dirty="0">
              <a:solidFill>
                <a:schemeClr val="bg1">
                  <a:lumMod val="60000"/>
                  <a:lumOff val="40000"/>
                </a:schemeClr>
              </a:solidFill>
            </a:endParaRPr>
          </a:p>
        </p:txBody>
      </p:sp>
      <p:sp>
        <p:nvSpPr>
          <p:cNvPr id="6" name="Rectangle 5"/>
          <p:cNvSpPr/>
          <p:nvPr/>
        </p:nvSpPr>
        <p:spPr>
          <a:xfrm>
            <a:off x="7239000" y="5562600"/>
            <a:ext cx="12192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lumMod val="60000"/>
                    <a:lumOff val="40000"/>
                  </a:schemeClr>
                </a:solidFill>
              </a:rPr>
              <a:t>منافسين</a:t>
            </a:r>
          </a:p>
          <a:p>
            <a:pPr algn="ctr"/>
            <a:r>
              <a:rPr lang="en-US" dirty="0" smtClean="0">
                <a:solidFill>
                  <a:schemeClr val="bg1">
                    <a:lumMod val="60000"/>
                    <a:lumOff val="40000"/>
                  </a:schemeClr>
                </a:solidFill>
              </a:rPr>
              <a:t>Competitors</a:t>
            </a:r>
            <a:endParaRPr lang="en-US" dirty="0">
              <a:solidFill>
                <a:schemeClr val="bg1">
                  <a:lumMod val="60000"/>
                  <a:lumOff val="40000"/>
                </a:schemeClr>
              </a:solidFill>
            </a:endParaRPr>
          </a:p>
        </p:txBody>
      </p:sp>
      <p:sp>
        <p:nvSpPr>
          <p:cNvPr id="7" name="Rectangle 6"/>
          <p:cNvSpPr/>
          <p:nvPr/>
        </p:nvSpPr>
        <p:spPr>
          <a:xfrm>
            <a:off x="1676400" y="5562600"/>
            <a:ext cx="1143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lumMod val="60000"/>
                    <a:lumOff val="40000"/>
                  </a:schemeClr>
                </a:solidFill>
              </a:rPr>
              <a:t>جهات تشريعية</a:t>
            </a:r>
            <a:endParaRPr lang="en-US" dirty="0" smtClean="0">
              <a:solidFill>
                <a:schemeClr val="bg1">
                  <a:lumMod val="60000"/>
                  <a:lumOff val="40000"/>
                </a:schemeClr>
              </a:solidFill>
            </a:endParaRPr>
          </a:p>
          <a:p>
            <a:pPr algn="ctr"/>
            <a:r>
              <a:rPr lang="en-US" dirty="0" smtClean="0">
                <a:solidFill>
                  <a:schemeClr val="bg1">
                    <a:lumMod val="60000"/>
                    <a:lumOff val="40000"/>
                  </a:schemeClr>
                </a:solidFill>
              </a:rPr>
              <a:t>Regulatory</a:t>
            </a:r>
            <a:endParaRPr lang="en-US" dirty="0">
              <a:solidFill>
                <a:schemeClr val="bg1">
                  <a:lumMod val="60000"/>
                  <a:lumOff val="40000"/>
                </a:schemeClr>
              </a:solidFill>
            </a:endParaRPr>
          </a:p>
        </p:txBody>
      </p:sp>
      <p:sp>
        <p:nvSpPr>
          <p:cNvPr id="8" name="Rectangle 7"/>
          <p:cNvSpPr/>
          <p:nvPr/>
        </p:nvSpPr>
        <p:spPr>
          <a:xfrm>
            <a:off x="4038600" y="5943600"/>
            <a:ext cx="1981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lumMod val="60000"/>
                    <a:lumOff val="40000"/>
                  </a:schemeClr>
                </a:solidFill>
              </a:rPr>
              <a:t>مساهمين  </a:t>
            </a:r>
            <a:r>
              <a:rPr lang="en-US" dirty="0" smtClean="0">
                <a:solidFill>
                  <a:schemeClr val="bg1">
                    <a:lumMod val="60000"/>
                    <a:lumOff val="40000"/>
                  </a:schemeClr>
                </a:solidFill>
              </a:rPr>
              <a:t>Stockholder</a:t>
            </a:r>
            <a:endParaRPr lang="en-US" dirty="0">
              <a:solidFill>
                <a:schemeClr val="bg1">
                  <a:lumMod val="60000"/>
                  <a:lumOff val="40000"/>
                </a:schemeClr>
              </a:solidFill>
            </a:endParaRPr>
          </a:p>
        </p:txBody>
      </p:sp>
      <p:sp>
        <p:nvSpPr>
          <p:cNvPr id="9" name="Rectangle 8"/>
          <p:cNvSpPr/>
          <p:nvPr/>
        </p:nvSpPr>
        <p:spPr>
          <a:xfrm>
            <a:off x="3962400" y="4572000"/>
            <a:ext cx="2362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lumMod val="60000"/>
                    <a:lumOff val="40000"/>
                  </a:schemeClr>
                </a:solidFill>
              </a:rPr>
              <a:t>التغذية الراجعة</a:t>
            </a:r>
            <a:r>
              <a:rPr lang="en-US" dirty="0" smtClean="0">
                <a:solidFill>
                  <a:schemeClr val="bg1">
                    <a:lumMod val="60000"/>
                    <a:lumOff val="40000"/>
                  </a:schemeClr>
                </a:solidFill>
              </a:rPr>
              <a:t> Feedback </a:t>
            </a:r>
            <a:r>
              <a:rPr lang="en-US" dirty="0" smtClean="0"/>
              <a:t> </a:t>
            </a:r>
            <a:endParaRPr lang="ar-SA" dirty="0" smtClean="0"/>
          </a:p>
        </p:txBody>
      </p:sp>
      <p:sp>
        <p:nvSpPr>
          <p:cNvPr id="14" name="Rectangle 13"/>
          <p:cNvSpPr/>
          <p:nvPr/>
        </p:nvSpPr>
        <p:spPr>
          <a:xfrm>
            <a:off x="4038600" y="2362200"/>
            <a:ext cx="2133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lumMod val="60000"/>
                    <a:lumOff val="40000"/>
                  </a:schemeClr>
                </a:solidFill>
              </a:rPr>
              <a:t>نظام المعلومات</a:t>
            </a:r>
          </a:p>
          <a:p>
            <a:pPr algn="ctr"/>
            <a:r>
              <a:rPr lang="en-US" dirty="0" smtClean="0">
                <a:solidFill>
                  <a:schemeClr val="bg1">
                    <a:lumMod val="60000"/>
                    <a:lumOff val="40000"/>
                  </a:schemeClr>
                </a:solidFill>
              </a:rPr>
              <a:t>Information System</a:t>
            </a:r>
            <a:endParaRPr lang="en-US" dirty="0">
              <a:solidFill>
                <a:schemeClr val="bg1">
                  <a:lumMod val="60000"/>
                  <a:lumOff val="40000"/>
                </a:schemeClr>
              </a:solidFill>
            </a:endParaRPr>
          </a:p>
        </p:txBody>
      </p:sp>
      <p:sp>
        <p:nvSpPr>
          <p:cNvPr id="16" name="Rectangle 15"/>
          <p:cNvSpPr/>
          <p:nvPr/>
        </p:nvSpPr>
        <p:spPr>
          <a:xfrm>
            <a:off x="6705600" y="3581400"/>
            <a:ext cx="1600200" cy="76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SA" b="1" dirty="0" err="1" smtClean="0"/>
              <a:t>مدخلات</a:t>
            </a:r>
            <a:r>
              <a:rPr lang="ar-SA" b="1" dirty="0" smtClean="0"/>
              <a:t> النظام</a:t>
            </a:r>
          </a:p>
          <a:p>
            <a:pPr algn="ctr"/>
            <a:r>
              <a:rPr lang="en-US" b="1" dirty="0" smtClean="0"/>
              <a:t>Input</a:t>
            </a:r>
            <a:endParaRPr lang="en-US" b="1" dirty="0"/>
          </a:p>
        </p:txBody>
      </p:sp>
      <p:sp>
        <p:nvSpPr>
          <p:cNvPr id="17" name="Rectangle 16"/>
          <p:cNvSpPr/>
          <p:nvPr/>
        </p:nvSpPr>
        <p:spPr>
          <a:xfrm>
            <a:off x="4267200" y="3581400"/>
            <a:ext cx="1676400" cy="762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SA" b="1" dirty="0" smtClean="0"/>
              <a:t>معالجة البيانات</a:t>
            </a:r>
          </a:p>
          <a:p>
            <a:pPr algn="ctr"/>
            <a:r>
              <a:rPr lang="en-US" b="1" dirty="0" smtClean="0"/>
              <a:t>Data Processing</a:t>
            </a:r>
            <a:endParaRPr lang="en-US" b="1" dirty="0"/>
          </a:p>
        </p:txBody>
      </p:sp>
      <p:sp>
        <p:nvSpPr>
          <p:cNvPr id="18" name="Rectangle 17"/>
          <p:cNvSpPr/>
          <p:nvPr/>
        </p:nvSpPr>
        <p:spPr>
          <a:xfrm>
            <a:off x="1752600" y="3657600"/>
            <a:ext cx="1676400"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SA" b="1" dirty="0" smtClean="0"/>
              <a:t>مخرجات النظام</a:t>
            </a:r>
          </a:p>
          <a:p>
            <a:pPr algn="ctr"/>
            <a:r>
              <a:rPr lang="en-US" b="1" dirty="0" smtClean="0"/>
              <a:t>Output</a:t>
            </a:r>
            <a:endParaRPr lang="en-US" b="1" dirty="0"/>
          </a:p>
        </p:txBody>
      </p:sp>
      <p:cxnSp>
        <p:nvCxnSpPr>
          <p:cNvPr id="21" name="Straight Arrow Connector 20"/>
          <p:cNvCxnSpPr>
            <a:stCxn id="3" idx="2"/>
          </p:cNvCxnSpPr>
          <p:nvPr/>
        </p:nvCxnSpPr>
        <p:spPr>
          <a:xfrm rot="5400000">
            <a:off x="7505700" y="1714500"/>
            <a:ext cx="304800" cy="381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4" idx="2"/>
          </p:cNvCxnSpPr>
          <p:nvPr/>
        </p:nvCxnSpPr>
        <p:spPr>
          <a:xfrm rot="16200000" flipH="1">
            <a:off x="2362200" y="1676400"/>
            <a:ext cx="304800" cy="457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6" idx="1"/>
            <a:endCxn id="17" idx="3"/>
          </p:cNvCxnSpPr>
          <p:nvPr/>
        </p:nvCxnSpPr>
        <p:spPr>
          <a:xfrm rot="10800000">
            <a:off x="5943600" y="3962400"/>
            <a:ext cx="762000" cy="1588"/>
          </a:xfrm>
          <a:prstGeom prst="straightConnector1">
            <a:avLst/>
          </a:prstGeom>
          <a:ln w="28575">
            <a:solidFill>
              <a:schemeClr val="bg2">
                <a:lumMod val="50000"/>
                <a:lumOff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7" idx="1"/>
            <a:endCxn id="18" idx="3"/>
          </p:cNvCxnSpPr>
          <p:nvPr/>
        </p:nvCxnSpPr>
        <p:spPr>
          <a:xfrm rot="10800000">
            <a:off x="3429000" y="3962400"/>
            <a:ext cx="838200" cy="1588"/>
          </a:xfrm>
          <a:prstGeom prst="straightConnector1">
            <a:avLst/>
          </a:prstGeom>
          <a:ln w="28575">
            <a:solidFill>
              <a:schemeClr val="bg2">
                <a:lumMod val="50000"/>
                <a:lumOff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6" idx="0"/>
          </p:cNvCxnSpPr>
          <p:nvPr/>
        </p:nvCxnSpPr>
        <p:spPr>
          <a:xfrm rot="16200000" flipV="1">
            <a:off x="7353300" y="5067300"/>
            <a:ext cx="381000" cy="60960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 idx="2"/>
            <a:endCxn id="8" idx="0"/>
          </p:cNvCxnSpPr>
          <p:nvPr/>
        </p:nvCxnSpPr>
        <p:spPr>
          <a:xfrm rot="5400000">
            <a:off x="4648200" y="5562600"/>
            <a:ext cx="762000" cy="1588"/>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7" idx="0"/>
          </p:cNvCxnSpPr>
          <p:nvPr/>
        </p:nvCxnSpPr>
        <p:spPr>
          <a:xfrm rot="5400000" flipH="1" flipV="1">
            <a:off x="2343150" y="5086350"/>
            <a:ext cx="381000" cy="57150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9" idx="3"/>
          </p:cNvCxnSpPr>
          <p:nvPr/>
        </p:nvCxnSpPr>
        <p:spPr>
          <a:xfrm>
            <a:off x="6324600" y="4800600"/>
            <a:ext cx="1219200" cy="1588"/>
          </a:xfrm>
          <a:prstGeom prst="straightConnector1">
            <a:avLst/>
          </a:prstGeom>
          <a:ln w="28575">
            <a:solidFill>
              <a:schemeClr val="bg2">
                <a:lumMod val="50000"/>
                <a:lumOff val="50000"/>
              </a:schemeClr>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16" idx="2"/>
          </p:cNvCxnSpPr>
          <p:nvPr/>
        </p:nvCxnSpPr>
        <p:spPr>
          <a:xfrm rot="16200000" flipH="1">
            <a:off x="7334250" y="4514850"/>
            <a:ext cx="381000" cy="381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5400000">
            <a:off x="7392194" y="4572000"/>
            <a:ext cx="456406" cy="794"/>
          </a:xfrm>
          <a:prstGeom prst="straightConnector1">
            <a:avLst/>
          </a:prstGeom>
          <a:ln w="28575">
            <a:solidFill>
              <a:schemeClr val="bg2">
                <a:lumMod val="50000"/>
                <a:lumOff val="50000"/>
              </a:schemeClr>
            </a:solidFill>
            <a:prstDash val="dash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a:off x="2171700" y="4533900"/>
            <a:ext cx="533400" cy="1588"/>
          </a:xfrm>
          <a:prstGeom prst="straightConnector1">
            <a:avLst/>
          </a:prstGeom>
          <a:ln w="28575">
            <a:solidFill>
              <a:schemeClr val="bg2">
                <a:lumMod val="50000"/>
                <a:lumOff val="50000"/>
              </a:schemeClr>
            </a:solidFill>
            <a:prstDash val="dash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9" idx="1"/>
          </p:cNvCxnSpPr>
          <p:nvPr/>
        </p:nvCxnSpPr>
        <p:spPr>
          <a:xfrm rot="10800000">
            <a:off x="2514600" y="4800600"/>
            <a:ext cx="1447800" cy="1588"/>
          </a:xfrm>
          <a:prstGeom prst="straightConnector1">
            <a:avLst/>
          </a:prstGeom>
          <a:ln w="28575">
            <a:solidFill>
              <a:schemeClr val="bg2">
                <a:lumMod val="50000"/>
                <a:lumOff val="50000"/>
              </a:schemeClr>
            </a:solidFill>
            <a:prstDash val="dashDot"/>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ar-SA" smtClean="0"/>
              <a:t>موارد نظم المعلومات وعناصرها</a:t>
            </a:r>
            <a:endParaRPr lang="en-US" smtClean="0"/>
          </a:p>
        </p:txBody>
      </p:sp>
      <p:sp>
        <p:nvSpPr>
          <p:cNvPr id="7171" name="Rectangle 3"/>
          <p:cNvSpPr>
            <a:spLocks noGrp="1" noChangeArrowheads="1"/>
          </p:cNvSpPr>
          <p:nvPr>
            <p:ph type="body" idx="1"/>
          </p:nvPr>
        </p:nvSpPr>
        <p:spPr/>
        <p:txBody>
          <a:bodyPr/>
          <a:lstStyle/>
          <a:p>
            <a:pPr marL="609600" indent="-609600" eaLnBrk="1" hangingPunct="1"/>
            <a:r>
              <a:rPr lang="ar-SA" sz="2800" b="1" smtClean="0"/>
              <a:t>يشتمل النظام على خمس عناصر اساسية:</a:t>
            </a:r>
          </a:p>
          <a:p>
            <a:pPr marL="609600" indent="-609600" eaLnBrk="1" hangingPunct="1">
              <a:buFontTx/>
              <a:buAutoNum type="arabicPeriod"/>
            </a:pPr>
            <a:r>
              <a:rPr lang="ar-SA" sz="2400" smtClean="0"/>
              <a:t>الافراد  (</a:t>
            </a:r>
            <a:r>
              <a:rPr lang="en-US" sz="2400" smtClean="0"/>
              <a:t>People and Users</a:t>
            </a:r>
            <a:r>
              <a:rPr lang="ar-SA" sz="2400" smtClean="0"/>
              <a:t>)</a:t>
            </a:r>
          </a:p>
          <a:p>
            <a:pPr marL="609600" indent="-609600" eaLnBrk="1" hangingPunct="1">
              <a:buFontTx/>
              <a:buAutoNum type="arabicPeriod"/>
            </a:pPr>
            <a:r>
              <a:rPr lang="ar-SA" sz="2400" smtClean="0"/>
              <a:t>الاجهزة (</a:t>
            </a:r>
            <a:r>
              <a:rPr lang="en-US" sz="2400" smtClean="0"/>
              <a:t>Hardware</a:t>
            </a:r>
            <a:r>
              <a:rPr lang="ar-SA" sz="2400" smtClean="0"/>
              <a:t>)</a:t>
            </a:r>
          </a:p>
          <a:p>
            <a:pPr marL="609600" indent="-609600" eaLnBrk="1" hangingPunct="1">
              <a:buFontTx/>
              <a:buAutoNum type="arabicPeriod"/>
            </a:pPr>
            <a:r>
              <a:rPr lang="ar-SA" sz="2400" smtClean="0"/>
              <a:t>البرامج (</a:t>
            </a:r>
            <a:r>
              <a:rPr lang="en-US" sz="2400" smtClean="0"/>
              <a:t>Software</a:t>
            </a:r>
            <a:r>
              <a:rPr lang="ar-SA" sz="2400" smtClean="0"/>
              <a:t>)</a:t>
            </a:r>
          </a:p>
          <a:p>
            <a:pPr marL="609600" indent="-609600" eaLnBrk="1" hangingPunct="1">
              <a:buFontTx/>
              <a:buAutoNum type="arabicPeriod"/>
            </a:pPr>
            <a:r>
              <a:rPr lang="ar-SA" sz="2400" smtClean="0"/>
              <a:t>البيانات (</a:t>
            </a:r>
            <a:r>
              <a:rPr lang="en-US" sz="2400" smtClean="0"/>
              <a:t>Data</a:t>
            </a:r>
            <a:r>
              <a:rPr lang="ar-SA" sz="2400" smtClean="0"/>
              <a:t>)</a:t>
            </a:r>
          </a:p>
          <a:p>
            <a:pPr marL="609600" indent="-609600" eaLnBrk="1" hangingPunct="1">
              <a:buFontTx/>
              <a:buAutoNum type="arabicPeriod"/>
            </a:pPr>
            <a:r>
              <a:rPr lang="ar-SA" sz="2400" smtClean="0"/>
              <a:t>الشبكات (</a:t>
            </a:r>
            <a:r>
              <a:rPr lang="en-US" sz="2400" smtClean="0"/>
              <a:t>Network</a:t>
            </a:r>
            <a:r>
              <a:rPr lang="ar-SA" sz="2400" smtClean="0"/>
              <a:t>)</a:t>
            </a:r>
          </a:p>
          <a:p>
            <a:pPr marL="609600" indent="-609600" eaLnBrk="1" hangingPunct="1">
              <a:buFontTx/>
              <a:buNone/>
            </a:pPr>
            <a:endParaRPr lang="ar-SA" sz="2400" smtClean="0"/>
          </a:p>
          <a:p>
            <a:pPr marL="609600" indent="-609600" eaLnBrk="1" hangingPunct="1">
              <a:buFontTx/>
              <a:buNone/>
            </a:pPr>
            <a:r>
              <a:rPr lang="ar-SA" sz="2400" smtClean="0"/>
              <a:t>رأي آخر (المنظمة، القوى البشرية، التكنولوجيا، البيانات والمعلومات)</a:t>
            </a:r>
            <a:endParaRPr lang="en-US" sz="240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ar-SA" smtClean="0"/>
              <a:t>العلاقة بين المنظمات ونظم المعلومات</a:t>
            </a:r>
            <a:endParaRPr lang="en-US" smtClean="0"/>
          </a:p>
        </p:txBody>
      </p:sp>
      <p:sp>
        <p:nvSpPr>
          <p:cNvPr id="8195" name="Oval 4"/>
          <p:cNvSpPr>
            <a:spLocks noChangeArrowheads="1"/>
          </p:cNvSpPr>
          <p:nvPr/>
        </p:nvSpPr>
        <p:spPr bwMode="auto">
          <a:xfrm>
            <a:off x="7315200" y="1981200"/>
            <a:ext cx="1371600" cy="1295400"/>
          </a:xfrm>
          <a:prstGeom prst="ellipse">
            <a:avLst/>
          </a:prstGeom>
          <a:solidFill>
            <a:schemeClr val="accent1"/>
          </a:solidFill>
          <a:ln w="9525">
            <a:solidFill>
              <a:schemeClr val="tx1"/>
            </a:solidFill>
            <a:round/>
            <a:headEnd/>
            <a:tailEnd/>
          </a:ln>
        </p:spPr>
        <p:txBody>
          <a:bodyPr wrap="none" anchor="ctr"/>
          <a:lstStyle/>
          <a:p>
            <a:pPr algn="ctr"/>
            <a:r>
              <a:rPr lang="en-US">
                <a:solidFill>
                  <a:schemeClr val="bg1"/>
                </a:solidFill>
              </a:rPr>
              <a:t>Hardware</a:t>
            </a:r>
          </a:p>
        </p:txBody>
      </p:sp>
      <p:sp>
        <p:nvSpPr>
          <p:cNvPr id="8196" name="Oval 5"/>
          <p:cNvSpPr>
            <a:spLocks noChangeArrowheads="1"/>
          </p:cNvSpPr>
          <p:nvPr/>
        </p:nvSpPr>
        <p:spPr bwMode="auto">
          <a:xfrm>
            <a:off x="7239000" y="3733800"/>
            <a:ext cx="1447800" cy="1295400"/>
          </a:xfrm>
          <a:prstGeom prst="ellipse">
            <a:avLst/>
          </a:prstGeom>
          <a:solidFill>
            <a:schemeClr val="accent1"/>
          </a:solidFill>
          <a:ln w="9525">
            <a:solidFill>
              <a:schemeClr val="tx1"/>
            </a:solidFill>
            <a:round/>
            <a:headEnd/>
            <a:tailEnd/>
          </a:ln>
        </p:spPr>
        <p:txBody>
          <a:bodyPr wrap="none" anchor="ctr"/>
          <a:lstStyle/>
          <a:p>
            <a:pPr algn="ctr"/>
            <a:r>
              <a:rPr lang="en-US">
                <a:solidFill>
                  <a:schemeClr val="bg1"/>
                </a:solidFill>
              </a:rPr>
              <a:t>Database</a:t>
            </a:r>
          </a:p>
        </p:txBody>
      </p:sp>
      <p:sp>
        <p:nvSpPr>
          <p:cNvPr id="8197" name="Oval 6"/>
          <p:cNvSpPr>
            <a:spLocks noChangeArrowheads="1"/>
          </p:cNvSpPr>
          <p:nvPr/>
        </p:nvSpPr>
        <p:spPr bwMode="auto">
          <a:xfrm>
            <a:off x="7315200" y="5410200"/>
            <a:ext cx="1371600" cy="1371600"/>
          </a:xfrm>
          <a:prstGeom prst="ellipse">
            <a:avLst/>
          </a:prstGeom>
          <a:solidFill>
            <a:schemeClr val="accent1"/>
          </a:solidFill>
          <a:ln w="9525">
            <a:solidFill>
              <a:schemeClr val="tx1"/>
            </a:solidFill>
            <a:round/>
            <a:headEnd/>
            <a:tailEnd/>
          </a:ln>
        </p:spPr>
        <p:txBody>
          <a:bodyPr wrap="none" anchor="ctr"/>
          <a:lstStyle/>
          <a:p>
            <a:pPr algn="ctr"/>
            <a:r>
              <a:rPr lang="en-US">
                <a:solidFill>
                  <a:schemeClr val="bg1"/>
                </a:solidFill>
              </a:rPr>
              <a:t>Telecom</a:t>
            </a:r>
          </a:p>
        </p:txBody>
      </p:sp>
      <p:sp>
        <p:nvSpPr>
          <p:cNvPr id="8198" name="Line 7"/>
          <p:cNvSpPr>
            <a:spLocks noChangeShapeType="1"/>
          </p:cNvSpPr>
          <p:nvPr/>
        </p:nvSpPr>
        <p:spPr bwMode="auto">
          <a:xfrm flipH="1">
            <a:off x="5943600" y="2590800"/>
            <a:ext cx="1371600" cy="0"/>
          </a:xfrm>
          <a:prstGeom prst="line">
            <a:avLst/>
          </a:prstGeom>
          <a:noFill/>
          <a:ln w="9525">
            <a:solidFill>
              <a:schemeClr val="tx1"/>
            </a:solidFill>
            <a:round/>
            <a:headEnd/>
            <a:tailEnd/>
          </a:ln>
        </p:spPr>
        <p:txBody>
          <a:bodyPr/>
          <a:lstStyle/>
          <a:p>
            <a:endParaRPr lang="en-US"/>
          </a:p>
        </p:txBody>
      </p:sp>
      <p:sp>
        <p:nvSpPr>
          <p:cNvPr id="8199" name="Line 8"/>
          <p:cNvSpPr>
            <a:spLocks noChangeShapeType="1"/>
          </p:cNvSpPr>
          <p:nvPr/>
        </p:nvSpPr>
        <p:spPr bwMode="auto">
          <a:xfrm flipH="1">
            <a:off x="5867400" y="2590800"/>
            <a:ext cx="76200" cy="3581400"/>
          </a:xfrm>
          <a:prstGeom prst="line">
            <a:avLst/>
          </a:prstGeom>
          <a:noFill/>
          <a:ln w="9525">
            <a:solidFill>
              <a:schemeClr val="tx1"/>
            </a:solidFill>
            <a:round/>
            <a:headEnd/>
            <a:tailEnd/>
          </a:ln>
        </p:spPr>
        <p:txBody>
          <a:bodyPr/>
          <a:lstStyle/>
          <a:p>
            <a:endParaRPr lang="en-US"/>
          </a:p>
        </p:txBody>
      </p:sp>
      <p:sp>
        <p:nvSpPr>
          <p:cNvPr id="8200" name="Line 9"/>
          <p:cNvSpPr>
            <a:spLocks noChangeShapeType="1"/>
          </p:cNvSpPr>
          <p:nvPr/>
        </p:nvSpPr>
        <p:spPr bwMode="auto">
          <a:xfrm flipH="1">
            <a:off x="5867400" y="6172200"/>
            <a:ext cx="1371600" cy="0"/>
          </a:xfrm>
          <a:prstGeom prst="line">
            <a:avLst/>
          </a:prstGeom>
          <a:noFill/>
          <a:ln w="9525">
            <a:solidFill>
              <a:schemeClr val="tx1"/>
            </a:solidFill>
            <a:round/>
            <a:headEnd/>
            <a:tailEnd/>
          </a:ln>
        </p:spPr>
        <p:txBody>
          <a:bodyPr/>
          <a:lstStyle/>
          <a:p>
            <a:endParaRPr lang="en-US"/>
          </a:p>
        </p:txBody>
      </p:sp>
      <p:sp>
        <p:nvSpPr>
          <p:cNvPr id="8201" name="Oval 10"/>
          <p:cNvSpPr>
            <a:spLocks noChangeArrowheads="1"/>
          </p:cNvSpPr>
          <p:nvPr/>
        </p:nvSpPr>
        <p:spPr bwMode="auto">
          <a:xfrm>
            <a:off x="3810000" y="3733800"/>
            <a:ext cx="1447800" cy="1295400"/>
          </a:xfrm>
          <a:prstGeom prst="ellipse">
            <a:avLst/>
          </a:prstGeom>
          <a:solidFill>
            <a:schemeClr val="accent1"/>
          </a:solidFill>
          <a:ln w="9525">
            <a:solidFill>
              <a:schemeClr val="tx1"/>
            </a:solidFill>
            <a:round/>
            <a:headEnd/>
            <a:tailEnd/>
          </a:ln>
        </p:spPr>
        <p:txBody>
          <a:bodyPr wrap="none" anchor="ctr"/>
          <a:lstStyle/>
          <a:p>
            <a:pPr algn="ctr"/>
            <a:r>
              <a:rPr lang="en-US">
                <a:solidFill>
                  <a:schemeClr val="bg1"/>
                </a:solidFill>
              </a:rPr>
              <a:t>Software</a:t>
            </a:r>
          </a:p>
        </p:txBody>
      </p:sp>
      <p:sp>
        <p:nvSpPr>
          <p:cNvPr id="8202" name="Line 11"/>
          <p:cNvSpPr>
            <a:spLocks noChangeShapeType="1"/>
          </p:cNvSpPr>
          <p:nvPr/>
        </p:nvSpPr>
        <p:spPr bwMode="auto">
          <a:xfrm flipH="1">
            <a:off x="5257800" y="4419600"/>
            <a:ext cx="1981200" cy="0"/>
          </a:xfrm>
          <a:prstGeom prst="line">
            <a:avLst/>
          </a:prstGeom>
          <a:noFill/>
          <a:ln w="9525">
            <a:solidFill>
              <a:schemeClr val="tx1"/>
            </a:solidFill>
            <a:round/>
            <a:headEnd/>
            <a:tailEnd/>
          </a:ln>
        </p:spPr>
        <p:txBody>
          <a:bodyPr/>
          <a:lstStyle/>
          <a:p>
            <a:endParaRPr lang="en-US"/>
          </a:p>
        </p:txBody>
      </p:sp>
      <p:sp>
        <p:nvSpPr>
          <p:cNvPr id="8203" name="Oval 12"/>
          <p:cNvSpPr>
            <a:spLocks noChangeArrowheads="1"/>
          </p:cNvSpPr>
          <p:nvPr/>
        </p:nvSpPr>
        <p:spPr bwMode="auto">
          <a:xfrm>
            <a:off x="1066800" y="3505200"/>
            <a:ext cx="1752600" cy="1600200"/>
          </a:xfrm>
          <a:prstGeom prst="ellipse">
            <a:avLst/>
          </a:prstGeom>
          <a:solidFill>
            <a:schemeClr val="accent1"/>
          </a:solidFill>
          <a:ln w="9525">
            <a:solidFill>
              <a:schemeClr val="tx1"/>
            </a:solidFill>
            <a:round/>
            <a:headEnd/>
            <a:tailEnd/>
          </a:ln>
        </p:spPr>
        <p:txBody>
          <a:bodyPr wrap="none" anchor="ctr"/>
          <a:lstStyle/>
          <a:p>
            <a:pPr algn="ctr"/>
            <a:r>
              <a:rPr lang="en-US">
                <a:solidFill>
                  <a:schemeClr val="bg1"/>
                </a:solidFill>
              </a:rPr>
              <a:t>Business Strategy</a:t>
            </a:r>
          </a:p>
        </p:txBody>
      </p:sp>
      <p:sp>
        <p:nvSpPr>
          <p:cNvPr id="8204" name="Line 13"/>
          <p:cNvSpPr>
            <a:spLocks noChangeShapeType="1"/>
          </p:cNvSpPr>
          <p:nvPr/>
        </p:nvSpPr>
        <p:spPr bwMode="auto">
          <a:xfrm flipH="1">
            <a:off x="3352800" y="1905000"/>
            <a:ext cx="76200" cy="4343400"/>
          </a:xfrm>
          <a:prstGeom prst="line">
            <a:avLst/>
          </a:prstGeom>
          <a:noFill/>
          <a:ln w="9525">
            <a:solidFill>
              <a:schemeClr val="tx1"/>
            </a:solidFill>
            <a:round/>
            <a:headEnd/>
            <a:tailEnd/>
          </a:ln>
        </p:spPr>
        <p:txBody>
          <a:bodyPr/>
          <a:lstStyle/>
          <a:p>
            <a:endParaRPr lang="en-US"/>
          </a:p>
        </p:txBody>
      </p:sp>
      <p:sp>
        <p:nvSpPr>
          <p:cNvPr id="8205" name="Line 15"/>
          <p:cNvSpPr>
            <a:spLocks noChangeShapeType="1"/>
          </p:cNvSpPr>
          <p:nvPr/>
        </p:nvSpPr>
        <p:spPr bwMode="auto">
          <a:xfrm flipH="1">
            <a:off x="2819400" y="4419600"/>
            <a:ext cx="990600" cy="0"/>
          </a:xfrm>
          <a:prstGeom prst="line">
            <a:avLst/>
          </a:prstGeom>
          <a:noFill/>
          <a:ln w="9525">
            <a:solidFill>
              <a:schemeClr val="tx1"/>
            </a:solidFill>
            <a:round/>
            <a:headEnd type="triangle" w="med" len="med"/>
            <a:tailEnd type="triangle" w="med" len="med"/>
          </a:ln>
        </p:spPr>
        <p:txBody>
          <a:bodyPr/>
          <a:lstStyle/>
          <a:p>
            <a:endParaRPr lang="en-US"/>
          </a:p>
        </p:txBody>
      </p:sp>
      <p:sp>
        <p:nvSpPr>
          <p:cNvPr id="8206" name="Text Box 19"/>
          <p:cNvSpPr txBox="1">
            <a:spLocks noChangeArrowheads="1"/>
          </p:cNvSpPr>
          <p:nvPr/>
        </p:nvSpPr>
        <p:spPr bwMode="auto">
          <a:xfrm>
            <a:off x="7239000" y="4149725"/>
            <a:ext cx="1371600" cy="366713"/>
          </a:xfrm>
          <a:prstGeom prst="rect">
            <a:avLst/>
          </a:prstGeom>
          <a:noFill/>
          <a:ln w="9525">
            <a:noFill/>
            <a:miter lim="800000"/>
            <a:headEnd/>
            <a:tailEnd/>
          </a:ln>
        </p:spPr>
        <p:txBody>
          <a:bodyPr>
            <a:spAutoFit/>
          </a:bodyPr>
          <a:lstStyle/>
          <a:p>
            <a:endParaRPr lang="en-US"/>
          </a:p>
        </p:txBody>
      </p:sp>
      <p:sp>
        <p:nvSpPr>
          <p:cNvPr id="8207" name="Text Box 26"/>
          <p:cNvSpPr txBox="1">
            <a:spLocks noChangeArrowheads="1"/>
          </p:cNvSpPr>
          <p:nvPr/>
        </p:nvSpPr>
        <p:spPr bwMode="auto">
          <a:xfrm>
            <a:off x="1295400" y="5867400"/>
            <a:ext cx="1311275" cy="366713"/>
          </a:xfrm>
          <a:prstGeom prst="rect">
            <a:avLst/>
          </a:prstGeom>
          <a:noFill/>
          <a:ln w="9525">
            <a:noFill/>
            <a:miter lim="800000"/>
            <a:headEnd/>
            <a:tailEnd/>
          </a:ln>
        </p:spPr>
        <p:txBody>
          <a:bodyPr>
            <a:spAutoFit/>
          </a:bodyPr>
          <a:lstStyle/>
          <a:p>
            <a:endParaRPr lang="en-US"/>
          </a:p>
        </p:txBody>
      </p:sp>
      <p:sp>
        <p:nvSpPr>
          <p:cNvPr id="8208" name="Text Box 27"/>
          <p:cNvSpPr txBox="1">
            <a:spLocks noChangeArrowheads="1"/>
          </p:cNvSpPr>
          <p:nvPr/>
        </p:nvSpPr>
        <p:spPr bwMode="auto">
          <a:xfrm>
            <a:off x="1219200" y="5749925"/>
            <a:ext cx="1524000" cy="396875"/>
          </a:xfrm>
          <a:prstGeom prst="rect">
            <a:avLst/>
          </a:prstGeom>
          <a:noFill/>
          <a:ln w="9525">
            <a:noFill/>
            <a:miter lim="800000"/>
            <a:headEnd/>
            <a:tailEnd/>
          </a:ln>
        </p:spPr>
        <p:txBody>
          <a:bodyPr>
            <a:spAutoFit/>
          </a:bodyPr>
          <a:lstStyle/>
          <a:p>
            <a:r>
              <a:rPr lang="en-US" sz="2000" b="1"/>
              <a:t>Organization</a:t>
            </a:r>
          </a:p>
        </p:txBody>
      </p:sp>
      <p:sp>
        <p:nvSpPr>
          <p:cNvPr id="8209" name="Text Box 28"/>
          <p:cNvSpPr txBox="1">
            <a:spLocks noChangeArrowheads="1"/>
          </p:cNvSpPr>
          <p:nvPr/>
        </p:nvSpPr>
        <p:spPr bwMode="auto">
          <a:xfrm>
            <a:off x="3581400" y="5826125"/>
            <a:ext cx="2133600" cy="396875"/>
          </a:xfrm>
          <a:prstGeom prst="rect">
            <a:avLst/>
          </a:prstGeom>
          <a:noFill/>
          <a:ln w="9525">
            <a:noFill/>
            <a:miter lim="800000"/>
            <a:headEnd/>
            <a:tailEnd/>
          </a:ln>
        </p:spPr>
        <p:txBody>
          <a:bodyPr>
            <a:spAutoFit/>
          </a:bodyPr>
          <a:lstStyle/>
          <a:p>
            <a:r>
              <a:rPr lang="en-US" sz="2000" b="1"/>
              <a:t>Information System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ar-SA" smtClean="0"/>
              <a:t>ثقافة نظم المعلومات وثقافة الحاسوب</a:t>
            </a:r>
            <a:endParaRPr lang="en-US" smtClean="0"/>
          </a:p>
        </p:txBody>
      </p:sp>
      <p:sp>
        <p:nvSpPr>
          <p:cNvPr id="9219" name="Rectangle 3"/>
          <p:cNvSpPr>
            <a:spLocks noGrp="1" noChangeArrowheads="1"/>
          </p:cNvSpPr>
          <p:nvPr>
            <p:ph type="body" idx="1"/>
          </p:nvPr>
        </p:nvSpPr>
        <p:spPr/>
        <p:txBody>
          <a:bodyPr/>
          <a:lstStyle/>
          <a:p>
            <a:pPr eaLnBrk="1" hangingPunct="1"/>
            <a:r>
              <a:rPr lang="ar-SA" b="1" smtClean="0"/>
              <a:t>ثقافة الحاسوب</a:t>
            </a:r>
            <a:r>
              <a:rPr lang="ar-SA" smtClean="0"/>
              <a:t> تركز على كيفية عمل التكنولوجيا المستندة على الحاسوب ( فهم كيفية عمل الحاسوب ومستلزماته المادية والبرمجية).</a:t>
            </a:r>
          </a:p>
          <a:p>
            <a:pPr eaLnBrk="1" hangingPunct="1"/>
            <a:r>
              <a:rPr lang="ar-SA" b="1" smtClean="0"/>
              <a:t>ثقافة نظم المعلومات</a:t>
            </a:r>
            <a:r>
              <a:rPr lang="ar-SA" smtClean="0"/>
              <a:t> تتطلب فهما للأبعاد التنظيمية والإدارية لنظم المعلومات اضافة للأبعاد الفنية التي يقدمها الحاسوب (بعد فني وبعد سلوكي).</a:t>
            </a:r>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hangingPunct="1"/>
            <a:r>
              <a:rPr lang="ar-SA" sz="4000" smtClean="0"/>
              <a:t>ابعاد وأحجام المنظمة، والإدارة والتكنولوجيا في نظم المعلومات</a:t>
            </a:r>
            <a:endParaRPr lang="en-US" sz="4000" smtClean="0"/>
          </a:p>
        </p:txBody>
      </p:sp>
      <p:sp>
        <p:nvSpPr>
          <p:cNvPr id="10243" name="Rectangle 3"/>
          <p:cNvSpPr>
            <a:spLocks noGrp="1" noChangeArrowheads="1"/>
          </p:cNvSpPr>
          <p:nvPr>
            <p:ph type="body" idx="1"/>
          </p:nvPr>
        </p:nvSpPr>
        <p:spPr/>
        <p:txBody>
          <a:bodyPr/>
          <a:lstStyle/>
          <a:p>
            <a:pPr marL="609600" indent="-609600" eaLnBrk="1" hangingPunct="1">
              <a:lnSpc>
                <a:spcPct val="90000"/>
              </a:lnSpc>
              <a:buFontTx/>
              <a:buNone/>
            </a:pPr>
            <a:r>
              <a:rPr lang="ar-SA" sz="2400" smtClean="0"/>
              <a:t>	المنظمة، الادارة، التكنولوجيا</a:t>
            </a:r>
          </a:p>
          <a:p>
            <a:pPr marL="609600" indent="-609600" eaLnBrk="1" hangingPunct="1">
              <a:lnSpc>
                <a:spcPct val="90000"/>
              </a:lnSpc>
              <a:buFontTx/>
              <a:buChar char="-"/>
            </a:pPr>
            <a:r>
              <a:rPr lang="ar-SA" sz="2800" b="1" smtClean="0"/>
              <a:t>الاتجاه السلوكي والاتجاه التكنولوجي لنظم المعلومات</a:t>
            </a:r>
          </a:p>
          <a:p>
            <a:pPr marL="609600" indent="-609600" eaLnBrk="1" hangingPunct="1">
              <a:lnSpc>
                <a:spcPct val="90000"/>
              </a:lnSpc>
              <a:buFontTx/>
              <a:buChar char="-"/>
            </a:pPr>
            <a:r>
              <a:rPr lang="ar-SA" sz="2800" b="1" smtClean="0"/>
              <a:t>الانترنت وتأثيره على نظم المعلومات في المنظمة</a:t>
            </a:r>
          </a:p>
          <a:p>
            <a:pPr marL="609600" indent="-609600" eaLnBrk="1" hangingPunct="1">
              <a:lnSpc>
                <a:spcPct val="90000"/>
              </a:lnSpc>
              <a:buFontTx/>
              <a:buChar char="-"/>
            </a:pPr>
            <a:r>
              <a:rPr lang="ar-SA" sz="2800" b="1" smtClean="0"/>
              <a:t>تغييرات رئيسية لنظم المعلومات في المنظمة:</a:t>
            </a:r>
          </a:p>
          <a:p>
            <a:pPr marL="609600" indent="-609600" eaLnBrk="1" hangingPunct="1">
              <a:lnSpc>
                <a:spcPct val="90000"/>
              </a:lnSpc>
              <a:buFontTx/>
              <a:buAutoNum type="arabicPeriod"/>
            </a:pPr>
            <a:r>
              <a:rPr lang="ar-SA" sz="2400" smtClean="0"/>
              <a:t>الهيكل</a:t>
            </a:r>
          </a:p>
          <a:p>
            <a:pPr marL="609600" indent="-609600" eaLnBrk="1" hangingPunct="1">
              <a:lnSpc>
                <a:spcPct val="90000"/>
              </a:lnSpc>
              <a:buFontTx/>
              <a:buAutoNum type="arabicPeriod"/>
            </a:pPr>
            <a:r>
              <a:rPr lang="ar-SA" sz="2400" smtClean="0"/>
              <a:t>فصل العمل عن الموقع</a:t>
            </a:r>
          </a:p>
          <a:p>
            <a:pPr marL="609600" indent="-609600" eaLnBrk="1" hangingPunct="1">
              <a:lnSpc>
                <a:spcPct val="90000"/>
              </a:lnSpc>
              <a:buFontTx/>
              <a:buAutoNum type="arabicPeriod"/>
            </a:pPr>
            <a:r>
              <a:rPr lang="ar-SA" sz="2400" smtClean="0"/>
              <a:t>انسيابية العمل</a:t>
            </a:r>
          </a:p>
          <a:p>
            <a:pPr marL="609600" indent="-609600" eaLnBrk="1" hangingPunct="1">
              <a:lnSpc>
                <a:spcPct val="90000"/>
              </a:lnSpc>
              <a:buFontTx/>
              <a:buAutoNum type="arabicPeriod"/>
            </a:pPr>
            <a:r>
              <a:rPr lang="ar-SA" sz="2400" smtClean="0"/>
              <a:t>المرونة</a:t>
            </a:r>
          </a:p>
          <a:p>
            <a:pPr marL="609600" indent="-609600" eaLnBrk="1" hangingPunct="1">
              <a:lnSpc>
                <a:spcPct val="90000"/>
              </a:lnSpc>
              <a:buFontTx/>
              <a:buAutoNum type="arabicPeriod"/>
            </a:pPr>
            <a:r>
              <a:rPr lang="ar-SA" sz="2400" smtClean="0"/>
              <a:t>حدود المنظمة</a:t>
            </a:r>
            <a:endParaRPr lang="en-US" sz="240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ar-SA" sz="4000" smtClean="0"/>
              <a:t>تغييرات رئيسـية لنظم المعلومات في المنظمات </a:t>
            </a:r>
            <a:endParaRPr lang="en-US" sz="4000" smtClean="0"/>
          </a:p>
        </p:txBody>
      </p:sp>
      <p:sp>
        <p:nvSpPr>
          <p:cNvPr id="11267" name="Rectangle 4"/>
          <p:cNvSpPr>
            <a:spLocks noChangeArrowheads="1"/>
          </p:cNvSpPr>
          <p:nvPr/>
        </p:nvSpPr>
        <p:spPr bwMode="auto">
          <a:xfrm>
            <a:off x="5410200" y="2743200"/>
            <a:ext cx="2819400" cy="762000"/>
          </a:xfrm>
          <a:prstGeom prst="rect">
            <a:avLst/>
          </a:prstGeom>
          <a:solidFill>
            <a:schemeClr val="accent1"/>
          </a:solidFill>
          <a:ln w="9525">
            <a:solidFill>
              <a:schemeClr val="tx1"/>
            </a:solidFill>
            <a:miter lim="800000"/>
            <a:headEnd/>
            <a:tailEnd/>
          </a:ln>
        </p:spPr>
        <p:txBody>
          <a:bodyPr wrap="none" anchor="ctr"/>
          <a:lstStyle/>
          <a:p>
            <a:pPr algn="ctr"/>
            <a:r>
              <a:rPr lang="en-US" b="1">
                <a:solidFill>
                  <a:srgbClr val="FF0066"/>
                </a:solidFill>
              </a:rPr>
              <a:t>Separating work from location</a:t>
            </a:r>
          </a:p>
        </p:txBody>
      </p:sp>
      <p:sp>
        <p:nvSpPr>
          <p:cNvPr id="11268" name="Rectangle 5"/>
          <p:cNvSpPr>
            <a:spLocks noChangeArrowheads="1"/>
          </p:cNvSpPr>
          <p:nvPr/>
        </p:nvSpPr>
        <p:spPr bwMode="auto">
          <a:xfrm>
            <a:off x="5410200" y="3886200"/>
            <a:ext cx="2819400" cy="762000"/>
          </a:xfrm>
          <a:prstGeom prst="rect">
            <a:avLst/>
          </a:prstGeom>
          <a:solidFill>
            <a:schemeClr val="accent1"/>
          </a:solidFill>
          <a:ln w="9525">
            <a:solidFill>
              <a:schemeClr val="tx1"/>
            </a:solidFill>
            <a:miter lim="800000"/>
            <a:headEnd/>
            <a:tailEnd/>
          </a:ln>
        </p:spPr>
        <p:txBody>
          <a:bodyPr wrap="none" anchor="ctr"/>
          <a:lstStyle/>
          <a:p>
            <a:pPr algn="ctr"/>
            <a:r>
              <a:rPr lang="en-US" b="1">
                <a:solidFill>
                  <a:srgbClr val="FF0066"/>
                </a:solidFill>
              </a:rPr>
              <a:t>New avenues for collaboration</a:t>
            </a:r>
          </a:p>
        </p:txBody>
      </p:sp>
      <p:sp>
        <p:nvSpPr>
          <p:cNvPr id="11269" name="Rectangle 6"/>
          <p:cNvSpPr>
            <a:spLocks noChangeArrowheads="1"/>
          </p:cNvSpPr>
          <p:nvPr/>
        </p:nvSpPr>
        <p:spPr bwMode="auto">
          <a:xfrm>
            <a:off x="3581400" y="5029200"/>
            <a:ext cx="2667000" cy="609600"/>
          </a:xfrm>
          <a:prstGeom prst="rect">
            <a:avLst/>
          </a:prstGeom>
          <a:solidFill>
            <a:schemeClr val="accent1"/>
          </a:solidFill>
          <a:ln w="9525">
            <a:solidFill>
              <a:schemeClr val="tx1"/>
            </a:solidFill>
            <a:miter lim="800000"/>
            <a:headEnd/>
            <a:tailEnd/>
          </a:ln>
        </p:spPr>
        <p:txBody>
          <a:bodyPr wrap="none" anchor="ctr"/>
          <a:lstStyle/>
          <a:p>
            <a:pPr algn="ctr"/>
            <a:r>
              <a:rPr lang="en-US" b="1">
                <a:solidFill>
                  <a:srgbClr val="FF0066"/>
                </a:solidFill>
              </a:rPr>
              <a:t>Flexibility of organization</a:t>
            </a:r>
          </a:p>
        </p:txBody>
      </p:sp>
      <p:sp>
        <p:nvSpPr>
          <p:cNvPr id="11270" name="Rectangle 7"/>
          <p:cNvSpPr>
            <a:spLocks noChangeArrowheads="1"/>
          </p:cNvSpPr>
          <p:nvPr/>
        </p:nvSpPr>
        <p:spPr bwMode="auto">
          <a:xfrm>
            <a:off x="1828800" y="2667000"/>
            <a:ext cx="2667000" cy="762000"/>
          </a:xfrm>
          <a:prstGeom prst="rect">
            <a:avLst/>
          </a:prstGeom>
          <a:solidFill>
            <a:schemeClr val="accent1"/>
          </a:solidFill>
          <a:ln w="9525">
            <a:solidFill>
              <a:schemeClr val="tx1"/>
            </a:solidFill>
            <a:miter lim="800000"/>
            <a:headEnd/>
            <a:tailEnd/>
          </a:ln>
        </p:spPr>
        <p:txBody>
          <a:bodyPr wrap="none" anchor="ctr"/>
          <a:lstStyle/>
          <a:p>
            <a:pPr algn="ctr"/>
            <a:r>
              <a:rPr lang="en-US" b="1">
                <a:solidFill>
                  <a:srgbClr val="FF0066"/>
                </a:solidFill>
              </a:rPr>
              <a:t>Flatting organization</a:t>
            </a:r>
          </a:p>
        </p:txBody>
      </p:sp>
      <p:sp>
        <p:nvSpPr>
          <p:cNvPr id="11271" name="Rectangle 8"/>
          <p:cNvSpPr>
            <a:spLocks noChangeArrowheads="1"/>
          </p:cNvSpPr>
          <p:nvPr/>
        </p:nvSpPr>
        <p:spPr bwMode="auto">
          <a:xfrm>
            <a:off x="1828800" y="3886200"/>
            <a:ext cx="2590800" cy="762000"/>
          </a:xfrm>
          <a:prstGeom prst="rect">
            <a:avLst/>
          </a:prstGeom>
          <a:solidFill>
            <a:schemeClr val="accent1"/>
          </a:solidFill>
          <a:ln w="9525">
            <a:solidFill>
              <a:schemeClr val="tx1"/>
            </a:solidFill>
            <a:miter lim="800000"/>
            <a:headEnd/>
            <a:tailEnd/>
          </a:ln>
        </p:spPr>
        <p:txBody>
          <a:bodyPr wrap="none" anchor="ctr"/>
          <a:lstStyle/>
          <a:p>
            <a:pPr algn="ctr"/>
            <a:r>
              <a:rPr lang="en-US" b="1">
                <a:solidFill>
                  <a:srgbClr val="FF0066"/>
                </a:solidFill>
              </a:rPr>
              <a:t>Recognizing work flow</a:t>
            </a:r>
          </a:p>
        </p:txBody>
      </p:sp>
      <p:sp>
        <p:nvSpPr>
          <p:cNvPr id="11272" name="Line 17"/>
          <p:cNvSpPr>
            <a:spLocks noChangeShapeType="1"/>
          </p:cNvSpPr>
          <p:nvPr/>
        </p:nvSpPr>
        <p:spPr bwMode="auto">
          <a:xfrm flipV="1">
            <a:off x="3048000" y="2362200"/>
            <a:ext cx="0" cy="304800"/>
          </a:xfrm>
          <a:prstGeom prst="line">
            <a:avLst/>
          </a:prstGeom>
          <a:noFill/>
          <a:ln w="9525">
            <a:solidFill>
              <a:schemeClr val="tx1"/>
            </a:solidFill>
            <a:round/>
            <a:headEnd/>
            <a:tailEnd/>
          </a:ln>
        </p:spPr>
        <p:txBody>
          <a:bodyPr/>
          <a:lstStyle/>
          <a:p>
            <a:endParaRPr lang="en-US"/>
          </a:p>
        </p:txBody>
      </p:sp>
      <p:sp>
        <p:nvSpPr>
          <p:cNvPr id="11273" name="Line 18"/>
          <p:cNvSpPr>
            <a:spLocks noChangeShapeType="1"/>
          </p:cNvSpPr>
          <p:nvPr/>
        </p:nvSpPr>
        <p:spPr bwMode="auto">
          <a:xfrm flipV="1">
            <a:off x="6934200" y="2362200"/>
            <a:ext cx="0" cy="381000"/>
          </a:xfrm>
          <a:prstGeom prst="line">
            <a:avLst/>
          </a:prstGeom>
          <a:noFill/>
          <a:ln w="9525">
            <a:solidFill>
              <a:schemeClr val="tx1"/>
            </a:solidFill>
            <a:round/>
            <a:headEnd/>
            <a:tailEnd/>
          </a:ln>
        </p:spPr>
        <p:txBody>
          <a:bodyPr/>
          <a:lstStyle/>
          <a:p>
            <a:endParaRPr lang="en-US"/>
          </a:p>
        </p:txBody>
      </p:sp>
      <p:sp>
        <p:nvSpPr>
          <p:cNvPr id="11274" name="Line 19"/>
          <p:cNvSpPr>
            <a:spLocks noChangeShapeType="1"/>
          </p:cNvSpPr>
          <p:nvPr/>
        </p:nvSpPr>
        <p:spPr bwMode="auto">
          <a:xfrm flipH="1" flipV="1">
            <a:off x="3048000" y="2362200"/>
            <a:ext cx="3886200" cy="0"/>
          </a:xfrm>
          <a:prstGeom prst="line">
            <a:avLst/>
          </a:prstGeom>
          <a:noFill/>
          <a:ln w="9525">
            <a:solidFill>
              <a:schemeClr val="tx1"/>
            </a:solidFill>
            <a:round/>
            <a:headEnd/>
            <a:tailEnd/>
          </a:ln>
        </p:spPr>
        <p:txBody>
          <a:bodyPr/>
          <a:lstStyle/>
          <a:p>
            <a:endParaRPr lang="en-US"/>
          </a:p>
        </p:txBody>
      </p:sp>
      <p:sp>
        <p:nvSpPr>
          <p:cNvPr id="11275" name="Line 20"/>
          <p:cNvSpPr>
            <a:spLocks noChangeShapeType="1"/>
          </p:cNvSpPr>
          <p:nvPr/>
        </p:nvSpPr>
        <p:spPr bwMode="auto">
          <a:xfrm flipH="1">
            <a:off x="4953000" y="1676400"/>
            <a:ext cx="76200" cy="3352800"/>
          </a:xfrm>
          <a:prstGeom prst="line">
            <a:avLst/>
          </a:prstGeom>
          <a:noFill/>
          <a:ln w="9525">
            <a:solidFill>
              <a:schemeClr val="tx1"/>
            </a:solidFill>
            <a:round/>
            <a:headEnd/>
            <a:tailEnd/>
          </a:ln>
        </p:spPr>
        <p:txBody>
          <a:bodyPr/>
          <a:lstStyle/>
          <a:p>
            <a:endParaRPr lang="en-US"/>
          </a:p>
        </p:txBody>
      </p:sp>
      <p:sp>
        <p:nvSpPr>
          <p:cNvPr id="11276" name="Line 22"/>
          <p:cNvSpPr>
            <a:spLocks noChangeShapeType="1"/>
          </p:cNvSpPr>
          <p:nvPr/>
        </p:nvSpPr>
        <p:spPr bwMode="auto">
          <a:xfrm>
            <a:off x="8686800" y="1219200"/>
            <a:ext cx="0" cy="3124200"/>
          </a:xfrm>
          <a:prstGeom prst="line">
            <a:avLst/>
          </a:prstGeom>
          <a:noFill/>
          <a:ln w="9525">
            <a:solidFill>
              <a:schemeClr val="tx1"/>
            </a:solidFill>
            <a:round/>
            <a:headEnd/>
            <a:tailEnd/>
          </a:ln>
        </p:spPr>
        <p:txBody>
          <a:bodyPr/>
          <a:lstStyle/>
          <a:p>
            <a:endParaRPr lang="en-US"/>
          </a:p>
        </p:txBody>
      </p:sp>
      <p:sp>
        <p:nvSpPr>
          <p:cNvPr id="11277" name="Line 23"/>
          <p:cNvSpPr>
            <a:spLocks noChangeShapeType="1"/>
          </p:cNvSpPr>
          <p:nvPr/>
        </p:nvSpPr>
        <p:spPr bwMode="auto">
          <a:xfrm flipH="1">
            <a:off x="8305800" y="4343400"/>
            <a:ext cx="381000" cy="0"/>
          </a:xfrm>
          <a:prstGeom prst="line">
            <a:avLst/>
          </a:prstGeom>
          <a:noFill/>
          <a:ln w="9525">
            <a:solidFill>
              <a:schemeClr val="tx1"/>
            </a:solidFill>
            <a:round/>
            <a:headEnd/>
            <a:tailEnd/>
          </a:ln>
        </p:spPr>
        <p:txBody>
          <a:bodyPr/>
          <a:lstStyle/>
          <a:p>
            <a:endParaRPr lang="en-US"/>
          </a:p>
        </p:txBody>
      </p:sp>
      <p:sp>
        <p:nvSpPr>
          <p:cNvPr id="11278" name="Line 24"/>
          <p:cNvSpPr>
            <a:spLocks noChangeShapeType="1"/>
          </p:cNvSpPr>
          <p:nvPr/>
        </p:nvSpPr>
        <p:spPr bwMode="auto">
          <a:xfrm>
            <a:off x="1371600" y="1219200"/>
            <a:ext cx="0" cy="3124200"/>
          </a:xfrm>
          <a:prstGeom prst="line">
            <a:avLst/>
          </a:prstGeom>
          <a:noFill/>
          <a:ln w="9525">
            <a:solidFill>
              <a:schemeClr val="tx1"/>
            </a:solidFill>
            <a:round/>
            <a:headEnd/>
            <a:tailEnd/>
          </a:ln>
        </p:spPr>
        <p:txBody>
          <a:bodyPr/>
          <a:lstStyle/>
          <a:p>
            <a:endParaRPr lang="en-US"/>
          </a:p>
        </p:txBody>
      </p:sp>
      <p:sp>
        <p:nvSpPr>
          <p:cNvPr id="11279" name="Line 25"/>
          <p:cNvSpPr>
            <a:spLocks noChangeShapeType="1"/>
          </p:cNvSpPr>
          <p:nvPr/>
        </p:nvSpPr>
        <p:spPr bwMode="auto">
          <a:xfrm>
            <a:off x="1371600" y="4343400"/>
            <a:ext cx="457200" cy="0"/>
          </a:xfrm>
          <a:prstGeom prst="line">
            <a:avLst/>
          </a:prstGeom>
          <a:noFill/>
          <a:ln w="9525">
            <a:solidFill>
              <a:schemeClr val="tx1"/>
            </a:solidFill>
            <a:round/>
            <a:headEnd/>
            <a:tailEnd/>
          </a:ln>
        </p:spPr>
        <p:txBody>
          <a:bodyPr/>
          <a:lstStyle/>
          <a:p>
            <a:endParaRPr lang="en-US"/>
          </a:p>
        </p:txBody>
      </p:sp>
      <p:sp>
        <p:nvSpPr>
          <p:cNvPr id="11280" name="Line 26"/>
          <p:cNvSpPr>
            <a:spLocks noChangeShapeType="1"/>
          </p:cNvSpPr>
          <p:nvPr/>
        </p:nvSpPr>
        <p:spPr bwMode="auto">
          <a:xfrm>
            <a:off x="5029200" y="3657600"/>
            <a:ext cx="1905000" cy="0"/>
          </a:xfrm>
          <a:prstGeom prst="line">
            <a:avLst/>
          </a:prstGeom>
          <a:noFill/>
          <a:ln w="9525">
            <a:solidFill>
              <a:schemeClr val="tx1"/>
            </a:solidFill>
            <a:round/>
            <a:headEnd/>
            <a:tailEnd/>
          </a:ln>
        </p:spPr>
        <p:txBody>
          <a:bodyPr/>
          <a:lstStyle/>
          <a:p>
            <a:endParaRPr lang="en-US"/>
          </a:p>
        </p:txBody>
      </p:sp>
      <p:sp>
        <p:nvSpPr>
          <p:cNvPr id="11281" name="Line 28"/>
          <p:cNvSpPr>
            <a:spLocks noChangeShapeType="1"/>
          </p:cNvSpPr>
          <p:nvPr/>
        </p:nvSpPr>
        <p:spPr bwMode="auto">
          <a:xfrm>
            <a:off x="6934200" y="3657600"/>
            <a:ext cx="0" cy="228600"/>
          </a:xfrm>
          <a:prstGeom prst="line">
            <a:avLst/>
          </a:prstGeom>
          <a:noFill/>
          <a:ln w="9525">
            <a:solidFill>
              <a:schemeClr val="tx1"/>
            </a:solidFill>
            <a:round/>
            <a:headEnd/>
            <a:tailEnd/>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eaLnBrk="1" hangingPunct="1"/>
            <a:r>
              <a:rPr lang="ar-SA" smtClean="0"/>
              <a:t>التحديات الاساسية لأنظمة المعلومات</a:t>
            </a:r>
            <a:endParaRPr lang="en-US" smtClean="0"/>
          </a:p>
        </p:txBody>
      </p:sp>
      <p:sp>
        <p:nvSpPr>
          <p:cNvPr id="12291" name="Rectangle 3"/>
          <p:cNvSpPr>
            <a:spLocks noGrp="1" noChangeArrowheads="1"/>
          </p:cNvSpPr>
          <p:nvPr>
            <p:ph type="body" idx="1"/>
          </p:nvPr>
        </p:nvSpPr>
        <p:spPr/>
        <p:txBody>
          <a:bodyPr/>
          <a:lstStyle/>
          <a:p>
            <a:pPr marL="609600" indent="-609600" eaLnBrk="1" hangingPunct="1">
              <a:lnSpc>
                <a:spcPct val="90000"/>
              </a:lnSpc>
            </a:pPr>
            <a:r>
              <a:rPr lang="ar-SA" smtClean="0"/>
              <a:t>هناك تحديات اساسية تواجه المديرين في بناء واستخدام نظم المعلومات هي:</a:t>
            </a:r>
          </a:p>
          <a:p>
            <a:pPr marL="609600" indent="-609600" eaLnBrk="1" hangingPunct="1">
              <a:lnSpc>
                <a:spcPct val="90000"/>
              </a:lnSpc>
              <a:buFontTx/>
              <a:buAutoNum type="arabicPeriod"/>
            </a:pPr>
            <a:r>
              <a:rPr lang="ar-SA" sz="2400" smtClean="0"/>
              <a:t>التغيير في مراحل العمل، سلوكيات المنظمة، الاستغناء عن الهياكل التنظيمية.</a:t>
            </a:r>
            <a:endParaRPr lang="en-US" sz="2400" smtClean="0"/>
          </a:p>
          <a:p>
            <a:pPr marL="609600" indent="-609600" eaLnBrk="1" hangingPunct="1">
              <a:lnSpc>
                <a:spcPct val="90000"/>
              </a:lnSpc>
              <a:buFontTx/>
              <a:buAutoNum type="arabicPeriod"/>
            </a:pPr>
            <a:r>
              <a:rPr lang="ar-SA" sz="2400" smtClean="0"/>
              <a:t>تطوير الاجهزة والبرمجيات في المنظمة.</a:t>
            </a:r>
          </a:p>
          <a:p>
            <a:pPr marL="609600" indent="-609600" eaLnBrk="1" hangingPunct="1">
              <a:lnSpc>
                <a:spcPct val="90000"/>
              </a:lnSpc>
              <a:buFontTx/>
              <a:buAutoNum type="arabicPeriod"/>
            </a:pPr>
            <a:r>
              <a:rPr lang="ar-SA" sz="2400" smtClean="0"/>
              <a:t>التحدي الاستراتيجي لإدارة الاعمال.</a:t>
            </a:r>
          </a:p>
          <a:p>
            <a:pPr marL="609600" indent="-609600" eaLnBrk="1" hangingPunct="1">
              <a:lnSpc>
                <a:spcPct val="90000"/>
              </a:lnSpc>
              <a:buFontTx/>
              <a:buAutoNum type="arabicPeriod"/>
            </a:pPr>
            <a:r>
              <a:rPr lang="ar-SA" sz="2400" smtClean="0"/>
              <a:t>العولمة</a:t>
            </a:r>
          </a:p>
          <a:p>
            <a:pPr marL="609600" indent="-609600" eaLnBrk="1" hangingPunct="1">
              <a:lnSpc>
                <a:spcPct val="90000"/>
              </a:lnSpc>
              <a:buFontTx/>
              <a:buAutoNum type="arabicPeriod"/>
            </a:pPr>
            <a:r>
              <a:rPr lang="ar-SA" sz="2400" smtClean="0"/>
              <a:t>تحدي البنية التحتية.</a:t>
            </a:r>
          </a:p>
          <a:p>
            <a:pPr marL="609600" indent="-609600" eaLnBrk="1" hangingPunct="1">
              <a:lnSpc>
                <a:spcPct val="90000"/>
              </a:lnSpc>
              <a:buFontTx/>
              <a:buAutoNum type="arabicPeriod"/>
            </a:pPr>
            <a:r>
              <a:rPr lang="ar-SA" sz="2400" smtClean="0"/>
              <a:t>تحدي استثمار نظم المعلومات</a:t>
            </a:r>
          </a:p>
          <a:p>
            <a:pPr marL="609600" indent="-609600" eaLnBrk="1" hangingPunct="1">
              <a:lnSpc>
                <a:spcPct val="90000"/>
              </a:lnSpc>
              <a:buFontTx/>
              <a:buAutoNum type="arabicPeriod"/>
            </a:pPr>
            <a:r>
              <a:rPr lang="ar-SA" sz="2400" smtClean="0"/>
              <a:t>تحدي النواحي الاخلاقية</a:t>
            </a:r>
          </a:p>
          <a:p>
            <a:pPr marL="609600" indent="-609600" eaLnBrk="1" hangingPunct="1">
              <a:lnSpc>
                <a:spcPct val="90000"/>
              </a:lnSpc>
              <a:buFontTx/>
              <a:buAutoNum type="arabicPeriod"/>
            </a:pPr>
            <a:endParaRPr lang="en-US" sz="240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ar-SA" smtClean="0"/>
              <a:t>التأثيرات الايجابية والسلبية لنظم المعلومات</a:t>
            </a:r>
            <a:endParaRPr lang="en-US" smtClean="0"/>
          </a:p>
        </p:txBody>
      </p:sp>
      <p:sp>
        <p:nvSpPr>
          <p:cNvPr id="13315" name="Rectangle 4"/>
          <p:cNvSpPr>
            <a:spLocks noGrp="1" noChangeArrowheads="1"/>
          </p:cNvSpPr>
          <p:nvPr>
            <p:ph type="body" sz="half" idx="1"/>
          </p:nvPr>
        </p:nvSpPr>
        <p:spPr/>
        <p:txBody>
          <a:bodyPr/>
          <a:lstStyle/>
          <a:p>
            <a:pPr marL="533400" indent="-533400" eaLnBrk="1" hangingPunct="1"/>
            <a:r>
              <a:rPr lang="ar-SA" sz="2400" u="sng" smtClean="0"/>
              <a:t>التأثير السلبي:</a:t>
            </a:r>
          </a:p>
          <a:p>
            <a:pPr marL="533400" indent="-533400" eaLnBrk="1" hangingPunct="1">
              <a:buFontTx/>
              <a:buAutoNum type="arabicPeriod"/>
            </a:pPr>
            <a:r>
              <a:rPr lang="ar-SA" sz="2400" smtClean="0"/>
              <a:t>ايقاف بعض الوظائف</a:t>
            </a:r>
          </a:p>
          <a:p>
            <a:pPr marL="533400" indent="-533400" eaLnBrk="1" hangingPunct="1">
              <a:buFontTx/>
              <a:buAutoNum type="arabicPeriod"/>
            </a:pPr>
            <a:r>
              <a:rPr lang="ar-SA" sz="2400" smtClean="0"/>
              <a:t>التعدي على الخصوصية</a:t>
            </a:r>
          </a:p>
          <a:p>
            <a:pPr marL="533400" indent="-533400" eaLnBrk="1" hangingPunct="1">
              <a:buFontTx/>
              <a:buAutoNum type="arabicPeriod"/>
            </a:pPr>
            <a:r>
              <a:rPr lang="ar-SA" sz="2400" smtClean="0"/>
              <a:t>اعطالها قد تؤدي الى شلل الاعمال</a:t>
            </a:r>
          </a:p>
          <a:p>
            <a:pPr marL="533400" indent="-533400" eaLnBrk="1" hangingPunct="1">
              <a:buFontTx/>
              <a:buAutoNum type="arabicPeriod"/>
            </a:pPr>
            <a:r>
              <a:rPr lang="ar-SA" sz="2400" smtClean="0"/>
              <a:t>الاستخدام المكثف يسبب الارهاق </a:t>
            </a:r>
          </a:p>
          <a:p>
            <a:pPr marL="533400" indent="-533400" eaLnBrk="1" hangingPunct="1">
              <a:buFontTx/>
              <a:buAutoNum type="arabicPeriod"/>
            </a:pPr>
            <a:r>
              <a:rPr lang="ar-SA" sz="2400" smtClean="0"/>
              <a:t>توزيع نسخ غير قانونية</a:t>
            </a:r>
            <a:endParaRPr lang="en-US" sz="2400" smtClean="0"/>
          </a:p>
        </p:txBody>
      </p:sp>
      <p:sp>
        <p:nvSpPr>
          <p:cNvPr id="13316" name="Rectangle 5"/>
          <p:cNvSpPr>
            <a:spLocks noGrp="1" noChangeArrowheads="1"/>
          </p:cNvSpPr>
          <p:nvPr>
            <p:ph type="body" sz="half" idx="2"/>
          </p:nvPr>
        </p:nvSpPr>
        <p:spPr/>
        <p:txBody>
          <a:bodyPr/>
          <a:lstStyle/>
          <a:p>
            <a:pPr marL="533400" indent="-533400" eaLnBrk="1" hangingPunct="1"/>
            <a:r>
              <a:rPr lang="ar-SA" sz="2400" u="sng" smtClean="0"/>
              <a:t>التأثير الايجابي:</a:t>
            </a:r>
          </a:p>
          <a:p>
            <a:pPr marL="533400" indent="-533400" eaLnBrk="1" hangingPunct="1">
              <a:buFontTx/>
              <a:buAutoNum type="arabicPeriod"/>
            </a:pPr>
            <a:r>
              <a:rPr lang="ar-SA" sz="2400" smtClean="0"/>
              <a:t>السرعة في الاداء</a:t>
            </a:r>
          </a:p>
          <a:p>
            <a:pPr marL="533400" indent="-533400" eaLnBrk="1" hangingPunct="1">
              <a:buFontTx/>
              <a:buAutoNum type="arabicPeriod"/>
            </a:pPr>
            <a:r>
              <a:rPr lang="ar-SA" sz="2400" smtClean="0"/>
              <a:t> التعرف الشامل لمبيعات الزبائن</a:t>
            </a:r>
          </a:p>
          <a:p>
            <a:pPr marL="533400" indent="-533400" eaLnBrk="1" hangingPunct="1">
              <a:buFontTx/>
              <a:buAutoNum type="arabicPeriod"/>
            </a:pPr>
            <a:r>
              <a:rPr lang="ar-SA" sz="2400" smtClean="0"/>
              <a:t>تزود المنظمات بإمكانات وخدمات جديدة</a:t>
            </a:r>
          </a:p>
          <a:p>
            <a:pPr marL="533400" indent="-533400" eaLnBrk="1" hangingPunct="1">
              <a:buFontTx/>
              <a:buAutoNum type="arabicPeriod"/>
            </a:pPr>
            <a:r>
              <a:rPr lang="ar-SA" sz="2400" smtClean="0"/>
              <a:t>ساعدت المنظمات على التقدم في مجالات عدة</a:t>
            </a:r>
          </a:p>
          <a:p>
            <a:pPr marL="533400" indent="-533400" eaLnBrk="1" hangingPunct="1">
              <a:buFontTx/>
              <a:buAutoNum type="arabicPeriod"/>
            </a:pPr>
            <a:r>
              <a:rPr lang="ar-SA" sz="2400" smtClean="0"/>
              <a:t>السرعة في الوصول للمعلومة</a:t>
            </a:r>
            <a:endParaRPr lang="en-US" sz="240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r>
              <a:rPr lang="ar-SA" smtClean="0"/>
              <a:t>دورة حياة تطوير نظم المعلومات</a:t>
            </a:r>
            <a:endParaRPr lang="en-US" smtClean="0"/>
          </a:p>
        </p:txBody>
      </p:sp>
      <p:sp>
        <p:nvSpPr>
          <p:cNvPr id="14339" name="Rectangle 3"/>
          <p:cNvSpPr>
            <a:spLocks noGrp="1" noChangeArrowheads="1"/>
          </p:cNvSpPr>
          <p:nvPr>
            <p:ph type="body" idx="1"/>
          </p:nvPr>
        </p:nvSpPr>
        <p:spPr/>
        <p:txBody>
          <a:bodyPr/>
          <a:lstStyle/>
          <a:p>
            <a:pPr eaLnBrk="1" hangingPunct="1">
              <a:buFontTx/>
              <a:buNone/>
            </a:pPr>
            <a:endParaRPr lang="en-US" smtClean="0"/>
          </a:p>
        </p:txBody>
      </p:sp>
      <p:sp>
        <p:nvSpPr>
          <p:cNvPr id="14340" name="Rectangle 4"/>
          <p:cNvSpPr>
            <a:spLocks noChangeArrowheads="1"/>
          </p:cNvSpPr>
          <p:nvPr/>
        </p:nvSpPr>
        <p:spPr bwMode="auto">
          <a:xfrm>
            <a:off x="3733800" y="2209800"/>
            <a:ext cx="2362200" cy="609600"/>
          </a:xfrm>
          <a:prstGeom prst="rect">
            <a:avLst/>
          </a:prstGeom>
          <a:solidFill>
            <a:schemeClr val="accent1"/>
          </a:solidFill>
          <a:ln w="9525">
            <a:solidFill>
              <a:schemeClr val="tx1"/>
            </a:solidFill>
            <a:miter lim="800000"/>
            <a:headEnd/>
            <a:tailEnd/>
          </a:ln>
        </p:spPr>
        <p:txBody>
          <a:bodyPr wrap="none" anchor="ctr"/>
          <a:lstStyle/>
          <a:p>
            <a:pPr algn="ctr" rtl="0"/>
            <a:r>
              <a:rPr lang="en-US">
                <a:solidFill>
                  <a:schemeClr val="bg2"/>
                </a:solidFill>
              </a:rPr>
              <a:t>1. Primary Investigation</a:t>
            </a:r>
          </a:p>
        </p:txBody>
      </p:sp>
      <p:sp>
        <p:nvSpPr>
          <p:cNvPr id="14341" name="Rectangle 5"/>
          <p:cNvSpPr>
            <a:spLocks noChangeArrowheads="1"/>
          </p:cNvSpPr>
          <p:nvPr/>
        </p:nvSpPr>
        <p:spPr bwMode="auto">
          <a:xfrm>
            <a:off x="5638800" y="3200400"/>
            <a:ext cx="3048000" cy="533400"/>
          </a:xfrm>
          <a:prstGeom prst="rect">
            <a:avLst/>
          </a:prstGeom>
          <a:solidFill>
            <a:schemeClr val="accent1"/>
          </a:solidFill>
          <a:ln w="9525">
            <a:solidFill>
              <a:schemeClr val="tx1"/>
            </a:solidFill>
            <a:miter lim="800000"/>
            <a:headEnd/>
            <a:tailEnd/>
          </a:ln>
        </p:spPr>
        <p:txBody>
          <a:bodyPr wrap="none" anchor="ctr"/>
          <a:lstStyle/>
          <a:p>
            <a:pPr algn="ctr"/>
            <a:r>
              <a:rPr lang="en-US">
                <a:solidFill>
                  <a:schemeClr val="bg2"/>
                </a:solidFill>
              </a:rPr>
              <a:t>2. System Analysis</a:t>
            </a:r>
          </a:p>
        </p:txBody>
      </p:sp>
      <p:sp>
        <p:nvSpPr>
          <p:cNvPr id="14342" name="Rectangle 6"/>
          <p:cNvSpPr>
            <a:spLocks noChangeArrowheads="1"/>
          </p:cNvSpPr>
          <p:nvPr/>
        </p:nvSpPr>
        <p:spPr bwMode="auto">
          <a:xfrm>
            <a:off x="5715000" y="4267200"/>
            <a:ext cx="2971800" cy="533400"/>
          </a:xfrm>
          <a:prstGeom prst="rect">
            <a:avLst/>
          </a:prstGeom>
          <a:solidFill>
            <a:schemeClr val="accent1"/>
          </a:solidFill>
          <a:ln w="9525">
            <a:solidFill>
              <a:schemeClr val="tx1"/>
            </a:solidFill>
            <a:miter lim="800000"/>
            <a:headEnd/>
            <a:tailEnd/>
          </a:ln>
        </p:spPr>
        <p:txBody>
          <a:bodyPr wrap="none" anchor="ctr"/>
          <a:lstStyle/>
          <a:p>
            <a:pPr algn="ctr" rtl="0"/>
            <a:r>
              <a:rPr lang="en-US">
                <a:solidFill>
                  <a:schemeClr val="bg2"/>
                </a:solidFill>
              </a:rPr>
              <a:t>3. System Design</a:t>
            </a:r>
          </a:p>
        </p:txBody>
      </p:sp>
      <p:sp>
        <p:nvSpPr>
          <p:cNvPr id="14343" name="Rectangle 7"/>
          <p:cNvSpPr>
            <a:spLocks noChangeArrowheads="1"/>
          </p:cNvSpPr>
          <p:nvPr/>
        </p:nvSpPr>
        <p:spPr bwMode="auto">
          <a:xfrm>
            <a:off x="1447800" y="3200400"/>
            <a:ext cx="2743200" cy="533400"/>
          </a:xfrm>
          <a:prstGeom prst="rect">
            <a:avLst/>
          </a:prstGeom>
          <a:solidFill>
            <a:schemeClr val="accent1"/>
          </a:solidFill>
          <a:ln w="9525">
            <a:solidFill>
              <a:schemeClr val="tx1"/>
            </a:solidFill>
            <a:miter lim="800000"/>
            <a:headEnd/>
            <a:tailEnd/>
          </a:ln>
        </p:spPr>
        <p:txBody>
          <a:bodyPr wrap="none" anchor="ctr"/>
          <a:lstStyle/>
          <a:p>
            <a:pPr algn="ctr" rtl="0"/>
            <a:r>
              <a:rPr lang="en-US">
                <a:solidFill>
                  <a:schemeClr val="bg2"/>
                </a:solidFill>
              </a:rPr>
              <a:t>6. System Maintenance</a:t>
            </a:r>
          </a:p>
        </p:txBody>
      </p:sp>
      <p:sp>
        <p:nvSpPr>
          <p:cNvPr id="14344" name="Rectangle 8"/>
          <p:cNvSpPr>
            <a:spLocks noChangeArrowheads="1"/>
          </p:cNvSpPr>
          <p:nvPr/>
        </p:nvSpPr>
        <p:spPr bwMode="auto">
          <a:xfrm>
            <a:off x="1447800" y="4267200"/>
            <a:ext cx="2743200" cy="533400"/>
          </a:xfrm>
          <a:prstGeom prst="rect">
            <a:avLst/>
          </a:prstGeom>
          <a:solidFill>
            <a:schemeClr val="accent1"/>
          </a:solidFill>
          <a:ln w="9525">
            <a:solidFill>
              <a:schemeClr val="tx1"/>
            </a:solidFill>
            <a:miter lim="800000"/>
            <a:headEnd/>
            <a:tailEnd/>
          </a:ln>
        </p:spPr>
        <p:txBody>
          <a:bodyPr wrap="none" anchor="ctr"/>
          <a:lstStyle/>
          <a:p>
            <a:pPr algn="ctr" rtl="0"/>
            <a:r>
              <a:rPr lang="en-US">
                <a:solidFill>
                  <a:schemeClr val="bg2"/>
                </a:solidFill>
              </a:rPr>
              <a:t>5. System Implementation</a:t>
            </a:r>
          </a:p>
        </p:txBody>
      </p:sp>
      <p:sp>
        <p:nvSpPr>
          <p:cNvPr id="14345" name="Rectangle 9"/>
          <p:cNvSpPr>
            <a:spLocks noChangeArrowheads="1"/>
          </p:cNvSpPr>
          <p:nvPr/>
        </p:nvSpPr>
        <p:spPr bwMode="auto">
          <a:xfrm>
            <a:off x="3657600" y="5181600"/>
            <a:ext cx="2362200" cy="457200"/>
          </a:xfrm>
          <a:prstGeom prst="rect">
            <a:avLst/>
          </a:prstGeom>
          <a:solidFill>
            <a:schemeClr val="accent1"/>
          </a:solidFill>
          <a:ln w="9525">
            <a:solidFill>
              <a:schemeClr val="tx1"/>
            </a:solidFill>
            <a:miter lim="800000"/>
            <a:headEnd/>
            <a:tailEnd/>
          </a:ln>
        </p:spPr>
        <p:txBody>
          <a:bodyPr wrap="none" anchor="ctr"/>
          <a:lstStyle/>
          <a:p>
            <a:pPr algn="ctr" rtl="0"/>
            <a:r>
              <a:rPr lang="en-US">
                <a:solidFill>
                  <a:schemeClr val="bg2"/>
                </a:solidFill>
              </a:rPr>
              <a:t>4. System Development</a:t>
            </a:r>
          </a:p>
        </p:txBody>
      </p:sp>
      <p:sp>
        <p:nvSpPr>
          <p:cNvPr id="14346" name="Line 20"/>
          <p:cNvSpPr>
            <a:spLocks noChangeShapeType="1"/>
          </p:cNvSpPr>
          <p:nvPr/>
        </p:nvSpPr>
        <p:spPr bwMode="auto">
          <a:xfrm>
            <a:off x="6096000" y="2514600"/>
            <a:ext cx="1143000" cy="0"/>
          </a:xfrm>
          <a:prstGeom prst="line">
            <a:avLst/>
          </a:prstGeom>
          <a:noFill/>
          <a:ln w="9525">
            <a:solidFill>
              <a:schemeClr val="tx1"/>
            </a:solidFill>
            <a:round/>
            <a:headEnd/>
            <a:tailEnd/>
          </a:ln>
        </p:spPr>
        <p:txBody>
          <a:bodyPr/>
          <a:lstStyle/>
          <a:p>
            <a:endParaRPr lang="en-US"/>
          </a:p>
        </p:txBody>
      </p:sp>
      <p:sp>
        <p:nvSpPr>
          <p:cNvPr id="14347" name="Line 21"/>
          <p:cNvSpPr>
            <a:spLocks noChangeShapeType="1"/>
          </p:cNvSpPr>
          <p:nvPr/>
        </p:nvSpPr>
        <p:spPr bwMode="auto">
          <a:xfrm>
            <a:off x="7239000" y="2514600"/>
            <a:ext cx="0" cy="685800"/>
          </a:xfrm>
          <a:prstGeom prst="line">
            <a:avLst/>
          </a:prstGeom>
          <a:noFill/>
          <a:ln w="9525">
            <a:solidFill>
              <a:schemeClr val="tx1"/>
            </a:solidFill>
            <a:round/>
            <a:headEnd/>
            <a:tailEnd type="triangle" w="med" len="med"/>
          </a:ln>
        </p:spPr>
        <p:txBody>
          <a:bodyPr/>
          <a:lstStyle/>
          <a:p>
            <a:endParaRPr lang="en-US"/>
          </a:p>
        </p:txBody>
      </p:sp>
      <p:sp>
        <p:nvSpPr>
          <p:cNvPr id="14348" name="Line 22"/>
          <p:cNvSpPr>
            <a:spLocks noChangeShapeType="1"/>
          </p:cNvSpPr>
          <p:nvPr/>
        </p:nvSpPr>
        <p:spPr bwMode="auto">
          <a:xfrm>
            <a:off x="7239000" y="3810000"/>
            <a:ext cx="0" cy="457200"/>
          </a:xfrm>
          <a:prstGeom prst="line">
            <a:avLst/>
          </a:prstGeom>
          <a:noFill/>
          <a:ln w="9525">
            <a:solidFill>
              <a:schemeClr val="tx1"/>
            </a:solidFill>
            <a:round/>
            <a:headEnd/>
            <a:tailEnd type="triangle" w="med" len="med"/>
          </a:ln>
        </p:spPr>
        <p:txBody>
          <a:bodyPr/>
          <a:lstStyle/>
          <a:p>
            <a:endParaRPr lang="en-US"/>
          </a:p>
        </p:txBody>
      </p:sp>
      <p:sp>
        <p:nvSpPr>
          <p:cNvPr id="14349" name="Line 23"/>
          <p:cNvSpPr>
            <a:spLocks noChangeShapeType="1"/>
          </p:cNvSpPr>
          <p:nvPr/>
        </p:nvSpPr>
        <p:spPr bwMode="auto">
          <a:xfrm>
            <a:off x="7239000" y="4800600"/>
            <a:ext cx="0" cy="609600"/>
          </a:xfrm>
          <a:prstGeom prst="line">
            <a:avLst/>
          </a:prstGeom>
          <a:noFill/>
          <a:ln w="9525">
            <a:solidFill>
              <a:schemeClr val="tx1"/>
            </a:solidFill>
            <a:round/>
            <a:headEnd/>
            <a:tailEnd/>
          </a:ln>
        </p:spPr>
        <p:txBody>
          <a:bodyPr/>
          <a:lstStyle/>
          <a:p>
            <a:endParaRPr lang="en-US"/>
          </a:p>
        </p:txBody>
      </p:sp>
      <p:sp>
        <p:nvSpPr>
          <p:cNvPr id="14350" name="Line 24"/>
          <p:cNvSpPr>
            <a:spLocks noChangeShapeType="1"/>
          </p:cNvSpPr>
          <p:nvPr/>
        </p:nvSpPr>
        <p:spPr bwMode="auto">
          <a:xfrm flipH="1">
            <a:off x="6019800" y="5410200"/>
            <a:ext cx="1219200" cy="0"/>
          </a:xfrm>
          <a:prstGeom prst="line">
            <a:avLst/>
          </a:prstGeom>
          <a:noFill/>
          <a:ln w="9525">
            <a:solidFill>
              <a:schemeClr val="tx1"/>
            </a:solidFill>
            <a:round/>
            <a:headEnd/>
            <a:tailEnd type="triangle" w="med" len="med"/>
          </a:ln>
        </p:spPr>
        <p:txBody>
          <a:bodyPr/>
          <a:lstStyle/>
          <a:p>
            <a:endParaRPr lang="en-US"/>
          </a:p>
        </p:txBody>
      </p:sp>
      <p:sp>
        <p:nvSpPr>
          <p:cNvPr id="14351" name="Line 25"/>
          <p:cNvSpPr>
            <a:spLocks noChangeShapeType="1"/>
          </p:cNvSpPr>
          <p:nvPr/>
        </p:nvSpPr>
        <p:spPr bwMode="auto">
          <a:xfrm flipH="1">
            <a:off x="2590800" y="5410200"/>
            <a:ext cx="1066800" cy="0"/>
          </a:xfrm>
          <a:prstGeom prst="line">
            <a:avLst/>
          </a:prstGeom>
          <a:noFill/>
          <a:ln w="9525">
            <a:solidFill>
              <a:schemeClr val="tx1"/>
            </a:solidFill>
            <a:round/>
            <a:headEnd/>
            <a:tailEnd/>
          </a:ln>
        </p:spPr>
        <p:txBody>
          <a:bodyPr/>
          <a:lstStyle/>
          <a:p>
            <a:endParaRPr lang="en-US"/>
          </a:p>
        </p:txBody>
      </p:sp>
      <p:sp>
        <p:nvSpPr>
          <p:cNvPr id="14352" name="Line 26"/>
          <p:cNvSpPr>
            <a:spLocks noChangeShapeType="1"/>
          </p:cNvSpPr>
          <p:nvPr/>
        </p:nvSpPr>
        <p:spPr bwMode="auto">
          <a:xfrm flipV="1">
            <a:off x="2590800" y="4800600"/>
            <a:ext cx="0" cy="609600"/>
          </a:xfrm>
          <a:prstGeom prst="line">
            <a:avLst/>
          </a:prstGeom>
          <a:noFill/>
          <a:ln w="9525">
            <a:solidFill>
              <a:schemeClr val="tx1"/>
            </a:solidFill>
            <a:round/>
            <a:headEnd/>
            <a:tailEnd type="triangle" w="med" len="med"/>
          </a:ln>
        </p:spPr>
        <p:txBody>
          <a:bodyPr/>
          <a:lstStyle/>
          <a:p>
            <a:endParaRPr lang="en-US"/>
          </a:p>
        </p:txBody>
      </p:sp>
      <p:sp>
        <p:nvSpPr>
          <p:cNvPr id="14353" name="Line 28"/>
          <p:cNvSpPr>
            <a:spLocks noChangeShapeType="1"/>
          </p:cNvSpPr>
          <p:nvPr/>
        </p:nvSpPr>
        <p:spPr bwMode="auto">
          <a:xfrm flipV="1">
            <a:off x="2590800" y="3733800"/>
            <a:ext cx="0" cy="533400"/>
          </a:xfrm>
          <a:prstGeom prst="line">
            <a:avLst/>
          </a:prstGeom>
          <a:noFill/>
          <a:ln w="9525">
            <a:solidFill>
              <a:schemeClr val="tx1"/>
            </a:solidFill>
            <a:round/>
            <a:headEnd/>
            <a:tailEnd type="triangle" w="med" len="med"/>
          </a:ln>
        </p:spPr>
        <p:txBody>
          <a:bodyPr/>
          <a:lstStyle/>
          <a:p>
            <a:endParaRPr lang="en-US"/>
          </a:p>
        </p:txBody>
      </p:sp>
      <p:sp>
        <p:nvSpPr>
          <p:cNvPr id="14354" name="Line 29"/>
          <p:cNvSpPr>
            <a:spLocks noChangeShapeType="1"/>
          </p:cNvSpPr>
          <p:nvPr/>
        </p:nvSpPr>
        <p:spPr bwMode="auto">
          <a:xfrm flipV="1">
            <a:off x="2590800" y="2514600"/>
            <a:ext cx="0" cy="685800"/>
          </a:xfrm>
          <a:prstGeom prst="line">
            <a:avLst/>
          </a:prstGeom>
          <a:noFill/>
          <a:ln w="9525">
            <a:solidFill>
              <a:schemeClr val="tx1"/>
            </a:solidFill>
            <a:round/>
            <a:headEnd/>
            <a:tailEnd/>
          </a:ln>
        </p:spPr>
        <p:txBody>
          <a:bodyPr/>
          <a:lstStyle/>
          <a:p>
            <a:endParaRPr lang="en-US"/>
          </a:p>
        </p:txBody>
      </p:sp>
      <p:sp>
        <p:nvSpPr>
          <p:cNvPr id="14355" name="Line 32"/>
          <p:cNvSpPr>
            <a:spLocks noChangeShapeType="1"/>
          </p:cNvSpPr>
          <p:nvPr/>
        </p:nvSpPr>
        <p:spPr bwMode="auto">
          <a:xfrm>
            <a:off x="2590800" y="2514600"/>
            <a:ext cx="11430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eaLnBrk="1" hangingPunct="1"/>
            <a:r>
              <a:rPr lang="ar-SA" sz="4000" smtClean="0">
                <a:solidFill>
                  <a:srgbClr val="FF0066"/>
                </a:solidFill>
              </a:rPr>
              <a:t>الفصل الثاني</a:t>
            </a:r>
            <a:r>
              <a:rPr lang="ar-SA" sz="4000" smtClean="0"/>
              <a:t>: انواع نظم المعلومات (اداريا)</a:t>
            </a:r>
            <a:endParaRPr lang="en-US" sz="4000" smtClean="0"/>
          </a:p>
        </p:txBody>
      </p:sp>
      <p:sp>
        <p:nvSpPr>
          <p:cNvPr id="15363" name="Rectangle 3"/>
          <p:cNvSpPr>
            <a:spLocks noGrp="1" noChangeArrowheads="1"/>
          </p:cNvSpPr>
          <p:nvPr>
            <p:ph type="body" idx="1"/>
          </p:nvPr>
        </p:nvSpPr>
        <p:spPr/>
        <p:txBody>
          <a:bodyPr/>
          <a:lstStyle/>
          <a:p>
            <a:pPr marL="609600" indent="-609600" eaLnBrk="1" hangingPunct="1">
              <a:lnSpc>
                <a:spcPct val="90000"/>
              </a:lnSpc>
            </a:pPr>
            <a:r>
              <a:rPr lang="ar-SA" smtClean="0"/>
              <a:t>نظم المعلومات التي تخدم الهرم الاداري للمنظمة:</a:t>
            </a:r>
          </a:p>
          <a:p>
            <a:pPr marL="609600" indent="-609600" eaLnBrk="1" hangingPunct="1">
              <a:lnSpc>
                <a:spcPct val="90000"/>
              </a:lnSpc>
              <a:buFontTx/>
              <a:buAutoNum type="arabicPeriod"/>
            </a:pPr>
            <a:r>
              <a:rPr lang="ar-SA" sz="2800" smtClean="0"/>
              <a:t>نظم تخدم كل مستوى تنظيمي</a:t>
            </a:r>
          </a:p>
          <a:p>
            <a:pPr marL="609600" indent="-609600" eaLnBrk="1" hangingPunct="1">
              <a:lnSpc>
                <a:spcPct val="90000"/>
              </a:lnSpc>
              <a:buFontTx/>
              <a:buAutoNum type="arabicPeriod"/>
            </a:pPr>
            <a:r>
              <a:rPr lang="ar-SA" sz="2800" smtClean="0"/>
              <a:t>نظم شمولية</a:t>
            </a:r>
          </a:p>
          <a:p>
            <a:pPr marL="609600" indent="-609600" eaLnBrk="1" hangingPunct="1">
              <a:lnSpc>
                <a:spcPct val="90000"/>
              </a:lnSpc>
              <a:buFontTx/>
              <a:buNone/>
            </a:pPr>
            <a:endParaRPr lang="ar-SA" sz="2800" smtClean="0"/>
          </a:p>
          <a:p>
            <a:pPr marL="609600" indent="-609600" eaLnBrk="1" hangingPunct="1">
              <a:lnSpc>
                <a:spcPct val="90000"/>
              </a:lnSpc>
              <a:buFontTx/>
              <a:buNone/>
            </a:pPr>
            <a:r>
              <a:rPr lang="ar-SA" smtClean="0">
                <a:solidFill>
                  <a:srgbClr val="FF0066"/>
                </a:solidFill>
              </a:rPr>
              <a:t>اولا- النظم التي تخدم المستويات التنظيمية:</a:t>
            </a:r>
          </a:p>
          <a:p>
            <a:pPr marL="609600" indent="-609600" eaLnBrk="1" hangingPunct="1">
              <a:lnSpc>
                <a:spcPct val="90000"/>
              </a:lnSpc>
              <a:buFontTx/>
              <a:buNone/>
            </a:pPr>
            <a:r>
              <a:rPr lang="ar-SA" sz="2400" smtClean="0"/>
              <a:t>يمكن تقسيم نظم المعلومات على اساس المستويات التنظيمية  الاساسية ابتداء من الاسفل الى الاعلى حسب التالي: مستوى العمليات (</a:t>
            </a:r>
            <a:r>
              <a:rPr lang="en-US" sz="2400" smtClean="0"/>
              <a:t>operational level</a:t>
            </a:r>
            <a:r>
              <a:rPr lang="ar-SA" sz="2400" smtClean="0"/>
              <a:t>)، المستوى الاداري (</a:t>
            </a:r>
            <a:r>
              <a:rPr lang="en-US" sz="2400" smtClean="0"/>
              <a:t>management level</a:t>
            </a:r>
            <a:r>
              <a:rPr lang="ar-SA" sz="2400" smtClean="0"/>
              <a:t>)، المستوى الاستراتيجي (</a:t>
            </a:r>
            <a:r>
              <a:rPr lang="en-US" sz="2400" smtClean="0"/>
              <a:t>strategic level</a:t>
            </a:r>
            <a:r>
              <a:rPr lang="ar-SA" sz="2400" smtClean="0"/>
              <a:t>)</a:t>
            </a:r>
            <a:endParaRPr lang="en-US" sz="24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r" eaLnBrk="1" hangingPunct="1"/>
            <a:r>
              <a:rPr lang="ar-SA" sz="4000" smtClean="0">
                <a:solidFill>
                  <a:srgbClr val="FF0066"/>
                </a:solidFill>
              </a:rPr>
              <a:t>النظم التي تخدم المستويات التنظيمية:</a:t>
            </a:r>
            <a:br>
              <a:rPr lang="ar-SA" sz="4000" smtClean="0">
                <a:solidFill>
                  <a:srgbClr val="FF0066"/>
                </a:solidFill>
              </a:rPr>
            </a:br>
            <a:endParaRPr lang="en-US" sz="4000" smtClean="0">
              <a:solidFill>
                <a:srgbClr val="FF0066"/>
              </a:solidFill>
            </a:endParaRPr>
          </a:p>
        </p:txBody>
      </p:sp>
      <p:sp>
        <p:nvSpPr>
          <p:cNvPr id="16387" name="Rectangle 3"/>
          <p:cNvSpPr>
            <a:spLocks noGrp="1" noChangeArrowheads="1"/>
          </p:cNvSpPr>
          <p:nvPr>
            <p:ph type="body" idx="1"/>
          </p:nvPr>
        </p:nvSpPr>
        <p:spPr/>
        <p:txBody>
          <a:bodyPr/>
          <a:lstStyle/>
          <a:p>
            <a:pPr marL="609600" indent="-609600" eaLnBrk="1" hangingPunct="1">
              <a:lnSpc>
                <a:spcPct val="90000"/>
              </a:lnSpc>
            </a:pPr>
            <a:r>
              <a:rPr lang="ar-SA" smtClean="0"/>
              <a:t>النظم الستة التي تتعامل مع المستويات التنظيمية:</a:t>
            </a:r>
          </a:p>
          <a:p>
            <a:pPr marL="609600" indent="-609600" eaLnBrk="1" hangingPunct="1">
              <a:lnSpc>
                <a:spcPct val="90000"/>
              </a:lnSpc>
              <a:buFontTx/>
              <a:buNone/>
            </a:pPr>
            <a:r>
              <a:rPr lang="ar-SA" smtClean="0"/>
              <a:t>	</a:t>
            </a:r>
            <a:r>
              <a:rPr lang="ar-SA" sz="2400" smtClean="0"/>
              <a:t>لخدمة المستويات الثلاثة السابق ذكرها توجد لدينا </a:t>
            </a:r>
            <a:r>
              <a:rPr lang="ar-SA" sz="2400" smtClean="0">
                <a:solidFill>
                  <a:srgbClr val="FF0066"/>
                </a:solidFill>
              </a:rPr>
              <a:t>ستة انواع من نظم المعلومات</a:t>
            </a:r>
            <a:r>
              <a:rPr lang="ar-SA" sz="2400" smtClean="0"/>
              <a:t> تخدم اغراض مختلفة هي:</a:t>
            </a:r>
          </a:p>
          <a:p>
            <a:pPr marL="609600" indent="-609600" eaLnBrk="1" hangingPunct="1">
              <a:lnSpc>
                <a:spcPct val="90000"/>
              </a:lnSpc>
              <a:buFontTx/>
              <a:buAutoNum type="arabicPeriod"/>
            </a:pPr>
            <a:r>
              <a:rPr lang="ar-SA" sz="2400" smtClean="0"/>
              <a:t>نظم معالجة المعاملات (</a:t>
            </a:r>
            <a:r>
              <a:rPr lang="en-US" sz="2400" smtClean="0"/>
              <a:t>Transaction processing system</a:t>
            </a:r>
            <a:r>
              <a:rPr lang="ar-SA" sz="2400" smtClean="0"/>
              <a:t>)</a:t>
            </a:r>
          </a:p>
          <a:p>
            <a:pPr marL="609600" indent="-609600" eaLnBrk="1" hangingPunct="1">
              <a:lnSpc>
                <a:spcPct val="90000"/>
              </a:lnSpc>
              <a:buFontTx/>
              <a:buAutoNum type="arabicPeriod"/>
            </a:pPr>
            <a:r>
              <a:rPr lang="ar-SA" sz="2400" smtClean="0"/>
              <a:t>نظم المكتب (</a:t>
            </a:r>
            <a:r>
              <a:rPr lang="en-US" sz="2400" smtClean="0"/>
              <a:t>Office system</a:t>
            </a:r>
            <a:r>
              <a:rPr lang="ar-SA" sz="2400" smtClean="0"/>
              <a:t>)</a:t>
            </a:r>
          </a:p>
          <a:p>
            <a:pPr marL="609600" indent="-609600" eaLnBrk="1" hangingPunct="1">
              <a:lnSpc>
                <a:spcPct val="90000"/>
              </a:lnSpc>
              <a:buFontTx/>
              <a:buAutoNum type="arabicPeriod"/>
            </a:pPr>
            <a:r>
              <a:rPr lang="ar-SA" sz="2400" smtClean="0"/>
              <a:t>نظم العمل المعرفي (</a:t>
            </a:r>
            <a:r>
              <a:rPr lang="en-US" sz="2400" smtClean="0"/>
              <a:t>Knowledge work system</a:t>
            </a:r>
            <a:r>
              <a:rPr lang="ar-SA" sz="2400" smtClean="0"/>
              <a:t>)</a:t>
            </a:r>
          </a:p>
          <a:p>
            <a:pPr marL="609600" indent="-609600" eaLnBrk="1" hangingPunct="1">
              <a:lnSpc>
                <a:spcPct val="90000"/>
              </a:lnSpc>
              <a:buFontTx/>
              <a:buAutoNum type="arabicPeriod"/>
            </a:pPr>
            <a:r>
              <a:rPr lang="ar-SA" sz="2400" smtClean="0"/>
              <a:t>نظم دعم القرار (</a:t>
            </a:r>
            <a:r>
              <a:rPr lang="en-US" sz="2400" smtClean="0"/>
              <a:t>Decision support system</a:t>
            </a:r>
            <a:r>
              <a:rPr lang="ar-SA" sz="2400" smtClean="0"/>
              <a:t>)</a:t>
            </a:r>
          </a:p>
          <a:p>
            <a:pPr marL="609600" indent="-609600" eaLnBrk="1" hangingPunct="1">
              <a:lnSpc>
                <a:spcPct val="90000"/>
              </a:lnSpc>
              <a:buFontTx/>
              <a:buAutoNum type="arabicPeriod"/>
            </a:pPr>
            <a:r>
              <a:rPr lang="ar-SA" sz="2400" smtClean="0"/>
              <a:t>نظم المعلومات الادارية (</a:t>
            </a:r>
            <a:r>
              <a:rPr lang="en-US" sz="2400" smtClean="0"/>
              <a:t>Management information system</a:t>
            </a:r>
            <a:r>
              <a:rPr lang="ar-SA" sz="2400" smtClean="0"/>
              <a:t>)</a:t>
            </a:r>
          </a:p>
          <a:p>
            <a:pPr marL="609600" indent="-609600" eaLnBrk="1" hangingPunct="1">
              <a:lnSpc>
                <a:spcPct val="90000"/>
              </a:lnSpc>
              <a:buFontTx/>
              <a:buAutoNum type="arabicPeriod"/>
            </a:pPr>
            <a:r>
              <a:rPr lang="ar-SA" sz="2400" smtClean="0"/>
              <a:t>نظم الدعم التنفيذي (</a:t>
            </a:r>
            <a:r>
              <a:rPr lang="en-US" sz="2400" smtClean="0"/>
              <a:t>Executive support system</a:t>
            </a:r>
            <a:r>
              <a:rPr lang="ar-SA" sz="2400" smtClean="0"/>
              <a:t>)</a:t>
            </a:r>
            <a:endParaRPr lang="en-US" sz="24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en-US" smtClean="0"/>
          </a:p>
        </p:txBody>
      </p:sp>
      <p:sp>
        <p:nvSpPr>
          <p:cNvPr id="17411" name="Rectangle 3"/>
          <p:cNvSpPr>
            <a:spLocks noGrp="1" noChangeArrowheads="1"/>
          </p:cNvSpPr>
          <p:nvPr>
            <p:ph type="body" idx="1"/>
          </p:nvPr>
        </p:nvSpPr>
        <p:spPr/>
        <p:txBody>
          <a:bodyPr/>
          <a:lstStyle/>
          <a:p>
            <a:pPr eaLnBrk="1" hangingPunct="1"/>
            <a:r>
              <a:rPr lang="ar-SA" smtClean="0"/>
              <a:t>نظم معالجة المعاملات التجارية</a:t>
            </a:r>
          </a:p>
          <a:p>
            <a:pPr eaLnBrk="1" hangingPunct="1"/>
            <a:r>
              <a:rPr lang="ar-SA" smtClean="0">
                <a:solidFill>
                  <a:srgbClr val="FF0066"/>
                </a:solidFill>
              </a:rPr>
              <a:t>انواعها:</a:t>
            </a:r>
          </a:p>
          <a:p>
            <a:pPr eaLnBrk="1" hangingPunct="1">
              <a:buFontTx/>
              <a:buNone/>
            </a:pPr>
            <a:r>
              <a:rPr lang="ar-SA" smtClean="0"/>
              <a:t>	</a:t>
            </a:r>
            <a:r>
              <a:rPr lang="ar-SA" sz="2400" smtClean="0"/>
              <a:t>(نظم المبيعات والتسويق، نظم التصنيع والإنتاج، نظم التمويل والمحاسبة، نظم الموارد البشرية، نظم اخرى..)</a:t>
            </a:r>
          </a:p>
          <a:p>
            <a:pPr eaLnBrk="1" hangingPunct="1"/>
            <a:r>
              <a:rPr lang="ar-SA" smtClean="0">
                <a:solidFill>
                  <a:srgbClr val="FF0066"/>
                </a:solidFill>
              </a:rPr>
              <a:t>نشاطاتها:</a:t>
            </a:r>
          </a:p>
          <a:p>
            <a:pPr eaLnBrk="1" hangingPunct="1">
              <a:buFontTx/>
              <a:buNone/>
            </a:pPr>
            <a:r>
              <a:rPr lang="ar-SA" smtClean="0">
                <a:solidFill>
                  <a:srgbClr val="FF0066"/>
                </a:solidFill>
              </a:rPr>
              <a:t>	</a:t>
            </a:r>
            <a:r>
              <a:rPr lang="ar-SA" sz="2400" smtClean="0"/>
              <a:t>(ادخال البيانات، معالجة التعاملات، مراجعة وإدامة قاعدة البيانات، انتاج وتوليد الوثائق والتقارير، معالجة الاستعلام)</a:t>
            </a:r>
          </a:p>
          <a:p>
            <a:pPr eaLnBrk="1" hangingPunct="1">
              <a:buFontTx/>
              <a:buNone/>
            </a:pPr>
            <a:endParaRPr lang="ar-SA" sz="2400" smtClean="0"/>
          </a:p>
          <a:p>
            <a:pPr eaLnBrk="1" hangingPunct="1">
              <a:buFontTx/>
              <a:buNone/>
            </a:pPr>
            <a:endParaRPr lang="ar-SA" sz="2400" smtClean="0"/>
          </a:p>
          <a:p>
            <a:pPr eaLnBrk="1" hangingPunct="1">
              <a:buFontTx/>
              <a:buNone/>
            </a:pPr>
            <a:endParaRPr lang="en-US" smtClean="0">
              <a:solidFill>
                <a:srgbClr val="FF0066"/>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r" eaLnBrk="1" hangingPunct="1"/>
            <a:r>
              <a:rPr lang="ar-SA" sz="3600" smtClean="0"/>
              <a:t>نظم المعلومات التي تخدم المجالات الوظيفية للأعمال</a:t>
            </a:r>
            <a:endParaRPr lang="en-US" sz="3600" smtClean="0"/>
          </a:p>
        </p:txBody>
      </p:sp>
      <p:sp>
        <p:nvSpPr>
          <p:cNvPr id="41987" name="Rectangle 3"/>
          <p:cNvSpPr>
            <a:spLocks noGrp="1" noChangeArrowheads="1"/>
          </p:cNvSpPr>
          <p:nvPr>
            <p:ph type="body" idx="1"/>
          </p:nvPr>
        </p:nvSpPr>
        <p:spPr/>
        <p:txBody>
          <a:bodyPr/>
          <a:lstStyle/>
          <a:p>
            <a:pPr eaLnBrk="1" hangingPunct="1">
              <a:defRPr/>
            </a:pPr>
            <a:r>
              <a:rPr lang="ar-SA" sz="2400" dirty="0" smtClean="0">
                <a:solidFill>
                  <a:srgbClr val="FF3399"/>
                </a:solidFill>
              </a:rPr>
              <a:t>نظم معلومات المبيعات والتسويق (</a:t>
            </a:r>
            <a:r>
              <a:rPr lang="en-US" sz="2400" dirty="0" smtClean="0">
                <a:solidFill>
                  <a:srgbClr val="FF3399"/>
                </a:solidFill>
              </a:rPr>
              <a:t>Sales and Marketing IS</a:t>
            </a:r>
            <a:r>
              <a:rPr lang="ar-SA" sz="2800" dirty="0" smtClean="0"/>
              <a:t>):</a:t>
            </a:r>
          </a:p>
          <a:p>
            <a:pPr marL="514350" indent="-514350" eaLnBrk="1" hangingPunct="1">
              <a:buFont typeface="+mj-lt"/>
              <a:buAutoNum type="arabicParenR"/>
              <a:defRPr/>
            </a:pPr>
            <a:r>
              <a:rPr lang="ar-SA" sz="2400" dirty="0" smtClean="0"/>
              <a:t>تساعد على تحديد الزبائن وتوجهاتهم نحو المنتجات</a:t>
            </a:r>
          </a:p>
          <a:p>
            <a:pPr marL="514350" indent="-514350" eaLnBrk="1" hangingPunct="1">
              <a:buFont typeface="+mj-lt"/>
              <a:buAutoNum type="arabicParenR"/>
              <a:defRPr/>
            </a:pPr>
            <a:r>
              <a:rPr lang="ar-SA" sz="2400" dirty="0" smtClean="0"/>
              <a:t>تساعد على تطوير وتحسين الشركة</a:t>
            </a:r>
          </a:p>
          <a:p>
            <a:pPr marL="514350" indent="-514350" eaLnBrk="1" hangingPunct="1">
              <a:buFont typeface="+mj-lt"/>
              <a:buAutoNum type="arabicParenR"/>
              <a:defRPr/>
            </a:pPr>
            <a:r>
              <a:rPr lang="ar-SA" sz="2400" dirty="0" smtClean="0"/>
              <a:t>تقوم بنشاطات أخرى مثل إجراءات الطلبات، تحليل السوق، تحليل الأسعار وتوجهات البيع.</a:t>
            </a:r>
          </a:p>
          <a:p>
            <a:pPr marL="514350" indent="-514350" eaLnBrk="1" hangingPunct="1">
              <a:buFontTx/>
              <a:buNone/>
              <a:defRPr/>
            </a:pPr>
            <a:endParaRPr lang="ar-SA" sz="2400" dirty="0" smtClean="0"/>
          </a:p>
          <a:p>
            <a:pPr marL="514350" indent="-514350" eaLnBrk="1" hangingPunct="1">
              <a:defRPr/>
            </a:pPr>
            <a:r>
              <a:rPr lang="ar-SA" sz="2400" dirty="0" smtClean="0">
                <a:solidFill>
                  <a:srgbClr val="FF3399"/>
                </a:solidFill>
              </a:rPr>
              <a:t>نظم معلومات التصنيع والإنتاج ( </a:t>
            </a:r>
            <a:r>
              <a:rPr lang="en-US" sz="2400" dirty="0" smtClean="0">
                <a:solidFill>
                  <a:srgbClr val="FF3399"/>
                </a:solidFill>
              </a:rPr>
              <a:t>Manufacturing and Production IS</a:t>
            </a:r>
            <a:r>
              <a:rPr lang="ar-SA" sz="2400" dirty="0" smtClean="0">
                <a:solidFill>
                  <a:srgbClr val="FF3399"/>
                </a:solidFill>
              </a:rPr>
              <a:t>):</a:t>
            </a:r>
          </a:p>
          <a:p>
            <a:pPr marL="514350" indent="-514350" eaLnBrk="1" hangingPunct="1">
              <a:buFont typeface="+mj-lt"/>
              <a:buAutoNum type="arabicParenR"/>
              <a:defRPr/>
            </a:pPr>
            <a:r>
              <a:rPr lang="ar-SA" sz="2400" dirty="0" smtClean="0"/>
              <a:t>توفر معلومات تخص التخطيط وتطوير الإنتاج وجدولته</a:t>
            </a:r>
          </a:p>
          <a:p>
            <a:pPr marL="514350" indent="-514350" eaLnBrk="1" hangingPunct="1">
              <a:buFont typeface="+mj-lt"/>
              <a:buAutoNum type="arabicParenR"/>
              <a:defRPr/>
            </a:pPr>
            <a:r>
              <a:rPr lang="ar-SA" sz="2400" dirty="0" smtClean="0"/>
              <a:t>توفر معلومات تتعلق بالسيطرة على انسيابية الإنتاج</a:t>
            </a:r>
          </a:p>
          <a:p>
            <a:pPr marL="514350" indent="-514350" eaLnBrk="1" hangingPunct="1">
              <a:buFont typeface="+mj-lt"/>
              <a:buAutoNum type="arabicParenR"/>
              <a:defRPr/>
            </a:pPr>
            <a:r>
              <a:rPr lang="ar-SA" sz="2400" dirty="0" smtClean="0"/>
              <a:t>منها ما يساعد في السيطرة على </a:t>
            </a:r>
            <a:r>
              <a:rPr lang="ar-SA" sz="2400" dirty="0" err="1" smtClean="0"/>
              <a:t>المكائن</a:t>
            </a:r>
            <a:r>
              <a:rPr lang="ar-SA" sz="2400" dirty="0" smtClean="0"/>
              <a:t> وتخطيط الإنتاج</a:t>
            </a:r>
            <a:endParaRPr lang="en-US" sz="24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وان 1"/>
          <p:cNvSpPr>
            <a:spLocks noGrp="1"/>
          </p:cNvSpPr>
          <p:nvPr>
            <p:ph type="title"/>
          </p:nvPr>
        </p:nvSpPr>
        <p:spPr/>
        <p:txBody>
          <a:bodyPr/>
          <a:lstStyle/>
          <a:p>
            <a:pPr eaLnBrk="1" hangingPunct="1"/>
            <a:r>
              <a:rPr lang="ar-SA" smtClean="0"/>
              <a:t>تابع </a:t>
            </a:r>
          </a:p>
        </p:txBody>
      </p:sp>
      <p:sp>
        <p:nvSpPr>
          <p:cNvPr id="3" name="عنصر نائب للمحتوى 2"/>
          <p:cNvSpPr>
            <a:spLocks noGrp="1"/>
          </p:cNvSpPr>
          <p:nvPr>
            <p:ph idx="1"/>
          </p:nvPr>
        </p:nvSpPr>
        <p:spPr/>
        <p:txBody>
          <a:bodyPr/>
          <a:lstStyle/>
          <a:p>
            <a:pPr eaLnBrk="1" hangingPunct="1">
              <a:defRPr/>
            </a:pPr>
            <a:r>
              <a:rPr lang="ar-SA" sz="2400" dirty="0" smtClean="0">
                <a:solidFill>
                  <a:srgbClr val="FF3399"/>
                </a:solidFill>
              </a:rPr>
              <a:t>نظم معلومات الموارد البشرية (</a:t>
            </a:r>
            <a:r>
              <a:rPr lang="en-US" sz="2400" dirty="0" smtClean="0">
                <a:solidFill>
                  <a:srgbClr val="FF3399"/>
                </a:solidFill>
              </a:rPr>
              <a:t>Human Resources IS</a:t>
            </a:r>
            <a:r>
              <a:rPr lang="ar-SA" sz="2400" dirty="0" smtClean="0">
                <a:solidFill>
                  <a:srgbClr val="FF3399"/>
                </a:solidFill>
              </a:rPr>
              <a:t>):</a:t>
            </a:r>
          </a:p>
          <a:p>
            <a:pPr marL="457200" indent="-457200" eaLnBrk="1" hangingPunct="1">
              <a:buFont typeface="+mj-lt"/>
              <a:buAutoNum type="arabicParenR"/>
              <a:defRPr/>
            </a:pPr>
            <a:r>
              <a:rPr lang="ar-SA" sz="2400" dirty="0" smtClean="0">
                <a:solidFill>
                  <a:srgbClr val="FFFFFF"/>
                </a:solidFill>
              </a:rPr>
              <a:t>تؤمن سجلات العاملين ومتابعتهم</a:t>
            </a:r>
          </a:p>
          <a:p>
            <a:pPr marL="457200" indent="-457200" eaLnBrk="1" hangingPunct="1">
              <a:buFont typeface="+mj-lt"/>
              <a:buAutoNum type="arabicParenR"/>
              <a:defRPr/>
            </a:pPr>
            <a:r>
              <a:rPr lang="ar-SA" sz="2400" dirty="0" smtClean="0">
                <a:solidFill>
                  <a:srgbClr val="FFFFFF"/>
                </a:solidFill>
              </a:rPr>
              <a:t>دعم التخطيط لتعويضات العاملين ومتطلباتها القانونية</a:t>
            </a:r>
          </a:p>
          <a:p>
            <a:pPr marL="457200" indent="-457200" eaLnBrk="1" hangingPunct="1">
              <a:buFont typeface="+mj-lt"/>
              <a:buAutoNum type="arabicParenR"/>
              <a:defRPr/>
            </a:pPr>
            <a:r>
              <a:rPr lang="ar-SA" sz="2400" dirty="0" smtClean="0">
                <a:solidFill>
                  <a:srgbClr val="FFFFFF"/>
                </a:solidFill>
              </a:rPr>
              <a:t>التطوير والتدريب المهني</a:t>
            </a:r>
          </a:p>
          <a:p>
            <a:pPr marL="457200" indent="-457200" eaLnBrk="1" hangingPunct="1">
              <a:buFont typeface="+mj-lt"/>
              <a:buAutoNum type="arabicParenR"/>
              <a:defRPr/>
            </a:pPr>
            <a:r>
              <a:rPr lang="ar-SA" sz="2400" dirty="0" smtClean="0">
                <a:solidFill>
                  <a:srgbClr val="FFFFFF"/>
                </a:solidFill>
              </a:rPr>
              <a:t>تخطيط الموارد البشرية</a:t>
            </a:r>
          </a:p>
          <a:p>
            <a:pPr marL="457200" indent="-457200" eaLnBrk="1" hangingPunct="1">
              <a:buFontTx/>
              <a:buNone/>
              <a:defRPr/>
            </a:pPr>
            <a:endParaRPr lang="ar-SA" sz="2400" dirty="0" smtClean="0">
              <a:solidFill>
                <a:srgbClr val="FFFFFF"/>
              </a:solidFill>
            </a:endParaRPr>
          </a:p>
          <a:p>
            <a:pPr marL="457200" indent="-457200" eaLnBrk="1" hangingPunct="1">
              <a:defRPr/>
            </a:pPr>
            <a:r>
              <a:rPr lang="ar-SA" sz="2400" dirty="0" smtClean="0">
                <a:solidFill>
                  <a:srgbClr val="FF3399"/>
                </a:solidFill>
              </a:rPr>
              <a:t>نظم معلومات التمويل والمحاسبة (</a:t>
            </a:r>
            <a:r>
              <a:rPr lang="en-US" sz="2400" dirty="0" smtClean="0">
                <a:solidFill>
                  <a:srgbClr val="FF3399"/>
                </a:solidFill>
              </a:rPr>
              <a:t>Finance and Accounting IS</a:t>
            </a:r>
            <a:r>
              <a:rPr lang="ar-SA" sz="2400" dirty="0" smtClean="0">
                <a:solidFill>
                  <a:srgbClr val="FFFFFF"/>
                </a:solidFill>
              </a:rPr>
              <a:t>):</a:t>
            </a:r>
          </a:p>
          <a:p>
            <a:pPr marL="457200" indent="-457200" eaLnBrk="1" hangingPunct="1">
              <a:buFont typeface="+mj-lt"/>
              <a:buAutoNum type="arabicParenR"/>
              <a:defRPr/>
            </a:pPr>
            <a:r>
              <a:rPr lang="ar-SA" sz="2400" dirty="0" smtClean="0">
                <a:solidFill>
                  <a:srgbClr val="FFFFFF"/>
                </a:solidFill>
              </a:rPr>
              <a:t>متابعة ممتلكات المنظمة وانسيابية التمويل</a:t>
            </a:r>
          </a:p>
          <a:p>
            <a:pPr marL="457200" indent="-457200" eaLnBrk="1" hangingPunct="1">
              <a:buFont typeface="+mj-lt"/>
              <a:buAutoNum type="arabicParenR"/>
              <a:defRPr/>
            </a:pPr>
            <a:r>
              <a:rPr lang="ar-SA" sz="2400" dirty="0" smtClean="0">
                <a:solidFill>
                  <a:srgbClr val="FFFFFF"/>
                </a:solidFill>
              </a:rPr>
              <a:t>متابعة أعمال الحسابات، تحليل السندات، الموازنة وتخطيط الأرباح</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886200" y="228600"/>
            <a:ext cx="22860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solidFill>
                  <a:schemeClr val="bg1">
                    <a:lumMod val="60000"/>
                    <a:lumOff val="40000"/>
                  </a:schemeClr>
                </a:solidFill>
              </a:rPr>
              <a:t>Sales and Marketing IS</a:t>
            </a:r>
            <a:endParaRPr lang="ar-SA" dirty="0">
              <a:solidFill>
                <a:schemeClr val="bg1">
                  <a:lumMod val="60000"/>
                  <a:lumOff val="40000"/>
                </a:schemeClr>
              </a:solidFill>
            </a:endParaRPr>
          </a:p>
        </p:txBody>
      </p:sp>
      <p:sp>
        <p:nvSpPr>
          <p:cNvPr id="4" name="مستطيل 3"/>
          <p:cNvSpPr/>
          <p:nvPr/>
        </p:nvSpPr>
        <p:spPr>
          <a:xfrm>
            <a:off x="5943600" y="1828800"/>
            <a:ext cx="3048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solidFill>
                  <a:schemeClr val="bg1">
                    <a:lumMod val="60000"/>
                    <a:lumOff val="40000"/>
                  </a:schemeClr>
                </a:solidFill>
              </a:rPr>
              <a:t>Human Resources IS</a:t>
            </a:r>
            <a:endParaRPr lang="ar-SA" dirty="0">
              <a:solidFill>
                <a:schemeClr val="bg1">
                  <a:lumMod val="60000"/>
                  <a:lumOff val="40000"/>
                </a:schemeClr>
              </a:solidFill>
            </a:endParaRPr>
          </a:p>
        </p:txBody>
      </p:sp>
      <p:sp>
        <p:nvSpPr>
          <p:cNvPr id="5" name="مستطيل 4"/>
          <p:cNvSpPr/>
          <p:nvPr/>
        </p:nvSpPr>
        <p:spPr>
          <a:xfrm>
            <a:off x="6019800" y="4267200"/>
            <a:ext cx="28956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solidFill>
                  <a:schemeClr val="bg1">
                    <a:lumMod val="60000"/>
                    <a:lumOff val="40000"/>
                  </a:schemeClr>
                </a:solidFill>
              </a:rPr>
              <a:t>Finance IS</a:t>
            </a:r>
            <a:endParaRPr lang="ar-SA" dirty="0">
              <a:solidFill>
                <a:schemeClr val="bg1">
                  <a:lumMod val="60000"/>
                  <a:lumOff val="40000"/>
                </a:schemeClr>
              </a:solidFill>
            </a:endParaRPr>
          </a:p>
        </p:txBody>
      </p:sp>
      <p:sp>
        <p:nvSpPr>
          <p:cNvPr id="6" name="مستطيل 5"/>
          <p:cNvSpPr/>
          <p:nvPr/>
        </p:nvSpPr>
        <p:spPr>
          <a:xfrm>
            <a:off x="1295400" y="1752600"/>
            <a:ext cx="27432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solidFill>
                  <a:schemeClr val="bg1">
                    <a:lumMod val="60000"/>
                    <a:lumOff val="40000"/>
                  </a:schemeClr>
                </a:solidFill>
              </a:rPr>
              <a:t>Manufacturing  and Production IS</a:t>
            </a:r>
            <a:endParaRPr lang="ar-SA" dirty="0">
              <a:solidFill>
                <a:schemeClr val="bg1">
                  <a:lumMod val="60000"/>
                  <a:lumOff val="40000"/>
                </a:schemeClr>
              </a:solidFill>
            </a:endParaRPr>
          </a:p>
        </p:txBody>
      </p:sp>
      <p:sp>
        <p:nvSpPr>
          <p:cNvPr id="7" name="مستطيل 6"/>
          <p:cNvSpPr/>
          <p:nvPr/>
        </p:nvSpPr>
        <p:spPr>
          <a:xfrm>
            <a:off x="1295400" y="4191000"/>
            <a:ext cx="27432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solidFill>
                  <a:schemeClr val="bg1">
                    <a:lumMod val="60000"/>
                    <a:lumOff val="40000"/>
                  </a:schemeClr>
                </a:solidFill>
              </a:rPr>
              <a:t>Accounting IS</a:t>
            </a:r>
            <a:endParaRPr lang="ar-SA" dirty="0">
              <a:solidFill>
                <a:schemeClr val="bg1">
                  <a:lumMod val="60000"/>
                  <a:lumOff val="40000"/>
                </a:schemeClr>
              </a:solidFill>
            </a:endParaRPr>
          </a:p>
        </p:txBody>
      </p:sp>
      <p:sp>
        <p:nvSpPr>
          <p:cNvPr id="8" name="مستطيل 7"/>
          <p:cNvSpPr/>
          <p:nvPr/>
        </p:nvSpPr>
        <p:spPr>
          <a:xfrm>
            <a:off x="4419600" y="2438400"/>
            <a:ext cx="1219200" cy="205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dirty="0">
                <a:solidFill>
                  <a:srgbClr val="FF3399"/>
                </a:solidFill>
              </a:rPr>
              <a:t>نظم الأعمال الوظيفية</a:t>
            </a:r>
          </a:p>
          <a:p>
            <a:pPr algn="ctr">
              <a:defRPr/>
            </a:pPr>
            <a:r>
              <a:rPr lang="en-US" dirty="0">
                <a:solidFill>
                  <a:srgbClr val="FF3399"/>
                </a:solidFill>
              </a:rPr>
              <a:t>Functional Business System</a:t>
            </a:r>
            <a:endParaRPr lang="ar-SA" dirty="0">
              <a:solidFill>
                <a:srgbClr val="FF3399"/>
              </a:solidFill>
            </a:endParaRPr>
          </a:p>
          <a:p>
            <a:pPr algn="ctr">
              <a:defRPr/>
            </a:pPr>
            <a:endParaRPr lang="ar-SA" dirty="0"/>
          </a:p>
        </p:txBody>
      </p:sp>
      <p:cxnSp>
        <p:nvCxnSpPr>
          <p:cNvPr id="10" name="رابط كسهم مستقيم 9"/>
          <p:cNvCxnSpPr>
            <a:stCxn id="8" idx="0"/>
            <a:endCxn id="3" idx="2"/>
          </p:cNvCxnSpPr>
          <p:nvPr/>
        </p:nvCxnSpPr>
        <p:spPr>
          <a:xfrm rot="5400000" flipH="1" flipV="1">
            <a:off x="4457701" y="1866900"/>
            <a:ext cx="11430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a:stCxn id="8" idx="3"/>
          </p:cNvCxnSpPr>
          <p:nvPr/>
        </p:nvCxnSpPr>
        <p:spPr>
          <a:xfrm>
            <a:off x="5638800" y="3467100"/>
            <a:ext cx="182880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a:off x="5638800" y="3657600"/>
            <a:ext cx="1828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a:endCxn id="5" idx="0"/>
          </p:cNvCxnSpPr>
          <p:nvPr/>
        </p:nvCxnSpPr>
        <p:spPr>
          <a:xfrm rot="5400000">
            <a:off x="7162801" y="3962400"/>
            <a:ext cx="6096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رابط كسهم مستقيم 23"/>
          <p:cNvCxnSpPr>
            <a:endCxn id="4" idx="2"/>
          </p:cNvCxnSpPr>
          <p:nvPr/>
        </p:nvCxnSpPr>
        <p:spPr>
          <a:xfrm rot="5400000" flipH="1" flipV="1">
            <a:off x="7277101" y="3314700"/>
            <a:ext cx="3810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رابط مستقيم 27"/>
          <p:cNvCxnSpPr/>
          <p:nvPr/>
        </p:nvCxnSpPr>
        <p:spPr>
          <a:xfrm rot="10800000">
            <a:off x="2667000" y="36576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رابط مستقيم 34"/>
          <p:cNvCxnSpPr>
            <a:stCxn id="8" idx="1"/>
          </p:cNvCxnSpPr>
          <p:nvPr/>
        </p:nvCxnSpPr>
        <p:spPr>
          <a:xfrm rot="10800000">
            <a:off x="2667000" y="3429000"/>
            <a:ext cx="175260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رابط كسهم مستقيم 36"/>
          <p:cNvCxnSpPr>
            <a:endCxn id="6" idx="2"/>
          </p:cNvCxnSpPr>
          <p:nvPr/>
        </p:nvCxnSpPr>
        <p:spPr>
          <a:xfrm rot="5400000" flipH="1" flipV="1">
            <a:off x="2514601" y="3276600"/>
            <a:ext cx="3048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رابط كسهم مستقيم 45"/>
          <p:cNvCxnSpPr>
            <a:endCxn id="7" idx="0"/>
          </p:cNvCxnSpPr>
          <p:nvPr/>
        </p:nvCxnSpPr>
        <p:spPr>
          <a:xfrm rot="5400000">
            <a:off x="2400301" y="3924300"/>
            <a:ext cx="5334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وان 1"/>
          <p:cNvSpPr>
            <a:spLocks noGrp="1"/>
          </p:cNvSpPr>
          <p:nvPr>
            <p:ph type="title"/>
          </p:nvPr>
        </p:nvSpPr>
        <p:spPr/>
        <p:txBody>
          <a:bodyPr/>
          <a:lstStyle/>
          <a:p>
            <a:pPr algn="r" eaLnBrk="1" hangingPunct="1"/>
            <a:r>
              <a:rPr lang="ar-SA" smtClean="0"/>
              <a:t>التسويق التفاعلي:</a:t>
            </a:r>
          </a:p>
        </p:txBody>
      </p:sp>
      <p:sp>
        <p:nvSpPr>
          <p:cNvPr id="21507" name="عنصر نائب للمحتوى 2"/>
          <p:cNvSpPr>
            <a:spLocks noGrp="1"/>
          </p:cNvSpPr>
          <p:nvPr>
            <p:ph idx="1"/>
          </p:nvPr>
        </p:nvSpPr>
        <p:spPr/>
        <p:txBody>
          <a:bodyPr/>
          <a:lstStyle/>
          <a:p>
            <a:pPr eaLnBrk="1" hangingPunct="1"/>
            <a:r>
              <a:rPr lang="ar-SA" sz="2400" smtClean="0"/>
              <a:t>تقوم على أساس استخدام الانترنت، الانترنت والاكسترانت</a:t>
            </a:r>
          </a:p>
          <a:p>
            <a:pPr eaLnBrk="1" hangingPunct="1"/>
            <a:r>
              <a:rPr lang="ar-SA" sz="2400" smtClean="0"/>
              <a:t>التعاملات فيه تتجه بطريقين:</a:t>
            </a:r>
          </a:p>
          <a:p>
            <a:pPr eaLnBrk="1" hangingPunct="1">
              <a:buFontTx/>
              <a:buAutoNum type="arabic2Minus"/>
            </a:pPr>
            <a:r>
              <a:rPr lang="ar-SA" sz="2400" smtClean="0"/>
              <a:t>بين الأعمال وزبائنها</a:t>
            </a:r>
          </a:p>
          <a:p>
            <a:pPr eaLnBrk="1" hangingPunct="1">
              <a:buFontTx/>
              <a:buAutoNum type="arabic2Minus"/>
            </a:pPr>
            <a:r>
              <a:rPr lang="ar-SA" sz="2400" smtClean="0"/>
              <a:t>أو بينها وبين المهمين من زبائنها</a:t>
            </a:r>
          </a:p>
          <a:p>
            <a:pPr eaLnBrk="1" hangingPunct="1"/>
            <a:r>
              <a:rPr lang="ar-SA" sz="2400" smtClean="0"/>
              <a:t>الهدف منه هو تمكين الشركة من استخدام الشبكات بطريقة تجذب الزبائن وتحسن المنتجات.</a:t>
            </a:r>
          </a:p>
          <a:p>
            <a:pPr eaLnBrk="1" hangingPunct="1"/>
            <a:r>
              <a:rPr lang="ar-SA" sz="2400" smtClean="0"/>
              <a:t>يشارك الزبائن بشكل نشيط تفاعلي في الاتصالات والإجراءات كالحوارات</a:t>
            </a:r>
          </a:p>
          <a:p>
            <a:pPr eaLnBrk="1" hangingPunct="1">
              <a:buFontTx/>
              <a:buNone/>
            </a:pPr>
            <a:r>
              <a:rPr lang="ar-SA" sz="2400" smtClean="0"/>
              <a:t>	ومجاميع النقاش والاستبيانات عبر البريد الالكتروني وهذا يعطي علاقات متينة مع الزبائن.</a:t>
            </a:r>
          </a:p>
          <a:p>
            <a:pPr eaLnBrk="1" hangingPunct="1">
              <a:buFont typeface="Arial" charset="0"/>
              <a:buAutoNum type="arabic2Minus"/>
            </a:pPr>
            <a:endParaRPr lang="ar-SA"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p:nvPr>
        </p:nvSpPr>
        <p:spPr/>
        <p:txBody>
          <a:bodyPr/>
          <a:lstStyle/>
          <a:p>
            <a:pPr algn="r" eaLnBrk="1" hangingPunct="1"/>
            <a:r>
              <a:rPr lang="ar-SA" smtClean="0"/>
              <a:t>العلاقة التبادلية بين نظم المعلومات</a:t>
            </a:r>
          </a:p>
        </p:txBody>
      </p:sp>
      <p:sp>
        <p:nvSpPr>
          <p:cNvPr id="22531" name="عنصر نائب للمحتوى 2"/>
          <p:cNvSpPr>
            <a:spLocks noGrp="1"/>
          </p:cNvSpPr>
          <p:nvPr>
            <p:ph idx="1"/>
          </p:nvPr>
        </p:nvSpPr>
        <p:spPr/>
        <p:txBody>
          <a:bodyPr/>
          <a:lstStyle/>
          <a:p>
            <a:pPr eaLnBrk="1" hangingPunct="1"/>
            <a:r>
              <a:rPr lang="ar-SA" smtClean="0"/>
              <a:t>هناك علاقة متداخلة من جهة ومتكاملة من جهة اخرى بين كل نظم المعلومات التي تخدم مستويات مختلفة في المنظمة</a:t>
            </a:r>
          </a:p>
          <a:p>
            <a:pPr eaLnBrk="1" hangingPunct="1"/>
            <a:r>
              <a:rPr lang="ar-SA" smtClean="0"/>
              <a:t>ويعد نظام معلومات التعاملات (التجارية) مصدر البيانات الرئيسي لكل انواع النظم الاخرى</a:t>
            </a:r>
          </a:p>
          <a:p>
            <a:pPr eaLnBrk="1" hangingPunct="1"/>
            <a:r>
              <a:rPr lang="ar-SA" smtClean="0"/>
              <a:t>يتضح ذلك في الشكل التالي: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وان 1"/>
          <p:cNvSpPr>
            <a:spLocks noGrp="1"/>
          </p:cNvSpPr>
          <p:nvPr>
            <p:ph type="title"/>
          </p:nvPr>
        </p:nvSpPr>
        <p:spPr/>
        <p:txBody>
          <a:bodyPr/>
          <a:lstStyle/>
          <a:p>
            <a:pPr algn="ctr" eaLnBrk="1" hangingPunct="1"/>
            <a:r>
              <a:rPr lang="ar-SA" sz="4000" b="1" smtClean="0"/>
              <a:t>الفصل الثالث: نظم المعلومات والمنظمات والإدارة والإستراتيجية</a:t>
            </a:r>
          </a:p>
        </p:txBody>
      </p:sp>
      <p:sp>
        <p:nvSpPr>
          <p:cNvPr id="23555" name="عنصر نائب للمحتوى 2"/>
          <p:cNvSpPr>
            <a:spLocks noGrp="1"/>
          </p:cNvSpPr>
          <p:nvPr>
            <p:ph idx="1"/>
          </p:nvPr>
        </p:nvSpPr>
        <p:spPr/>
        <p:txBody>
          <a:bodyPr/>
          <a:lstStyle/>
          <a:p>
            <a:pPr eaLnBrk="1" hangingPunct="1"/>
            <a:r>
              <a:rPr lang="ar-SA" smtClean="0"/>
              <a:t>اولا- التعريف بالمنظمة: </a:t>
            </a:r>
            <a:r>
              <a:rPr lang="en-US" smtClean="0"/>
              <a:t>What is an organization?</a:t>
            </a:r>
          </a:p>
          <a:p>
            <a:pPr eaLnBrk="1" hangingPunct="1">
              <a:buFontTx/>
              <a:buNone/>
            </a:pPr>
            <a:r>
              <a:rPr lang="en-US" smtClean="0"/>
              <a:t>		</a:t>
            </a:r>
            <a:r>
              <a:rPr lang="ar-SA" sz="2400" b="1" u="sng" smtClean="0"/>
              <a:t>التعريف الفني</a:t>
            </a:r>
            <a:r>
              <a:rPr lang="ar-SA" sz="2400" b="1" smtClean="0"/>
              <a:t>:</a:t>
            </a:r>
            <a:r>
              <a:rPr lang="ar-SA" smtClean="0"/>
              <a:t> </a:t>
            </a:r>
            <a:r>
              <a:rPr lang="ar-SA" sz="2000" smtClean="0"/>
              <a:t>هي تنظيم اجتماعي، رسمي، راسخ وثابت يحصل على الموارد من البيئة الخارجية المحيطة به ثم يعالجها بغرض انتاج نوع من المخرجات.</a:t>
            </a:r>
          </a:p>
          <a:p>
            <a:pPr eaLnBrk="1" hangingPunct="1">
              <a:buFontTx/>
              <a:buNone/>
            </a:pPr>
            <a:r>
              <a:rPr lang="ar-SA" sz="2000" smtClean="0"/>
              <a:t>		</a:t>
            </a:r>
            <a:r>
              <a:rPr lang="ar-SA" sz="2000" u="sng" smtClean="0"/>
              <a:t>عناصره</a:t>
            </a:r>
            <a:r>
              <a:rPr lang="ar-SA" sz="2000" smtClean="0"/>
              <a:t>: رأس المال والعمالة (</a:t>
            </a:r>
            <a:r>
              <a:rPr lang="en-US" sz="2000" smtClean="0"/>
              <a:t>Capital and Labor</a:t>
            </a:r>
            <a:r>
              <a:rPr lang="ar-SA" sz="2000" smtClean="0"/>
              <a:t>) ، الانتاج (</a:t>
            </a:r>
            <a:r>
              <a:rPr lang="en-US" sz="2000" smtClean="0"/>
              <a:t>Production</a:t>
            </a:r>
            <a:r>
              <a:rPr lang="ar-SA" sz="2000" smtClean="0"/>
              <a:t>) ، المنتجات والخدمات</a:t>
            </a:r>
            <a:r>
              <a:rPr lang="en-US" sz="2000" smtClean="0"/>
              <a:t>products and Services) </a:t>
            </a:r>
            <a:r>
              <a:rPr lang="ar-SA" sz="2000" smtClean="0"/>
              <a:t>)</a:t>
            </a:r>
            <a:r>
              <a:rPr lang="en-US" sz="2000" smtClean="0"/>
              <a:t> </a:t>
            </a:r>
          </a:p>
          <a:p>
            <a:pPr eaLnBrk="1" hangingPunct="1">
              <a:buFontTx/>
              <a:buNone/>
            </a:pPr>
            <a:r>
              <a:rPr lang="en-US" sz="2000" smtClean="0"/>
              <a:t>	</a:t>
            </a:r>
          </a:p>
          <a:p>
            <a:pPr eaLnBrk="1" hangingPunct="1">
              <a:buFontTx/>
              <a:buNone/>
            </a:pPr>
            <a:r>
              <a:rPr lang="en-US" sz="2000" smtClean="0"/>
              <a:t>		</a:t>
            </a:r>
            <a:r>
              <a:rPr lang="ar-SA" sz="2000" b="1" u="sng" smtClean="0"/>
              <a:t>التعريف السلوكي</a:t>
            </a:r>
            <a:r>
              <a:rPr lang="ar-SA" sz="2000" smtClean="0"/>
              <a:t>: المنظمة عبارة عن مجموعة من الحقوق </a:t>
            </a:r>
            <a:r>
              <a:rPr lang="en-US" sz="2000" smtClean="0"/>
              <a:t>rights</a:t>
            </a:r>
            <a:r>
              <a:rPr lang="ar-SA" sz="2000" smtClean="0"/>
              <a:t> والامتيازات </a:t>
            </a:r>
            <a:r>
              <a:rPr lang="en-US" sz="2000" smtClean="0"/>
              <a:t>privileges</a:t>
            </a:r>
            <a:r>
              <a:rPr lang="ar-SA" sz="2000" smtClean="0"/>
              <a:t> والالتزامات </a:t>
            </a:r>
            <a:r>
              <a:rPr lang="en-US" sz="2000" smtClean="0"/>
              <a:t>obligations</a:t>
            </a:r>
            <a:r>
              <a:rPr lang="ar-SA" sz="2000" smtClean="0"/>
              <a:t> والمسؤوليات </a:t>
            </a:r>
            <a:r>
              <a:rPr lang="en-US" sz="2000" smtClean="0"/>
              <a:t>responsibilities</a:t>
            </a:r>
            <a:r>
              <a:rPr lang="ar-SA" sz="2000" smtClean="0"/>
              <a:t> التي ينبغي ان تكون متوازنة بشكل دقيق عبر فترة من الوقت من خلال وجود صراعات وتنافسات.</a:t>
            </a:r>
          </a:p>
          <a:p>
            <a:pPr eaLnBrk="1" hangingPunct="1">
              <a:buFontTx/>
              <a:buNone/>
            </a:pPr>
            <a:r>
              <a:rPr lang="ar-SA" sz="2000" smtClean="0"/>
              <a:t>	 وهذا التعريف يسلط الضوء على الافراد الموجودين في المنظمة وطريقة عملهم وعلاقاتهم.</a:t>
            </a:r>
            <a:endParaRPr lang="en-US" sz="2000" smtClean="0"/>
          </a:p>
          <a:p>
            <a:pPr eaLnBrk="1" hangingPunct="1">
              <a:buFontTx/>
              <a:buNone/>
            </a:pPr>
            <a:r>
              <a:rPr lang="ar-SA" sz="2000" smtClean="0"/>
              <a:t>	</a:t>
            </a:r>
          </a:p>
          <a:p>
            <a:pPr eaLnBrk="1" hangingPunct="1">
              <a:buFontTx/>
              <a:buNone/>
            </a:pPr>
            <a:r>
              <a:rPr lang="ar-SA" sz="2000" smtClean="0"/>
              <a:t>	</a:t>
            </a:r>
            <a:r>
              <a:rPr lang="ar-SA" sz="2000" smtClean="0">
                <a:solidFill>
                  <a:srgbClr val="FF0066"/>
                </a:solidFill>
              </a:rPr>
              <a:t>التعريفين ليسا متعارضين انما يكملان بعضهما ويخبرنا تعريف التكنولوجيا كيفية الدمج بين رأس المال والعمالة وتكنولوجيا المعلومات لدى الشركات في الاسواق التنافسية بينما التعريف السلوكي يأخذنا لداخل الشركة الواحدة.</a:t>
            </a:r>
            <a:endParaRPr lang="en-US" sz="2000" smtClean="0">
              <a:solidFill>
                <a:srgbClr val="FF006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a:r>
              <a:rPr lang="ar-SA" smtClean="0"/>
              <a:t>المنظمات وتكنولوجيا نظم المعلومات</a:t>
            </a:r>
            <a:endParaRPr lang="en-US" smtClean="0"/>
          </a:p>
        </p:txBody>
      </p:sp>
      <p:sp>
        <p:nvSpPr>
          <p:cNvPr id="24579" name="Rectangle 3"/>
          <p:cNvSpPr>
            <a:spLocks noGrp="1" noChangeArrowheads="1"/>
          </p:cNvSpPr>
          <p:nvPr>
            <p:ph type="body" idx="1"/>
          </p:nvPr>
        </p:nvSpPr>
        <p:spPr/>
        <p:txBody>
          <a:bodyPr/>
          <a:lstStyle/>
          <a:p>
            <a:pPr marL="609600" indent="-609600"/>
            <a:r>
              <a:rPr lang="ar-SA" sz="2400" smtClean="0">
                <a:solidFill>
                  <a:srgbClr val="FF0066"/>
                </a:solidFill>
              </a:rPr>
              <a:t>تؤثر نظم المعلومات والمنظمات كل منهما على الاخرى وباتجاهات عدة:</a:t>
            </a:r>
          </a:p>
          <a:p>
            <a:pPr marL="609600" indent="-609600">
              <a:buFontTx/>
              <a:buAutoNum type="arabicPeriod"/>
            </a:pPr>
            <a:r>
              <a:rPr lang="ar-SA" sz="2400" smtClean="0"/>
              <a:t>ينبغي ان تتواءم نظم المعلومات مع اهداف المنظمة وخططها.</a:t>
            </a:r>
          </a:p>
          <a:p>
            <a:pPr marL="609600" indent="-609600">
              <a:buFontTx/>
              <a:buAutoNum type="arabicPeriod"/>
            </a:pPr>
            <a:r>
              <a:rPr lang="ar-SA" sz="2400" smtClean="0"/>
              <a:t>ينبغي ان تعي المنظمة للتأثيرات التي تحدثها نظم المعلومات</a:t>
            </a:r>
          </a:p>
          <a:p>
            <a:pPr marL="609600" indent="-609600">
              <a:buFontTx/>
              <a:buAutoNum type="arabicPeriod"/>
            </a:pPr>
            <a:r>
              <a:rPr lang="ar-SA" sz="2400" smtClean="0"/>
              <a:t>العلاقة المتداخلة بين المنظمة ونظم المعلومات هي علاقة معقدة وتتأثر بالعديد من العوامل منها: بنية المنظمة، اجراءات العمليات، سياسة المنظمة، ثقافة المنظمة، البيئة المحيطة بالمنظمة، قرارات المنظمة....الخ</a:t>
            </a:r>
          </a:p>
          <a:p>
            <a:pPr marL="609600" indent="-609600">
              <a:buFontTx/>
              <a:buAutoNum type="arabicPeriod"/>
            </a:pPr>
            <a:r>
              <a:rPr lang="ar-SA" sz="2400" smtClean="0"/>
              <a:t>ينبغي ان يعي المديرون ان نظم المعلومات يمكنها تغيير حياة المنظمة</a:t>
            </a:r>
          </a:p>
          <a:p>
            <a:pPr marL="609600" indent="-609600">
              <a:buFontTx/>
              <a:buAutoNum type="arabicPeriod"/>
            </a:pPr>
            <a:r>
              <a:rPr lang="ar-SA" sz="2400" smtClean="0"/>
              <a:t>لتصميم نظام معلومات ناجح لا بد من فهم المنظمة.</a:t>
            </a:r>
          </a:p>
          <a:p>
            <a:pPr marL="609600" indent="-609600">
              <a:buFontTx/>
              <a:buAutoNum type="arabicPeriod"/>
            </a:pPr>
            <a:r>
              <a:rPr lang="ar-SA" sz="2400" smtClean="0"/>
              <a:t>لابد ان يحدد المديرون ماهية  وطبيعة نظام المعلومات وخطواته.</a:t>
            </a:r>
          </a:p>
          <a:p>
            <a:pPr marL="609600" indent="-609600">
              <a:buFontTx/>
              <a:buAutoNum type="arabicPeriod"/>
            </a:pPr>
            <a:endParaRPr lang="ar-SA" sz="2400" smtClean="0"/>
          </a:p>
          <a:p>
            <a:pPr marL="609600" indent="-609600">
              <a:buFontTx/>
              <a:buAutoNum type="arabicPeriod"/>
            </a:pPr>
            <a:endParaRPr lang="en-US" sz="240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en-US" smtClean="0"/>
          </a:p>
        </p:txBody>
      </p:sp>
      <p:sp>
        <p:nvSpPr>
          <p:cNvPr id="25603" name="Rectangle 3"/>
          <p:cNvSpPr>
            <a:spLocks noGrp="1" noChangeArrowheads="1"/>
          </p:cNvSpPr>
          <p:nvPr>
            <p:ph type="body" idx="1"/>
          </p:nvPr>
        </p:nvSpPr>
        <p:spPr/>
        <p:txBody>
          <a:bodyPr/>
          <a:lstStyle/>
          <a:p>
            <a:r>
              <a:rPr lang="ar-SA" smtClean="0">
                <a:solidFill>
                  <a:srgbClr val="FF0066"/>
                </a:solidFill>
              </a:rPr>
              <a:t>مقاومة ادخال نظم المعلومات الى المنظمة:</a:t>
            </a:r>
          </a:p>
          <a:p>
            <a:pPr>
              <a:buFontTx/>
              <a:buNone/>
            </a:pPr>
            <a:r>
              <a:rPr lang="ar-SA" smtClean="0"/>
              <a:t>	</a:t>
            </a:r>
            <a:r>
              <a:rPr lang="ar-SA" sz="2400" smtClean="0"/>
              <a:t>ان نظم المعلومات تغير العديد من الابعاد التنظيمية في المنظمات لذا قد تواجه بمقاومة من الافراد العاملين في المنظمة ورفض لها وهذه الابعاد تتلخص في: ثقافة المنظمة، هيكلها التنظيمي، سياساتها وطريقة العمل فيها.</a:t>
            </a:r>
          </a:p>
          <a:p>
            <a:pPr>
              <a:buFontTx/>
              <a:buNone/>
            </a:pPr>
            <a:endParaRPr lang="ar-SA" sz="2400" smtClean="0"/>
          </a:p>
          <a:p>
            <a:r>
              <a:rPr lang="ar-SA" smtClean="0">
                <a:solidFill>
                  <a:srgbClr val="FF0066"/>
                </a:solidFill>
              </a:rPr>
              <a:t>الصفات المشتركة والصفات المختلفة للمنظمات:</a:t>
            </a:r>
            <a:r>
              <a:rPr lang="ar-SA" smtClean="0"/>
              <a:t> </a:t>
            </a:r>
            <a:endParaRPr lang="en-US"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r"/>
            <a:r>
              <a:rPr lang="ar-SA" smtClean="0"/>
              <a:t>الصفات المشتركة للمنظمات</a:t>
            </a:r>
            <a:endParaRPr lang="en-US" smtClean="0"/>
          </a:p>
        </p:txBody>
      </p:sp>
      <p:sp>
        <p:nvSpPr>
          <p:cNvPr id="26627" name="Rectangle 4"/>
          <p:cNvSpPr>
            <a:spLocks noChangeArrowheads="1"/>
          </p:cNvSpPr>
          <p:nvPr/>
        </p:nvSpPr>
        <p:spPr bwMode="auto">
          <a:xfrm>
            <a:off x="3657600" y="1905000"/>
            <a:ext cx="2743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الصفات المشتركة للمنظمات</a:t>
            </a:r>
            <a:endParaRPr lang="en-US" b="1">
              <a:solidFill>
                <a:schemeClr val="bg1"/>
              </a:solidFill>
            </a:endParaRPr>
          </a:p>
        </p:txBody>
      </p:sp>
      <p:sp>
        <p:nvSpPr>
          <p:cNvPr id="26628" name="Rectangle 5"/>
          <p:cNvSpPr>
            <a:spLocks noChangeArrowheads="1"/>
          </p:cNvSpPr>
          <p:nvPr/>
        </p:nvSpPr>
        <p:spPr bwMode="auto">
          <a:xfrm>
            <a:off x="5562600" y="27432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تقسيم واضح لتخصصات العمالة الموجودة</a:t>
            </a:r>
            <a:endParaRPr lang="en-US" b="1">
              <a:solidFill>
                <a:schemeClr val="bg1"/>
              </a:solidFill>
            </a:endParaRPr>
          </a:p>
        </p:txBody>
      </p:sp>
      <p:sp>
        <p:nvSpPr>
          <p:cNvPr id="26629" name="Rectangle 6"/>
          <p:cNvSpPr>
            <a:spLocks noChangeArrowheads="1"/>
          </p:cNvSpPr>
          <p:nvPr/>
        </p:nvSpPr>
        <p:spPr bwMode="auto">
          <a:xfrm>
            <a:off x="5562600" y="35814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قوانين وقواعد تؤمن نظام احكام نزيه</a:t>
            </a:r>
            <a:endParaRPr lang="en-US" b="1">
              <a:solidFill>
                <a:schemeClr val="bg1"/>
              </a:solidFill>
            </a:endParaRPr>
          </a:p>
        </p:txBody>
      </p:sp>
      <p:sp>
        <p:nvSpPr>
          <p:cNvPr id="26630" name="Rectangle 7"/>
          <p:cNvSpPr>
            <a:spLocks noChangeArrowheads="1"/>
          </p:cNvSpPr>
          <p:nvPr/>
        </p:nvSpPr>
        <p:spPr bwMode="auto">
          <a:xfrm>
            <a:off x="5562600" y="4419600"/>
            <a:ext cx="32004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كفاءة تنظيمية عالية</a:t>
            </a:r>
            <a:endParaRPr lang="en-US" b="1">
              <a:solidFill>
                <a:schemeClr val="bg1"/>
              </a:solidFill>
            </a:endParaRPr>
          </a:p>
        </p:txBody>
      </p:sp>
      <p:sp>
        <p:nvSpPr>
          <p:cNvPr id="26631" name="Rectangle 8"/>
          <p:cNvSpPr>
            <a:spLocks noChangeArrowheads="1"/>
          </p:cNvSpPr>
          <p:nvPr/>
        </p:nvSpPr>
        <p:spPr bwMode="auto">
          <a:xfrm>
            <a:off x="5562600" y="5257800"/>
            <a:ext cx="3124200" cy="4572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وجهات نظر مختلفة تقود الى صراع</a:t>
            </a:r>
            <a:endParaRPr lang="en-US" b="1">
              <a:solidFill>
                <a:schemeClr val="bg1"/>
              </a:solidFill>
            </a:endParaRPr>
          </a:p>
        </p:txBody>
      </p:sp>
      <p:sp>
        <p:nvSpPr>
          <p:cNvPr id="26632" name="Rectangle 9"/>
          <p:cNvSpPr>
            <a:spLocks noChangeArrowheads="1"/>
          </p:cNvSpPr>
          <p:nvPr/>
        </p:nvSpPr>
        <p:spPr bwMode="auto">
          <a:xfrm>
            <a:off x="1295400" y="27432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سلطاتها هرمية وواجبات معرفة</a:t>
            </a:r>
            <a:endParaRPr lang="en-US" b="1">
              <a:solidFill>
                <a:schemeClr val="bg1"/>
              </a:solidFill>
            </a:endParaRPr>
          </a:p>
        </p:txBody>
      </p:sp>
      <p:sp>
        <p:nvSpPr>
          <p:cNvPr id="26633" name="Rectangle 10"/>
          <p:cNvSpPr>
            <a:spLocks noChangeArrowheads="1"/>
          </p:cNvSpPr>
          <p:nvPr/>
        </p:nvSpPr>
        <p:spPr bwMode="auto">
          <a:xfrm>
            <a:off x="1295400" y="35814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توظيف الكفاءة الفنية والمهنية</a:t>
            </a:r>
            <a:endParaRPr lang="en-US" b="1">
              <a:solidFill>
                <a:schemeClr val="bg1"/>
              </a:solidFill>
            </a:endParaRPr>
          </a:p>
        </p:txBody>
      </p:sp>
      <p:sp>
        <p:nvSpPr>
          <p:cNvPr id="26634" name="Rectangle 11"/>
          <p:cNvSpPr>
            <a:spLocks noChangeArrowheads="1"/>
          </p:cNvSpPr>
          <p:nvPr/>
        </p:nvSpPr>
        <p:spPr bwMode="auto">
          <a:xfrm>
            <a:off x="1295400" y="44196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تقاليد عمل معيارية</a:t>
            </a:r>
            <a:endParaRPr lang="en-US" b="1">
              <a:solidFill>
                <a:schemeClr val="bg1"/>
              </a:solidFill>
            </a:endParaRPr>
          </a:p>
        </p:txBody>
      </p:sp>
      <p:sp>
        <p:nvSpPr>
          <p:cNvPr id="26635" name="Rectangle 12"/>
          <p:cNvSpPr>
            <a:spLocks noChangeArrowheads="1"/>
          </p:cNvSpPr>
          <p:nvPr/>
        </p:nvSpPr>
        <p:spPr bwMode="auto">
          <a:xfrm>
            <a:off x="1295400" y="51816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ثقافات تنظيمية / تقاليد عمل</a:t>
            </a:r>
            <a:endParaRPr lang="en-US" b="1">
              <a:solidFill>
                <a:schemeClr val="bg1"/>
              </a:solidFill>
            </a:endParaRPr>
          </a:p>
        </p:txBody>
      </p:sp>
      <p:sp>
        <p:nvSpPr>
          <p:cNvPr id="26636" name="Line 27"/>
          <p:cNvSpPr>
            <a:spLocks noChangeShapeType="1"/>
          </p:cNvSpPr>
          <p:nvPr/>
        </p:nvSpPr>
        <p:spPr bwMode="auto">
          <a:xfrm flipH="1">
            <a:off x="4419600" y="3048000"/>
            <a:ext cx="1143000" cy="0"/>
          </a:xfrm>
          <a:prstGeom prst="line">
            <a:avLst/>
          </a:prstGeom>
          <a:noFill/>
          <a:ln w="9525">
            <a:solidFill>
              <a:schemeClr val="tx1"/>
            </a:solidFill>
            <a:round/>
            <a:headEnd type="triangle" w="med" len="med"/>
            <a:tailEnd type="triangle" w="med" len="med"/>
          </a:ln>
        </p:spPr>
        <p:txBody>
          <a:bodyPr/>
          <a:lstStyle/>
          <a:p>
            <a:endParaRPr lang="en-US"/>
          </a:p>
        </p:txBody>
      </p:sp>
      <p:sp>
        <p:nvSpPr>
          <p:cNvPr id="26637" name="Line 28"/>
          <p:cNvSpPr>
            <a:spLocks noChangeShapeType="1"/>
          </p:cNvSpPr>
          <p:nvPr/>
        </p:nvSpPr>
        <p:spPr bwMode="auto">
          <a:xfrm flipH="1">
            <a:off x="4419600" y="3886200"/>
            <a:ext cx="1143000" cy="0"/>
          </a:xfrm>
          <a:prstGeom prst="line">
            <a:avLst/>
          </a:prstGeom>
          <a:noFill/>
          <a:ln w="9525">
            <a:solidFill>
              <a:schemeClr val="tx1"/>
            </a:solidFill>
            <a:round/>
            <a:headEnd type="triangle" w="med" len="med"/>
            <a:tailEnd type="triangle" w="med" len="med"/>
          </a:ln>
        </p:spPr>
        <p:txBody>
          <a:bodyPr/>
          <a:lstStyle/>
          <a:p>
            <a:endParaRPr lang="en-US"/>
          </a:p>
        </p:txBody>
      </p:sp>
      <p:sp>
        <p:nvSpPr>
          <p:cNvPr id="26638" name="Line 29"/>
          <p:cNvSpPr>
            <a:spLocks noChangeShapeType="1"/>
          </p:cNvSpPr>
          <p:nvPr/>
        </p:nvSpPr>
        <p:spPr bwMode="auto">
          <a:xfrm flipH="1">
            <a:off x="4343400" y="4724400"/>
            <a:ext cx="1219200" cy="0"/>
          </a:xfrm>
          <a:prstGeom prst="line">
            <a:avLst/>
          </a:prstGeom>
          <a:noFill/>
          <a:ln w="9525">
            <a:solidFill>
              <a:schemeClr val="tx1"/>
            </a:solidFill>
            <a:round/>
            <a:headEnd type="triangle" w="med" len="med"/>
            <a:tailEnd type="triangle" w="med" len="med"/>
          </a:ln>
        </p:spPr>
        <p:txBody>
          <a:bodyPr/>
          <a:lstStyle/>
          <a:p>
            <a:endParaRPr lang="en-US"/>
          </a:p>
        </p:txBody>
      </p:sp>
      <p:sp>
        <p:nvSpPr>
          <p:cNvPr id="26639" name="Line 30"/>
          <p:cNvSpPr>
            <a:spLocks noChangeShapeType="1"/>
          </p:cNvSpPr>
          <p:nvPr/>
        </p:nvSpPr>
        <p:spPr bwMode="auto">
          <a:xfrm flipH="1">
            <a:off x="4419600" y="5486400"/>
            <a:ext cx="1143000" cy="0"/>
          </a:xfrm>
          <a:prstGeom prst="line">
            <a:avLst/>
          </a:prstGeom>
          <a:noFill/>
          <a:ln w="9525">
            <a:solidFill>
              <a:schemeClr val="tx1"/>
            </a:solidFill>
            <a:round/>
            <a:headEnd type="triangle" w="med" len="med"/>
            <a:tailEnd type="triangle" w="med" len="med"/>
          </a:ln>
        </p:spPr>
        <p:txBody>
          <a:bodyPr/>
          <a:lstStyle/>
          <a:p>
            <a:endParaRPr lang="en-US"/>
          </a:p>
        </p:txBody>
      </p:sp>
      <p:sp>
        <p:nvSpPr>
          <p:cNvPr id="26640" name="Line 31"/>
          <p:cNvSpPr>
            <a:spLocks noChangeShapeType="1"/>
          </p:cNvSpPr>
          <p:nvPr/>
        </p:nvSpPr>
        <p:spPr bwMode="auto">
          <a:xfrm>
            <a:off x="4953000" y="2438400"/>
            <a:ext cx="0" cy="3048000"/>
          </a:xfrm>
          <a:prstGeom prst="line">
            <a:avLst/>
          </a:prstGeom>
          <a:noFill/>
          <a:ln w="9525">
            <a:solidFill>
              <a:schemeClr val="tx1"/>
            </a:solidFill>
            <a:round/>
            <a:headEnd/>
            <a:tailEnd/>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ctr"/>
            <a:r>
              <a:rPr lang="ar-SA" smtClean="0"/>
              <a:t>الصفات الفريدة للمنظمات</a:t>
            </a:r>
            <a:endParaRPr lang="en-US" smtClean="0"/>
          </a:p>
        </p:txBody>
      </p:sp>
      <p:sp>
        <p:nvSpPr>
          <p:cNvPr id="27651" name="Rectangle 14"/>
          <p:cNvSpPr>
            <a:spLocks noChangeArrowheads="1"/>
          </p:cNvSpPr>
          <p:nvPr/>
        </p:nvSpPr>
        <p:spPr bwMode="auto">
          <a:xfrm>
            <a:off x="3657600" y="1905000"/>
            <a:ext cx="2743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الصفات الفريدة للمنظمات</a:t>
            </a:r>
            <a:endParaRPr lang="en-US" b="1">
              <a:solidFill>
                <a:schemeClr val="bg1"/>
              </a:solidFill>
            </a:endParaRPr>
          </a:p>
        </p:txBody>
      </p:sp>
      <p:sp>
        <p:nvSpPr>
          <p:cNvPr id="27652" name="Rectangle 15"/>
          <p:cNvSpPr>
            <a:spLocks noChangeArrowheads="1"/>
          </p:cNvSpPr>
          <p:nvPr/>
        </p:nvSpPr>
        <p:spPr bwMode="auto">
          <a:xfrm>
            <a:off x="5562600" y="27432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نوع المنظمة</a:t>
            </a:r>
            <a:endParaRPr lang="en-US" b="1">
              <a:solidFill>
                <a:schemeClr val="bg1"/>
              </a:solidFill>
            </a:endParaRPr>
          </a:p>
        </p:txBody>
      </p:sp>
      <p:sp>
        <p:nvSpPr>
          <p:cNvPr id="27653" name="Rectangle 16"/>
          <p:cNvSpPr>
            <a:spLocks noChangeArrowheads="1"/>
          </p:cNvSpPr>
          <p:nvPr/>
        </p:nvSpPr>
        <p:spPr bwMode="auto">
          <a:xfrm>
            <a:off x="5562600" y="35814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طبيعة القيادة الادارية</a:t>
            </a:r>
            <a:endParaRPr lang="en-US" b="1">
              <a:solidFill>
                <a:schemeClr val="bg1"/>
              </a:solidFill>
            </a:endParaRPr>
          </a:p>
        </p:txBody>
      </p:sp>
      <p:sp>
        <p:nvSpPr>
          <p:cNvPr id="27654" name="Rectangle 17"/>
          <p:cNvSpPr>
            <a:spLocks noChangeArrowheads="1"/>
          </p:cNvSpPr>
          <p:nvPr/>
        </p:nvSpPr>
        <p:spPr bwMode="auto">
          <a:xfrm>
            <a:off x="5562600" y="4419600"/>
            <a:ext cx="32004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اختلاف التكنولوجيا المستخدو</a:t>
            </a:r>
            <a:endParaRPr lang="en-US" b="1">
              <a:solidFill>
                <a:schemeClr val="bg1"/>
              </a:solidFill>
            </a:endParaRPr>
          </a:p>
        </p:txBody>
      </p:sp>
      <p:sp>
        <p:nvSpPr>
          <p:cNvPr id="27655" name="Rectangle 19"/>
          <p:cNvSpPr>
            <a:spLocks noChangeArrowheads="1"/>
          </p:cNvSpPr>
          <p:nvPr/>
        </p:nvSpPr>
        <p:spPr bwMode="auto">
          <a:xfrm>
            <a:off x="1295400" y="27432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البيئة المحيطة بالمنظمة</a:t>
            </a:r>
            <a:endParaRPr lang="en-US" b="1">
              <a:solidFill>
                <a:schemeClr val="bg1"/>
              </a:solidFill>
            </a:endParaRPr>
          </a:p>
        </p:txBody>
      </p:sp>
      <p:sp>
        <p:nvSpPr>
          <p:cNvPr id="27656" name="Rectangle 20"/>
          <p:cNvSpPr>
            <a:spLocks noChangeArrowheads="1"/>
          </p:cNvSpPr>
          <p:nvPr/>
        </p:nvSpPr>
        <p:spPr bwMode="auto">
          <a:xfrm>
            <a:off x="1295400" y="35814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الاهداف والسلطات</a:t>
            </a:r>
            <a:endParaRPr lang="en-US" b="1">
              <a:solidFill>
                <a:schemeClr val="bg1"/>
              </a:solidFill>
            </a:endParaRPr>
          </a:p>
        </p:txBody>
      </p:sp>
      <p:sp>
        <p:nvSpPr>
          <p:cNvPr id="27657" name="Rectangle 21"/>
          <p:cNvSpPr>
            <a:spLocks noChangeArrowheads="1"/>
          </p:cNvSpPr>
          <p:nvPr/>
        </p:nvSpPr>
        <p:spPr bwMode="auto">
          <a:xfrm>
            <a:off x="1295400" y="44196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الوظائف التي تؤديها</a:t>
            </a:r>
            <a:endParaRPr lang="en-US" b="1">
              <a:solidFill>
                <a:schemeClr val="bg1"/>
              </a:solidFill>
            </a:endParaRPr>
          </a:p>
        </p:txBody>
      </p:sp>
      <p:sp>
        <p:nvSpPr>
          <p:cNvPr id="27658" name="Line 23"/>
          <p:cNvSpPr>
            <a:spLocks noChangeShapeType="1"/>
          </p:cNvSpPr>
          <p:nvPr/>
        </p:nvSpPr>
        <p:spPr bwMode="auto">
          <a:xfrm flipH="1">
            <a:off x="4419600" y="3048000"/>
            <a:ext cx="1143000" cy="0"/>
          </a:xfrm>
          <a:prstGeom prst="line">
            <a:avLst/>
          </a:prstGeom>
          <a:noFill/>
          <a:ln w="9525">
            <a:solidFill>
              <a:schemeClr val="tx1"/>
            </a:solidFill>
            <a:round/>
            <a:headEnd type="triangle" w="med" len="med"/>
            <a:tailEnd type="triangle" w="med" len="med"/>
          </a:ln>
        </p:spPr>
        <p:txBody>
          <a:bodyPr/>
          <a:lstStyle/>
          <a:p>
            <a:endParaRPr lang="en-US"/>
          </a:p>
        </p:txBody>
      </p:sp>
      <p:sp>
        <p:nvSpPr>
          <p:cNvPr id="27659" name="Line 24"/>
          <p:cNvSpPr>
            <a:spLocks noChangeShapeType="1"/>
          </p:cNvSpPr>
          <p:nvPr/>
        </p:nvSpPr>
        <p:spPr bwMode="auto">
          <a:xfrm flipH="1">
            <a:off x="4419600" y="3886200"/>
            <a:ext cx="1143000" cy="0"/>
          </a:xfrm>
          <a:prstGeom prst="line">
            <a:avLst/>
          </a:prstGeom>
          <a:noFill/>
          <a:ln w="9525">
            <a:solidFill>
              <a:schemeClr val="tx1"/>
            </a:solidFill>
            <a:round/>
            <a:headEnd type="triangle" w="med" len="med"/>
            <a:tailEnd type="triangle" w="med" len="med"/>
          </a:ln>
        </p:spPr>
        <p:txBody>
          <a:bodyPr/>
          <a:lstStyle/>
          <a:p>
            <a:endParaRPr lang="en-US"/>
          </a:p>
        </p:txBody>
      </p:sp>
      <p:sp>
        <p:nvSpPr>
          <p:cNvPr id="27660" name="Line 25"/>
          <p:cNvSpPr>
            <a:spLocks noChangeShapeType="1"/>
          </p:cNvSpPr>
          <p:nvPr/>
        </p:nvSpPr>
        <p:spPr bwMode="auto">
          <a:xfrm flipH="1">
            <a:off x="4343400" y="4724400"/>
            <a:ext cx="1219200" cy="0"/>
          </a:xfrm>
          <a:prstGeom prst="line">
            <a:avLst/>
          </a:prstGeom>
          <a:noFill/>
          <a:ln w="9525">
            <a:solidFill>
              <a:schemeClr val="tx1"/>
            </a:solidFill>
            <a:round/>
            <a:headEnd type="triangle" w="med" len="med"/>
            <a:tailEnd type="triangle" w="med" len="med"/>
          </a:ln>
        </p:spPr>
        <p:txBody>
          <a:bodyPr/>
          <a:lstStyle/>
          <a:p>
            <a:endParaRPr lang="en-US"/>
          </a:p>
        </p:txBody>
      </p:sp>
      <p:sp>
        <p:nvSpPr>
          <p:cNvPr id="27661" name="Line 27"/>
          <p:cNvSpPr>
            <a:spLocks noChangeShapeType="1"/>
          </p:cNvSpPr>
          <p:nvPr/>
        </p:nvSpPr>
        <p:spPr bwMode="auto">
          <a:xfrm>
            <a:off x="4953000" y="2438400"/>
            <a:ext cx="0" cy="3048000"/>
          </a:xfrm>
          <a:prstGeom prst="line">
            <a:avLst/>
          </a:prstGeom>
          <a:noFill/>
          <a:ln w="9525">
            <a:solidFill>
              <a:schemeClr val="tx1"/>
            </a:solidFill>
            <a:round/>
            <a:headEnd type="triangle" w="med" len="med"/>
            <a:tailEnd type="triangle" w="med" len="med"/>
          </a:ln>
        </p:spPr>
        <p:txBody>
          <a:bodyPr/>
          <a:lstStyle/>
          <a:p>
            <a:endParaRPr lang="en-US"/>
          </a:p>
        </p:txBody>
      </p:sp>
      <p:sp>
        <p:nvSpPr>
          <p:cNvPr id="27662" name="Rectangle 28"/>
          <p:cNvSpPr>
            <a:spLocks noChangeArrowheads="1"/>
          </p:cNvSpPr>
          <p:nvPr/>
        </p:nvSpPr>
        <p:spPr bwMode="auto">
          <a:xfrm>
            <a:off x="3581400" y="5486400"/>
            <a:ext cx="2743200" cy="6858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اختلاف المجموعات ذات المصالح</a:t>
            </a:r>
            <a:endParaRPr lang="en-US" b="1">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ar-SA" smtClean="0"/>
              <a:t>كيف اثرت نظم المعلومات على المنظمات؟</a:t>
            </a:r>
            <a:endParaRPr lang="en-US" smtClean="0"/>
          </a:p>
        </p:txBody>
      </p:sp>
      <p:sp>
        <p:nvSpPr>
          <p:cNvPr id="28675" name="Rectangle 4"/>
          <p:cNvSpPr>
            <a:spLocks noChangeArrowheads="1"/>
          </p:cNvSpPr>
          <p:nvPr/>
        </p:nvSpPr>
        <p:spPr bwMode="auto">
          <a:xfrm>
            <a:off x="3429000" y="1676400"/>
            <a:ext cx="3200400" cy="7620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قسم نظم المعلومات وخدماته للمنظمة</a:t>
            </a:r>
          </a:p>
          <a:p>
            <a:pPr algn="ctr"/>
            <a:r>
              <a:rPr lang="en-US" b="1">
                <a:solidFill>
                  <a:schemeClr val="bg1"/>
                </a:solidFill>
              </a:rPr>
              <a:t>Information Systems Department</a:t>
            </a:r>
          </a:p>
        </p:txBody>
      </p:sp>
      <p:sp>
        <p:nvSpPr>
          <p:cNvPr id="28676" name="Rectangle 5"/>
          <p:cNvSpPr>
            <a:spLocks noChangeArrowheads="1"/>
          </p:cNvSpPr>
          <p:nvPr/>
        </p:nvSpPr>
        <p:spPr bwMode="auto">
          <a:xfrm>
            <a:off x="6019800" y="2743200"/>
            <a:ext cx="28956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المدير العام للمعلومات</a:t>
            </a:r>
          </a:p>
          <a:p>
            <a:pPr algn="ctr"/>
            <a:r>
              <a:rPr lang="en-US" b="1">
                <a:solidFill>
                  <a:schemeClr val="bg1"/>
                </a:solidFill>
              </a:rPr>
              <a:t>Chief Information Officer (CIO)</a:t>
            </a:r>
          </a:p>
        </p:txBody>
      </p:sp>
      <p:sp>
        <p:nvSpPr>
          <p:cNvPr id="28677" name="Rectangle 6"/>
          <p:cNvSpPr>
            <a:spLocks noChangeArrowheads="1"/>
          </p:cNvSpPr>
          <p:nvPr/>
        </p:nvSpPr>
        <p:spPr bwMode="auto">
          <a:xfrm>
            <a:off x="6019800" y="3581400"/>
            <a:ext cx="28956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مديرو نظم المعلومات</a:t>
            </a:r>
          </a:p>
          <a:p>
            <a:pPr algn="ctr"/>
            <a:r>
              <a:rPr lang="en-US" b="1">
                <a:solidFill>
                  <a:schemeClr val="bg1"/>
                </a:solidFill>
              </a:rPr>
              <a:t>Information Systems managers</a:t>
            </a:r>
          </a:p>
        </p:txBody>
      </p:sp>
      <p:sp>
        <p:nvSpPr>
          <p:cNvPr id="28678" name="Rectangle 7"/>
          <p:cNvSpPr>
            <a:spLocks noChangeArrowheads="1"/>
          </p:cNvSpPr>
          <p:nvPr/>
        </p:nvSpPr>
        <p:spPr bwMode="auto">
          <a:xfrm>
            <a:off x="6019800" y="4419600"/>
            <a:ext cx="28956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المبرمجون</a:t>
            </a:r>
          </a:p>
          <a:p>
            <a:pPr algn="ctr"/>
            <a:r>
              <a:rPr lang="en-US" b="1">
                <a:solidFill>
                  <a:schemeClr val="bg1"/>
                </a:solidFill>
              </a:rPr>
              <a:t>Programmers</a:t>
            </a:r>
          </a:p>
        </p:txBody>
      </p:sp>
      <p:sp>
        <p:nvSpPr>
          <p:cNvPr id="28679" name="Rectangle 9"/>
          <p:cNvSpPr>
            <a:spLocks noChangeArrowheads="1"/>
          </p:cNvSpPr>
          <p:nvPr/>
        </p:nvSpPr>
        <p:spPr bwMode="auto">
          <a:xfrm>
            <a:off x="1066800" y="2743200"/>
            <a:ext cx="29718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محللو النظم</a:t>
            </a:r>
          </a:p>
          <a:p>
            <a:pPr algn="ctr"/>
            <a:r>
              <a:rPr lang="en-US" b="1">
                <a:solidFill>
                  <a:schemeClr val="bg1"/>
                </a:solidFill>
              </a:rPr>
              <a:t>Systems analysis</a:t>
            </a:r>
          </a:p>
        </p:txBody>
      </p:sp>
      <p:sp>
        <p:nvSpPr>
          <p:cNvPr id="28680" name="Rectangle 10"/>
          <p:cNvSpPr>
            <a:spLocks noChangeArrowheads="1"/>
          </p:cNvSpPr>
          <p:nvPr/>
        </p:nvSpPr>
        <p:spPr bwMode="auto">
          <a:xfrm>
            <a:off x="1066800" y="3581400"/>
            <a:ext cx="29718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المستخدمون النهائيون</a:t>
            </a:r>
          </a:p>
          <a:p>
            <a:pPr algn="ctr"/>
            <a:r>
              <a:rPr lang="en-US" b="1">
                <a:solidFill>
                  <a:schemeClr val="bg1"/>
                </a:solidFill>
              </a:rPr>
              <a:t>End users</a:t>
            </a:r>
          </a:p>
        </p:txBody>
      </p:sp>
      <p:sp>
        <p:nvSpPr>
          <p:cNvPr id="28681" name="Rectangle 11"/>
          <p:cNvSpPr>
            <a:spLocks noChangeArrowheads="1"/>
          </p:cNvSpPr>
          <p:nvPr/>
        </p:nvSpPr>
        <p:spPr bwMode="auto">
          <a:xfrm>
            <a:off x="1066800" y="4419600"/>
            <a:ext cx="2971800" cy="5334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1"/>
                </a:solidFill>
              </a:rPr>
              <a:t>اختصاصيو الشبكات</a:t>
            </a:r>
          </a:p>
          <a:p>
            <a:pPr algn="ctr"/>
            <a:r>
              <a:rPr lang="en-US" b="1">
                <a:solidFill>
                  <a:schemeClr val="bg1"/>
                </a:solidFill>
              </a:rPr>
              <a:t>Network specialist</a:t>
            </a:r>
          </a:p>
        </p:txBody>
      </p:sp>
      <p:sp>
        <p:nvSpPr>
          <p:cNvPr id="28682" name="Line 18"/>
          <p:cNvSpPr>
            <a:spLocks noChangeShapeType="1"/>
          </p:cNvSpPr>
          <p:nvPr/>
        </p:nvSpPr>
        <p:spPr bwMode="auto">
          <a:xfrm>
            <a:off x="5334000" y="2438400"/>
            <a:ext cx="0" cy="2286000"/>
          </a:xfrm>
          <a:prstGeom prst="line">
            <a:avLst/>
          </a:prstGeom>
          <a:noFill/>
          <a:ln w="9525">
            <a:solidFill>
              <a:schemeClr val="tx1"/>
            </a:solidFill>
            <a:round/>
            <a:headEnd/>
            <a:tailEnd/>
          </a:ln>
        </p:spPr>
        <p:txBody>
          <a:bodyPr/>
          <a:lstStyle/>
          <a:p>
            <a:endParaRPr lang="en-US"/>
          </a:p>
        </p:txBody>
      </p:sp>
      <p:sp>
        <p:nvSpPr>
          <p:cNvPr id="28683" name="Line 19"/>
          <p:cNvSpPr>
            <a:spLocks noChangeShapeType="1"/>
          </p:cNvSpPr>
          <p:nvPr/>
        </p:nvSpPr>
        <p:spPr bwMode="auto">
          <a:xfrm>
            <a:off x="4724400" y="2438400"/>
            <a:ext cx="0" cy="2286000"/>
          </a:xfrm>
          <a:prstGeom prst="line">
            <a:avLst/>
          </a:prstGeom>
          <a:noFill/>
          <a:ln w="9525">
            <a:solidFill>
              <a:schemeClr val="tx1"/>
            </a:solidFill>
            <a:round/>
            <a:headEnd/>
            <a:tailEnd/>
          </a:ln>
        </p:spPr>
        <p:txBody>
          <a:bodyPr/>
          <a:lstStyle/>
          <a:p>
            <a:endParaRPr lang="en-US"/>
          </a:p>
        </p:txBody>
      </p:sp>
      <p:sp>
        <p:nvSpPr>
          <p:cNvPr id="28684" name="Line 20"/>
          <p:cNvSpPr>
            <a:spLocks noChangeShapeType="1"/>
          </p:cNvSpPr>
          <p:nvPr/>
        </p:nvSpPr>
        <p:spPr bwMode="auto">
          <a:xfrm>
            <a:off x="5334000" y="4724400"/>
            <a:ext cx="609600" cy="0"/>
          </a:xfrm>
          <a:prstGeom prst="line">
            <a:avLst/>
          </a:prstGeom>
          <a:noFill/>
          <a:ln w="9525">
            <a:solidFill>
              <a:schemeClr val="tx1"/>
            </a:solidFill>
            <a:round/>
            <a:headEnd/>
            <a:tailEnd type="triangle" w="med" len="med"/>
          </a:ln>
        </p:spPr>
        <p:txBody>
          <a:bodyPr/>
          <a:lstStyle/>
          <a:p>
            <a:endParaRPr lang="en-US"/>
          </a:p>
        </p:txBody>
      </p:sp>
      <p:sp>
        <p:nvSpPr>
          <p:cNvPr id="28685" name="Line 21"/>
          <p:cNvSpPr>
            <a:spLocks noChangeShapeType="1"/>
          </p:cNvSpPr>
          <p:nvPr/>
        </p:nvSpPr>
        <p:spPr bwMode="auto">
          <a:xfrm flipH="1">
            <a:off x="4114800" y="4724400"/>
            <a:ext cx="609600" cy="0"/>
          </a:xfrm>
          <a:prstGeom prst="line">
            <a:avLst/>
          </a:prstGeom>
          <a:noFill/>
          <a:ln w="9525">
            <a:solidFill>
              <a:schemeClr val="tx1"/>
            </a:solidFill>
            <a:round/>
            <a:headEnd/>
            <a:tailEnd type="triangle" w="med" len="med"/>
          </a:ln>
        </p:spPr>
        <p:txBody>
          <a:bodyPr/>
          <a:lstStyle/>
          <a:p>
            <a:endParaRPr lang="en-US"/>
          </a:p>
        </p:txBody>
      </p:sp>
      <p:sp>
        <p:nvSpPr>
          <p:cNvPr id="28686" name="Line 22"/>
          <p:cNvSpPr>
            <a:spLocks noChangeShapeType="1"/>
          </p:cNvSpPr>
          <p:nvPr/>
        </p:nvSpPr>
        <p:spPr bwMode="auto">
          <a:xfrm>
            <a:off x="5334000" y="3886200"/>
            <a:ext cx="609600" cy="0"/>
          </a:xfrm>
          <a:prstGeom prst="line">
            <a:avLst/>
          </a:prstGeom>
          <a:noFill/>
          <a:ln w="9525">
            <a:solidFill>
              <a:schemeClr val="tx1"/>
            </a:solidFill>
            <a:round/>
            <a:headEnd/>
            <a:tailEnd type="triangle" w="med" len="med"/>
          </a:ln>
        </p:spPr>
        <p:txBody>
          <a:bodyPr/>
          <a:lstStyle/>
          <a:p>
            <a:endParaRPr lang="en-US"/>
          </a:p>
        </p:txBody>
      </p:sp>
      <p:sp>
        <p:nvSpPr>
          <p:cNvPr id="28687" name="Line 23"/>
          <p:cNvSpPr>
            <a:spLocks noChangeShapeType="1"/>
          </p:cNvSpPr>
          <p:nvPr/>
        </p:nvSpPr>
        <p:spPr bwMode="auto">
          <a:xfrm flipH="1">
            <a:off x="4038600" y="3886200"/>
            <a:ext cx="685800" cy="0"/>
          </a:xfrm>
          <a:prstGeom prst="line">
            <a:avLst/>
          </a:prstGeom>
          <a:noFill/>
          <a:ln w="9525">
            <a:solidFill>
              <a:schemeClr val="tx1"/>
            </a:solidFill>
            <a:round/>
            <a:headEnd/>
            <a:tailEnd type="triangle" w="med" len="med"/>
          </a:ln>
        </p:spPr>
        <p:txBody>
          <a:bodyPr/>
          <a:lstStyle/>
          <a:p>
            <a:endParaRPr lang="en-US"/>
          </a:p>
        </p:txBody>
      </p:sp>
      <p:sp>
        <p:nvSpPr>
          <p:cNvPr id="28688" name="Line 24"/>
          <p:cNvSpPr>
            <a:spLocks noChangeShapeType="1"/>
          </p:cNvSpPr>
          <p:nvPr/>
        </p:nvSpPr>
        <p:spPr bwMode="auto">
          <a:xfrm>
            <a:off x="5334000" y="2971800"/>
            <a:ext cx="609600" cy="0"/>
          </a:xfrm>
          <a:prstGeom prst="line">
            <a:avLst/>
          </a:prstGeom>
          <a:noFill/>
          <a:ln w="9525">
            <a:solidFill>
              <a:schemeClr val="tx1"/>
            </a:solidFill>
            <a:round/>
            <a:headEnd/>
            <a:tailEnd type="triangle" w="med" len="med"/>
          </a:ln>
        </p:spPr>
        <p:txBody>
          <a:bodyPr/>
          <a:lstStyle/>
          <a:p>
            <a:endParaRPr lang="en-US"/>
          </a:p>
        </p:txBody>
      </p:sp>
      <p:sp>
        <p:nvSpPr>
          <p:cNvPr id="28689" name="Line 25"/>
          <p:cNvSpPr>
            <a:spLocks noChangeShapeType="1"/>
          </p:cNvSpPr>
          <p:nvPr/>
        </p:nvSpPr>
        <p:spPr bwMode="auto">
          <a:xfrm flipH="1">
            <a:off x="4038600" y="2971800"/>
            <a:ext cx="6858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endParaRPr lang="en-US" smtClean="0"/>
          </a:p>
        </p:txBody>
      </p:sp>
      <p:sp>
        <p:nvSpPr>
          <p:cNvPr id="29699" name="Rectangle 3"/>
          <p:cNvSpPr>
            <a:spLocks noGrp="1" noChangeArrowheads="1"/>
          </p:cNvSpPr>
          <p:nvPr>
            <p:ph type="body" idx="1"/>
          </p:nvPr>
        </p:nvSpPr>
        <p:spPr/>
        <p:txBody>
          <a:bodyPr/>
          <a:lstStyle/>
          <a:p>
            <a:pPr>
              <a:lnSpc>
                <a:spcPct val="80000"/>
              </a:lnSpc>
            </a:pPr>
            <a:r>
              <a:rPr lang="ar-SA" sz="2400" smtClean="0">
                <a:solidFill>
                  <a:srgbClr val="FF3399"/>
                </a:solidFill>
              </a:rPr>
              <a:t>نظرية كلفة التعاملات:  (</a:t>
            </a:r>
            <a:r>
              <a:rPr lang="en-US" sz="2400" smtClean="0">
                <a:solidFill>
                  <a:srgbClr val="FF3399"/>
                </a:solidFill>
              </a:rPr>
              <a:t>Transaction cost theory</a:t>
            </a:r>
            <a:r>
              <a:rPr lang="ar-SA" sz="2400" smtClean="0">
                <a:solidFill>
                  <a:srgbClr val="FF3399"/>
                </a:solidFill>
              </a:rPr>
              <a:t>)</a:t>
            </a:r>
          </a:p>
          <a:p>
            <a:pPr>
              <a:lnSpc>
                <a:spcPct val="80000"/>
              </a:lnSpc>
              <a:buFontTx/>
              <a:buNone/>
            </a:pPr>
            <a:r>
              <a:rPr lang="ar-SA" sz="2400" smtClean="0"/>
              <a:t>	نظرية اقتصادية توضح ان الشركات تنمو بشكل اوسع بسبب اجراءها لتعاملاتها داخليا بتكلفة اقل من الشركات الاخرى.</a:t>
            </a:r>
          </a:p>
          <a:p>
            <a:pPr>
              <a:lnSpc>
                <a:spcPct val="80000"/>
              </a:lnSpc>
            </a:pPr>
            <a:r>
              <a:rPr lang="ar-SA" sz="2400" smtClean="0">
                <a:solidFill>
                  <a:srgbClr val="FF3399"/>
                </a:solidFill>
              </a:rPr>
              <a:t>نظرية الشركة الوكالة: (</a:t>
            </a:r>
            <a:r>
              <a:rPr lang="en-US" sz="2400" smtClean="0">
                <a:solidFill>
                  <a:srgbClr val="FF3399"/>
                </a:solidFill>
              </a:rPr>
              <a:t>Agency theory</a:t>
            </a:r>
            <a:r>
              <a:rPr lang="ar-SA" sz="2400" smtClean="0">
                <a:solidFill>
                  <a:srgbClr val="FF3399"/>
                </a:solidFill>
              </a:rPr>
              <a:t>)</a:t>
            </a:r>
            <a:r>
              <a:rPr lang="ar-SA" sz="2400" smtClean="0"/>
              <a:t> </a:t>
            </a:r>
          </a:p>
          <a:p>
            <a:pPr>
              <a:lnSpc>
                <a:spcPct val="80000"/>
              </a:lnSpc>
              <a:buFontTx/>
              <a:buNone/>
            </a:pPr>
            <a:r>
              <a:rPr lang="ar-SA" sz="2400" smtClean="0"/>
              <a:t>	نظرية اقتصادية تنظر للمنظمة على انها سلسلة مترابطة من التعهدات وتكنولوجيا المعلومات تقلص كلفة الحصول على المعلومات وتحليلها مما يقلص التكاليف الادارية الداخلية.</a:t>
            </a:r>
          </a:p>
          <a:p>
            <a:pPr>
              <a:lnSpc>
                <a:spcPct val="80000"/>
              </a:lnSpc>
            </a:pPr>
            <a:r>
              <a:rPr lang="ar-SA" sz="2400" smtClean="0">
                <a:solidFill>
                  <a:srgbClr val="FF3399"/>
                </a:solidFill>
              </a:rPr>
              <a:t>النظريات السلوكية: (</a:t>
            </a:r>
            <a:r>
              <a:rPr lang="en-US" sz="2400" smtClean="0">
                <a:solidFill>
                  <a:srgbClr val="FF3399"/>
                </a:solidFill>
              </a:rPr>
              <a:t>Behavioral theories</a:t>
            </a:r>
            <a:r>
              <a:rPr lang="ar-SA" sz="2400" smtClean="0">
                <a:solidFill>
                  <a:srgbClr val="FF3399"/>
                </a:solidFill>
              </a:rPr>
              <a:t>)</a:t>
            </a:r>
          </a:p>
          <a:p>
            <a:pPr>
              <a:lnSpc>
                <a:spcPct val="80000"/>
              </a:lnSpc>
              <a:buFontTx/>
              <a:buNone/>
            </a:pPr>
            <a:r>
              <a:rPr lang="ar-SA" sz="2400" smtClean="0"/>
              <a:t>	تتعلق بوصف سلوكية الشركات فتكنولوجيا المعلومات تستطيع تغيير هرمية وتسلسل صناعة القرار في المنظمة عن طريق تخفيض كلفة المعلومات وتوسيع دائرة توزيع المعلومات. فالمعلومات تصل مباشرة من وحدات التشغيل الى الادارة العليا مما يحد ويقلص دور الادارات الوسطى.</a:t>
            </a:r>
            <a:endParaRPr lang="en-US" sz="24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endParaRPr lang="en-US" smtClean="0"/>
          </a:p>
        </p:txBody>
      </p:sp>
      <p:sp>
        <p:nvSpPr>
          <p:cNvPr id="30723" name="Rectangle 3"/>
          <p:cNvSpPr>
            <a:spLocks noGrp="1" noChangeArrowheads="1"/>
          </p:cNvSpPr>
          <p:nvPr>
            <p:ph type="body" idx="1"/>
          </p:nvPr>
        </p:nvSpPr>
        <p:spPr/>
        <p:txBody>
          <a:bodyPr/>
          <a:lstStyle/>
          <a:p>
            <a:r>
              <a:rPr lang="ar-SA" sz="2800" smtClean="0">
                <a:solidFill>
                  <a:srgbClr val="FF3399"/>
                </a:solidFill>
              </a:rPr>
              <a:t>المنظمة الافتراضية: (</a:t>
            </a:r>
            <a:r>
              <a:rPr lang="en-US" sz="2800" smtClean="0">
                <a:solidFill>
                  <a:srgbClr val="FF3399"/>
                </a:solidFill>
              </a:rPr>
              <a:t>Virtual organization</a:t>
            </a:r>
            <a:r>
              <a:rPr lang="ar-SA" sz="2800" smtClean="0">
                <a:solidFill>
                  <a:srgbClr val="FF3399"/>
                </a:solidFill>
              </a:rPr>
              <a:t>)</a:t>
            </a:r>
          </a:p>
          <a:p>
            <a:pPr>
              <a:buFontTx/>
              <a:buNone/>
            </a:pPr>
            <a:r>
              <a:rPr lang="ar-SA" smtClean="0"/>
              <a:t>	</a:t>
            </a:r>
            <a:r>
              <a:rPr lang="ar-SA" sz="2400" smtClean="0"/>
              <a:t>هي منظمة تستخدم الشبكات في الارتباط بالأفراد والممتلكات والأفكار لغرض محدد (منتج او خدمة) دون ان تلزم نفسها بالحدود التنظيمية التقليدية.</a:t>
            </a:r>
            <a:endParaRPr lang="en-US" sz="240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r"/>
            <a:r>
              <a:rPr lang="ar-SA" smtClean="0"/>
              <a:t>دور المديرين في المنظمة:</a:t>
            </a:r>
            <a:endParaRPr lang="en-US" smtClean="0"/>
          </a:p>
        </p:txBody>
      </p:sp>
      <p:sp>
        <p:nvSpPr>
          <p:cNvPr id="31747" name="Rectangle 3"/>
          <p:cNvSpPr>
            <a:spLocks noGrp="1" noChangeArrowheads="1"/>
          </p:cNvSpPr>
          <p:nvPr>
            <p:ph type="body" idx="1"/>
          </p:nvPr>
        </p:nvSpPr>
        <p:spPr/>
        <p:txBody>
          <a:bodyPr/>
          <a:lstStyle/>
          <a:p>
            <a:r>
              <a:rPr lang="ar-SA" sz="2400" smtClean="0"/>
              <a:t>النموذج الكلاسيكي للإدارة (</a:t>
            </a:r>
            <a:r>
              <a:rPr lang="en-US" sz="2400" smtClean="0"/>
              <a:t>(Classical model of management</a:t>
            </a:r>
          </a:p>
          <a:p>
            <a:r>
              <a:rPr lang="ar-SA" sz="2400" smtClean="0"/>
              <a:t>النماذج السلوكية (</a:t>
            </a:r>
            <a:r>
              <a:rPr lang="en-US" sz="2400" smtClean="0"/>
              <a:t>Behavioral models</a:t>
            </a:r>
            <a:r>
              <a:rPr lang="ar-SA" sz="2400" smtClean="0"/>
              <a:t>)</a:t>
            </a:r>
          </a:p>
          <a:p>
            <a:r>
              <a:rPr lang="ar-SA" sz="2400" smtClean="0"/>
              <a:t>الادوار الادارية (</a:t>
            </a:r>
            <a:r>
              <a:rPr lang="en-US" sz="2400" smtClean="0"/>
              <a:t>Managerial roles</a:t>
            </a:r>
            <a:r>
              <a:rPr lang="ar-SA" sz="2400" smtClean="0"/>
              <a:t>)</a:t>
            </a:r>
          </a:p>
          <a:p>
            <a:r>
              <a:rPr lang="ar-SA" sz="2400" smtClean="0"/>
              <a:t>ادوار التداخلات الشخصية (</a:t>
            </a:r>
            <a:r>
              <a:rPr lang="en-US" sz="2400" smtClean="0"/>
              <a:t>Interpersonal roles</a:t>
            </a:r>
            <a:r>
              <a:rPr lang="ar-SA" sz="2400" smtClean="0"/>
              <a:t>)</a:t>
            </a:r>
          </a:p>
          <a:p>
            <a:r>
              <a:rPr lang="ar-SA" sz="2400" smtClean="0"/>
              <a:t>المديرون بالمعلومات (</a:t>
            </a:r>
            <a:r>
              <a:rPr lang="en-US" sz="2400" smtClean="0"/>
              <a:t>Informational</a:t>
            </a:r>
            <a:r>
              <a:rPr lang="ar-SA" sz="2400" smtClean="0"/>
              <a:t>)</a:t>
            </a:r>
          </a:p>
          <a:p>
            <a:r>
              <a:rPr lang="ar-SA" sz="2400" smtClean="0"/>
              <a:t>مديرون اصحاب قرار (</a:t>
            </a:r>
            <a:r>
              <a:rPr lang="en-US" sz="2400" smtClean="0"/>
              <a:t>Decisional</a:t>
            </a:r>
            <a:r>
              <a:rPr lang="ar-SA" sz="2400" smtClean="0"/>
              <a:t>)</a:t>
            </a:r>
            <a:endParaRPr lang="en-US" sz="24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r"/>
            <a:r>
              <a:rPr lang="ar-SA" smtClean="0"/>
              <a:t>المديرون وصناعة القرار:</a:t>
            </a:r>
            <a:endParaRPr lang="en-US" smtClean="0"/>
          </a:p>
        </p:txBody>
      </p:sp>
      <p:sp>
        <p:nvSpPr>
          <p:cNvPr id="32771" name="Rectangle 3"/>
          <p:cNvSpPr>
            <a:spLocks noGrp="1" noChangeArrowheads="1"/>
          </p:cNvSpPr>
          <p:nvPr>
            <p:ph type="body" idx="1"/>
          </p:nvPr>
        </p:nvSpPr>
        <p:spPr/>
        <p:txBody>
          <a:bodyPr/>
          <a:lstStyle/>
          <a:p>
            <a:r>
              <a:rPr lang="ar-SA" smtClean="0"/>
              <a:t>صناعة القرار الاستراتيجي</a:t>
            </a:r>
          </a:p>
          <a:p>
            <a:r>
              <a:rPr lang="ar-SA" smtClean="0"/>
              <a:t>صناعة قرار مستوى السيطرة التشغيلية</a:t>
            </a:r>
          </a:p>
          <a:p>
            <a:r>
              <a:rPr lang="ar-SA" smtClean="0"/>
              <a:t>صناعة القرار في المستوى المعرفي</a:t>
            </a:r>
            <a:endParaRPr lang="en-US"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r"/>
            <a:r>
              <a:rPr lang="ar-SA" smtClean="0"/>
              <a:t>مراحل صناعة القرار في المنظمة:</a:t>
            </a:r>
            <a:endParaRPr lang="en-US" smtClean="0"/>
          </a:p>
        </p:txBody>
      </p:sp>
      <p:sp>
        <p:nvSpPr>
          <p:cNvPr id="33795" name="Rectangle 3"/>
          <p:cNvSpPr>
            <a:spLocks noGrp="1" noChangeArrowheads="1"/>
          </p:cNvSpPr>
          <p:nvPr>
            <p:ph type="body" idx="1"/>
          </p:nvPr>
        </p:nvSpPr>
        <p:spPr/>
        <p:txBody>
          <a:bodyPr/>
          <a:lstStyle/>
          <a:p>
            <a:endParaRPr lang="en-US" smtClean="0"/>
          </a:p>
        </p:txBody>
      </p:sp>
      <p:sp>
        <p:nvSpPr>
          <p:cNvPr id="33796" name="Rectangle 4"/>
          <p:cNvSpPr>
            <a:spLocks noChangeArrowheads="1"/>
          </p:cNvSpPr>
          <p:nvPr/>
        </p:nvSpPr>
        <p:spPr bwMode="auto">
          <a:xfrm>
            <a:off x="3352800" y="2438400"/>
            <a:ext cx="3276600" cy="533400"/>
          </a:xfrm>
          <a:prstGeom prst="rect">
            <a:avLst/>
          </a:prstGeom>
          <a:solidFill>
            <a:schemeClr val="accent1"/>
          </a:solidFill>
          <a:ln w="9525">
            <a:solidFill>
              <a:schemeClr val="tx1"/>
            </a:solidFill>
            <a:miter lim="800000"/>
            <a:headEnd/>
            <a:tailEnd/>
          </a:ln>
        </p:spPr>
        <p:txBody>
          <a:bodyPr wrap="none" anchor="ctr"/>
          <a:lstStyle/>
          <a:p>
            <a:pPr algn="ctr"/>
            <a:r>
              <a:rPr lang="ar-SA" sz="2400" b="1">
                <a:solidFill>
                  <a:schemeClr val="bg1"/>
                </a:solidFill>
              </a:rPr>
              <a:t>مراحل صناعة القرار</a:t>
            </a:r>
            <a:endParaRPr lang="en-US" sz="2400" b="1">
              <a:solidFill>
                <a:schemeClr val="bg1"/>
              </a:solidFill>
            </a:endParaRPr>
          </a:p>
        </p:txBody>
      </p:sp>
      <p:sp>
        <p:nvSpPr>
          <p:cNvPr id="33797" name="Rectangle 5"/>
          <p:cNvSpPr>
            <a:spLocks noChangeArrowheads="1"/>
          </p:cNvSpPr>
          <p:nvPr/>
        </p:nvSpPr>
        <p:spPr bwMode="auto">
          <a:xfrm>
            <a:off x="6019800" y="3505200"/>
            <a:ext cx="2438400" cy="457200"/>
          </a:xfrm>
          <a:prstGeom prst="rect">
            <a:avLst/>
          </a:prstGeom>
          <a:solidFill>
            <a:schemeClr val="accent1"/>
          </a:solidFill>
          <a:ln w="9525">
            <a:solidFill>
              <a:schemeClr val="tx1"/>
            </a:solidFill>
            <a:miter lim="800000"/>
            <a:headEnd/>
            <a:tailEnd/>
          </a:ln>
        </p:spPr>
        <p:txBody>
          <a:bodyPr wrap="none" anchor="ctr"/>
          <a:lstStyle/>
          <a:p>
            <a:pPr algn="ctr"/>
            <a:r>
              <a:rPr lang="ar-SA" b="1">
                <a:solidFill>
                  <a:srgbClr val="FF3399"/>
                </a:solidFill>
              </a:rPr>
              <a:t>التفكير الذكي    </a:t>
            </a:r>
            <a:r>
              <a:rPr lang="en-US" b="1">
                <a:solidFill>
                  <a:srgbClr val="FF3399"/>
                </a:solidFill>
              </a:rPr>
              <a:t>Intelligence</a:t>
            </a:r>
          </a:p>
        </p:txBody>
      </p:sp>
      <p:sp>
        <p:nvSpPr>
          <p:cNvPr id="33798" name="Rectangle 6"/>
          <p:cNvSpPr>
            <a:spLocks noChangeArrowheads="1"/>
          </p:cNvSpPr>
          <p:nvPr/>
        </p:nvSpPr>
        <p:spPr bwMode="auto">
          <a:xfrm>
            <a:off x="6019800" y="4648200"/>
            <a:ext cx="2438400" cy="457200"/>
          </a:xfrm>
          <a:prstGeom prst="rect">
            <a:avLst/>
          </a:prstGeom>
          <a:solidFill>
            <a:schemeClr val="accent1"/>
          </a:solidFill>
          <a:ln w="9525">
            <a:solidFill>
              <a:schemeClr val="tx1"/>
            </a:solidFill>
            <a:miter lim="800000"/>
            <a:headEnd/>
            <a:tailEnd/>
          </a:ln>
        </p:spPr>
        <p:txBody>
          <a:bodyPr wrap="none" anchor="ctr"/>
          <a:lstStyle/>
          <a:p>
            <a:pPr algn="ctr"/>
            <a:r>
              <a:rPr lang="ar-SA" b="1">
                <a:solidFill>
                  <a:srgbClr val="FF3399"/>
                </a:solidFill>
              </a:rPr>
              <a:t>التصميم  </a:t>
            </a:r>
            <a:r>
              <a:rPr lang="en-US" b="1">
                <a:solidFill>
                  <a:srgbClr val="FF3399"/>
                </a:solidFill>
              </a:rPr>
              <a:t>Design</a:t>
            </a:r>
          </a:p>
        </p:txBody>
      </p:sp>
      <p:sp>
        <p:nvSpPr>
          <p:cNvPr id="33799" name="Rectangle 8"/>
          <p:cNvSpPr>
            <a:spLocks noChangeArrowheads="1"/>
          </p:cNvSpPr>
          <p:nvPr/>
        </p:nvSpPr>
        <p:spPr bwMode="auto">
          <a:xfrm>
            <a:off x="1447800" y="3505200"/>
            <a:ext cx="2590800" cy="457200"/>
          </a:xfrm>
          <a:prstGeom prst="rect">
            <a:avLst/>
          </a:prstGeom>
          <a:solidFill>
            <a:schemeClr val="accent1"/>
          </a:solidFill>
          <a:ln w="9525">
            <a:solidFill>
              <a:schemeClr val="tx1"/>
            </a:solidFill>
            <a:miter lim="800000"/>
            <a:headEnd/>
            <a:tailEnd/>
          </a:ln>
        </p:spPr>
        <p:txBody>
          <a:bodyPr wrap="none" anchor="ctr"/>
          <a:lstStyle/>
          <a:p>
            <a:pPr algn="ctr"/>
            <a:r>
              <a:rPr lang="ar-SA" b="1">
                <a:solidFill>
                  <a:srgbClr val="FF3399"/>
                </a:solidFill>
              </a:rPr>
              <a:t>الاختيار</a:t>
            </a:r>
            <a:r>
              <a:rPr lang="en-US" b="1">
                <a:solidFill>
                  <a:srgbClr val="FF3399"/>
                </a:solidFill>
              </a:rPr>
              <a:t>  Choice</a:t>
            </a:r>
          </a:p>
        </p:txBody>
      </p:sp>
      <p:sp>
        <p:nvSpPr>
          <p:cNvPr id="33800" name="Rectangle 9"/>
          <p:cNvSpPr>
            <a:spLocks noChangeArrowheads="1"/>
          </p:cNvSpPr>
          <p:nvPr/>
        </p:nvSpPr>
        <p:spPr bwMode="auto">
          <a:xfrm>
            <a:off x="1524000" y="4648200"/>
            <a:ext cx="2438400" cy="457200"/>
          </a:xfrm>
          <a:prstGeom prst="rect">
            <a:avLst/>
          </a:prstGeom>
          <a:solidFill>
            <a:schemeClr val="accent1"/>
          </a:solidFill>
          <a:ln w="9525">
            <a:solidFill>
              <a:schemeClr val="tx1"/>
            </a:solidFill>
            <a:miter lim="800000"/>
            <a:headEnd/>
            <a:tailEnd/>
          </a:ln>
        </p:spPr>
        <p:txBody>
          <a:bodyPr wrap="none" anchor="ctr"/>
          <a:lstStyle/>
          <a:p>
            <a:pPr algn="ctr"/>
            <a:r>
              <a:rPr lang="ar-SA" b="1">
                <a:solidFill>
                  <a:srgbClr val="FF3399"/>
                </a:solidFill>
              </a:rPr>
              <a:t>التطبيق </a:t>
            </a:r>
            <a:r>
              <a:rPr lang="en-US" b="1">
                <a:solidFill>
                  <a:srgbClr val="FF3399"/>
                </a:solidFill>
              </a:rPr>
              <a:t>Implementation</a:t>
            </a:r>
            <a:r>
              <a:rPr lang="ar-SA"/>
              <a:t> </a:t>
            </a:r>
            <a:endParaRPr lang="en-US"/>
          </a:p>
        </p:txBody>
      </p:sp>
      <p:sp>
        <p:nvSpPr>
          <p:cNvPr id="33801" name="Line 17"/>
          <p:cNvSpPr>
            <a:spLocks noChangeShapeType="1"/>
          </p:cNvSpPr>
          <p:nvPr/>
        </p:nvSpPr>
        <p:spPr bwMode="auto">
          <a:xfrm>
            <a:off x="5334000" y="2971800"/>
            <a:ext cx="0" cy="1981200"/>
          </a:xfrm>
          <a:prstGeom prst="line">
            <a:avLst/>
          </a:prstGeom>
          <a:noFill/>
          <a:ln w="9525">
            <a:solidFill>
              <a:schemeClr val="tx1"/>
            </a:solidFill>
            <a:round/>
            <a:headEnd/>
            <a:tailEnd/>
          </a:ln>
        </p:spPr>
        <p:txBody>
          <a:bodyPr/>
          <a:lstStyle/>
          <a:p>
            <a:endParaRPr lang="en-US"/>
          </a:p>
        </p:txBody>
      </p:sp>
      <p:sp>
        <p:nvSpPr>
          <p:cNvPr id="33802" name="Line 18"/>
          <p:cNvSpPr>
            <a:spLocks noChangeShapeType="1"/>
          </p:cNvSpPr>
          <p:nvPr/>
        </p:nvSpPr>
        <p:spPr bwMode="auto">
          <a:xfrm>
            <a:off x="4648200" y="2971800"/>
            <a:ext cx="0" cy="1981200"/>
          </a:xfrm>
          <a:prstGeom prst="line">
            <a:avLst/>
          </a:prstGeom>
          <a:noFill/>
          <a:ln w="9525">
            <a:solidFill>
              <a:schemeClr val="tx1"/>
            </a:solidFill>
            <a:round/>
            <a:headEnd/>
            <a:tailEnd/>
          </a:ln>
        </p:spPr>
        <p:txBody>
          <a:bodyPr/>
          <a:lstStyle/>
          <a:p>
            <a:endParaRPr lang="en-US"/>
          </a:p>
        </p:txBody>
      </p:sp>
      <p:sp>
        <p:nvSpPr>
          <p:cNvPr id="33803" name="Line 19"/>
          <p:cNvSpPr>
            <a:spLocks noChangeShapeType="1"/>
          </p:cNvSpPr>
          <p:nvPr/>
        </p:nvSpPr>
        <p:spPr bwMode="auto">
          <a:xfrm flipH="1">
            <a:off x="3962400" y="4953000"/>
            <a:ext cx="685800" cy="0"/>
          </a:xfrm>
          <a:prstGeom prst="line">
            <a:avLst/>
          </a:prstGeom>
          <a:noFill/>
          <a:ln w="9525">
            <a:solidFill>
              <a:schemeClr val="tx1"/>
            </a:solidFill>
            <a:round/>
            <a:headEnd/>
            <a:tailEnd type="triangle" w="med" len="med"/>
          </a:ln>
        </p:spPr>
        <p:txBody>
          <a:bodyPr/>
          <a:lstStyle/>
          <a:p>
            <a:endParaRPr lang="en-US"/>
          </a:p>
        </p:txBody>
      </p:sp>
      <p:sp>
        <p:nvSpPr>
          <p:cNvPr id="33804" name="Line 20"/>
          <p:cNvSpPr>
            <a:spLocks noChangeShapeType="1"/>
          </p:cNvSpPr>
          <p:nvPr/>
        </p:nvSpPr>
        <p:spPr bwMode="auto">
          <a:xfrm>
            <a:off x="5334000" y="4953000"/>
            <a:ext cx="685800" cy="0"/>
          </a:xfrm>
          <a:prstGeom prst="line">
            <a:avLst/>
          </a:prstGeom>
          <a:noFill/>
          <a:ln w="9525">
            <a:solidFill>
              <a:schemeClr val="tx1"/>
            </a:solidFill>
            <a:round/>
            <a:headEnd/>
            <a:tailEnd type="triangle" w="med" len="med"/>
          </a:ln>
        </p:spPr>
        <p:txBody>
          <a:bodyPr/>
          <a:lstStyle/>
          <a:p>
            <a:endParaRPr lang="en-US"/>
          </a:p>
        </p:txBody>
      </p:sp>
      <p:sp>
        <p:nvSpPr>
          <p:cNvPr id="33805" name="Line 21"/>
          <p:cNvSpPr>
            <a:spLocks noChangeShapeType="1"/>
          </p:cNvSpPr>
          <p:nvPr/>
        </p:nvSpPr>
        <p:spPr bwMode="auto">
          <a:xfrm>
            <a:off x="5334000" y="3733800"/>
            <a:ext cx="609600" cy="0"/>
          </a:xfrm>
          <a:prstGeom prst="line">
            <a:avLst/>
          </a:prstGeom>
          <a:noFill/>
          <a:ln w="9525">
            <a:solidFill>
              <a:schemeClr val="tx1"/>
            </a:solidFill>
            <a:round/>
            <a:headEnd/>
            <a:tailEnd type="triangle" w="med" len="med"/>
          </a:ln>
        </p:spPr>
        <p:txBody>
          <a:bodyPr/>
          <a:lstStyle/>
          <a:p>
            <a:endParaRPr lang="en-US"/>
          </a:p>
        </p:txBody>
      </p:sp>
      <p:sp>
        <p:nvSpPr>
          <p:cNvPr id="33806" name="Line 22"/>
          <p:cNvSpPr>
            <a:spLocks noChangeShapeType="1"/>
          </p:cNvSpPr>
          <p:nvPr/>
        </p:nvSpPr>
        <p:spPr bwMode="auto">
          <a:xfrm flipH="1">
            <a:off x="4038600" y="3733800"/>
            <a:ext cx="5334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r"/>
            <a:r>
              <a:rPr lang="ar-SA" smtClean="0"/>
              <a:t>نماذج صناعة القرار في المنظمة:</a:t>
            </a:r>
            <a:endParaRPr lang="en-US" smtClean="0"/>
          </a:p>
        </p:txBody>
      </p:sp>
      <p:sp>
        <p:nvSpPr>
          <p:cNvPr id="34819" name="Rectangle 3"/>
          <p:cNvSpPr>
            <a:spLocks noGrp="1" noChangeArrowheads="1"/>
          </p:cNvSpPr>
          <p:nvPr>
            <p:ph type="body" idx="1"/>
          </p:nvPr>
        </p:nvSpPr>
        <p:spPr/>
        <p:txBody>
          <a:bodyPr/>
          <a:lstStyle/>
          <a:p>
            <a:pPr marL="609600" indent="-609600">
              <a:buFontTx/>
              <a:buAutoNum type="arabicPeriod"/>
            </a:pPr>
            <a:r>
              <a:rPr lang="ar-SA" sz="2800" smtClean="0"/>
              <a:t>النموذج العقلاني (</a:t>
            </a:r>
            <a:r>
              <a:rPr lang="en-US" sz="2800" smtClean="0"/>
              <a:t>Rational model</a:t>
            </a:r>
            <a:r>
              <a:rPr lang="ar-SA" sz="2800" smtClean="0"/>
              <a:t>)</a:t>
            </a:r>
          </a:p>
          <a:p>
            <a:pPr marL="609600" indent="-609600">
              <a:buFontTx/>
              <a:buAutoNum type="arabicPeriod"/>
            </a:pPr>
            <a:r>
              <a:rPr lang="ar-SA" sz="2800" smtClean="0"/>
              <a:t>صناع قرار نظاميين </a:t>
            </a:r>
            <a:r>
              <a:rPr lang="en-US" sz="2800" smtClean="0"/>
              <a:t>Systematic decision makers)</a:t>
            </a:r>
            <a:r>
              <a:rPr lang="ar-SA" sz="2800" smtClean="0"/>
              <a:t>)</a:t>
            </a:r>
          </a:p>
          <a:p>
            <a:pPr marL="609600" indent="-609600">
              <a:buFontTx/>
              <a:buAutoNum type="arabicPeriod"/>
            </a:pPr>
            <a:r>
              <a:rPr lang="ar-SA" sz="2800" smtClean="0"/>
              <a:t>صناع قرار مبادرين (</a:t>
            </a:r>
            <a:r>
              <a:rPr lang="en-US" sz="2800" smtClean="0"/>
              <a:t>Intuitive decision makers</a:t>
            </a:r>
            <a:r>
              <a:rPr lang="ar-SA" sz="2800" smtClean="0"/>
              <a:t>)</a:t>
            </a:r>
          </a:p>
          <a:p>
            <a:pPr marL="609600" indent="-609600">
              <a:buFontTx/>
              <a:buAutoNum type="arabicPeriod"/>
            </a:pPr>
            <a:r>
              <a:rPr lang="ar-SA" sz="2800" smtClean="0"/>
              <a:t>النموذج التنظيمي في صنع القرار (</a:t>
            </a:r>
            <a:r>
              <a:rPr lang="en-US" sz="2800" smtClean="0"/>
              <a:t>Organizational D. M</a:t>
            </a:r>
            <a:r>
              <a:rPr lang="ar-SA" sz="2800" smtClean="0"/>
              <a:t>)</a:t>
            </a:r>
          </a:p>
          <a:p>
            <a:pPr marL="609600" indent="-609600">
              <a:buFontTx/>
              <a:buAutoNum type="arabicPeriod"/>
            </a:pPr>
            <a:r>
              <a:rPr lang="ar-SA" sz="2800" smtClean="0"/>
              <a:t>النموذج البيروقراطي (</a:t>
            </a:r>
            <a:r>
              <a:rPr lang="en-US" sz="2800" smtClean="0"/>
              <a:t>Bureaucratic model</a:t>
            </a:r>
            <a:r>
              <a:rPr lang="ar-SA" sz="2800" smtClean="0"/>
              <a:t>)</a:t>
            </a:r>
          </a:p>
          <a:p>
            <a:pPr marL="609600" indent="-609600">
              <a:buFontTx/>
              <a:buAutoNum type="arabicPeriod"/>
            </a:pPr>
            <a:r>
              <a:rPr lang="ar-SA" sz="2800" smtClean="0"/>
              <a:t>النماذج السياسية (</a:t>
            </a:r>
            <a:r>
              <a:rPr lang="en-US" sz="2800" smtClean="0"/>
              <a:t>Political model</a:t>
            </a:r>
            <a:r>
              <a:rPr lang="ar-SA" sz="2800" smtClean="0"/>
              <a:t>)</a:t>
            </a:r>
          </a:p>
          <a:p>
            <a:pPr marL="609600" indent="-609600">
              <a:buFontTx/>
              <a:buAutoNum type="arabicPeriod"/>
            </a:pPr>
            <a:r>
              <a:rPr lang="ar-SA" sz="2800" smtClean="0"/>
              <a:t>النموذج غير العقلاني (</a:t>
            </a:r>
            <a:r>
              <a:rPr lang="en-US" sz="2800" smtClean="0"/>
              <a:t>Garbage can model</a:t>
            </a:r>
            <a:r>
              <a:rPr lang="ar-SA" sz="2800" smtClean="0"/>
              <a:t>)</a:t>
            </a:r>
            <a:endParaRPr lang="en-US" sz="280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r"/>
            <a:r>
              <a:rPr lang="ar-SA" sz="4000" smtClean="0"/>
              <a:t>حقائق مركزية في المنظمة تؤثر في التخطيط لنظم المعلومات:</a:t>
            </a:r>
            <a:endParaRPr lang="en-US" sz="4000" smtClean="0"/>
          </a:p>
        </p:txBody>
      </p:sp>
      <p:sp>
        <p:nvSpPr>
          <p:cNvPr id="35843" name="Rectangle 3"/>
          <p:cNvSpPr>
            <a:spLocks noGrp="1" noChangeArrowheads="1"/>
          </p:cNvSpPr>
          <p:nvPr>
            <p:ph type="body" idx="1"/>
          </p:nvPr>
        </p:nvSpPr>
        <p:spPr/>
        <p:txBody>
          <a:bodyPr/>
          <a:lstStyle/>
          <a:p>
            <a:pPr marL="609600" indent="-609600"/>
            <a:r>
              <a:rPr lang="ar-SA" sz="2800" smtClean="0"/>
              <a:t>ينبغي ان يتم بناء نظم المعلومات في المنظمة من منطلق تفهم واضح لطبيعة وواقع تلك المنظمة وكيفية اسهام النظام في عمليات صنع القرار لذا لا بد من التأكيد على بعض الاعتبارات الاساسية كما يلي:</a:t>
            </a:r>
          </a:p>
          <a:p>
            <a:pPr marL="609600" indent="-609600">
              <a:buFontTx/>
              <a:buAutoNum type="arabicPeriod"/>
            </a:pPr>
            <a:r>
              <a:rPr lang="ar-SA" sz="2000" b="1" smtClean="0"/>
              <a:t>البيئة الخارجية</a:t>
            </a:r>
          </a:p>
          <a:p>
            <a:pPr marL="609600" indent="-609600">
              <a:buFontTx/>
              <a:buAutoNum type="arabicPeriod"/>
            </a:pPr>
            <a:r>
              <a:rPr lang="ar-SA" sz="2000" b="1" smtClean="0"/>
              <a:t>البنية التنظيمية</a:t>
            </a:r>
          </a:p>
          <a:p>
            <a:pPr marL="609600" indent="-609600">
              <a:buFontTx/>
              <a:buAutoNum type="arabicPeriod"/>
            </a:pPr>
            <a:r>
              <a:rPr lang="ar-SA" sz="2000" b="1" smtClean="0"/>
              <a:t>ثقافة المنظمة وسياساتها</a:t>
            </a:r>
          </a:p>
          <a:p>
            <a:pPr marL="609600" indent="-609600">
              <a:buFontTx/>
              <a:buAutoNum type="arabicPeriod"/>
            </a:pPr>
            <a:r>
              <a:rPr lang="ar-SA" sz="2000" b="1" smtClean="0"/>
              <a:t>نوع المنظمة وأسلوب القيادة </a:t>
            </a:r>
          </a:p>
          <a:p>
            <a:pPr marL="609600" indent="-609600">
              <a:buFontTx/>
              <a:buAutoNum type="arabicPeriod"/>
            </a:pPr>
            <a:r>
              <a:rPr lang="ar-SA" sz="2000" b="1" smtClean="0"/>
              <a:t>مجموعات الاهتمام والمصالح</a:t>
            </a:r>
          </a:p>
          <a:p>
            <a:pPr marL="609600" indent="-609600">
              <a:buFontTx/>
              <a:buAutoNum type="arabicPeriod"/>
            </a:pPr>
            <a:r>
              <a:rPr lang="ar-SA" sz="2000" b="1" smtClean="0"/>
              <a:t>انواع الوظائف والقرارات وإجراءات العمل</a:t>
            </a:r>
            <a:endParaRPr lang="en-US" sz="2000" b="1"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endParaRPr lang="en-US" smtClean="0"/>
          </a:p>
        </p:txBody>
      </p:sp>
      <p:sp>
        <p:nvSpPr>
          <p:cNvPr id="36867" name="Rectangle 3"/>
          <p:cNvSpPr>
            <a:spLocks noGrp="1" noChangeArrowheads="1"/>
          </p:cNvSpPr>
          <p:nvPr>
            <p:ph type="body" idx="1"/>
          </p:nvPr>
        </p:nvSpPr>
        <p:spPr/>
        <p:txBody>
          <a:bodyPr/>
          <a:lstStyle/>
          <a:p>
            <a:pPr marL="609600" indent="-609600"/>
            <a:r>
              <a:rPr lang="ar-SA" smtClean="0"/>
              <a:t>كما ان هناك بعض السمات التي يجب اخذها في الاعتبار عند تصميم النظام كالآتي:</a:t>
            </a:r>
          </a:p>
          <a:p>
            <a:pPr marL="609600" indent="-609600">
              <a:buFontTx/>
              <a:buAutoNum type="arabicPeriod"/>
            </a:pPr>
            <a:r>
              <a:rPr lang="ar-SA" sz="2800" smtClean="0"/>
              <a:t>المرونة في التعامل مع البيانات وتقييم المعلومات</a:t>
            </a:r>
          </a:p>
          <a:p>
            <a:pPr marL="609600" indent="-609600">
              <a:buFontTx/>
              <a:buAutoNum type="arabicPeriod"/>
            </a:pPr>
            <a:r>
              <a:rPr lang="ar-SA" sz="2800" smtClean="0"/>
              <a:t>القدرة على دعم شتى الاساليب والمهارات والمعرفة</a:t>
            </a:r>
          </a:p>
          <a:p>
            <a:pPr marL="609600" indent="-609600">
              <a:buFontTx/>
              <a:buAutoNum type="arabicPeriod"/>
            </a:pPr>
            <a:r>
              <a:rPr lang="ar-SA" sz="2800" smtClean="0"/>
              <a:t>القدرة على متابعة النتائج</a:t>
            </a:r>
          </a:p>
          <a:p>
            <a:pPr marL="609600" indent="-609600">
              <a:buFontTx/>
              <a:buAutoNum type="arabicPeriod"/>
            </a:pPr>
            <a:r>
              <a:rPr lang="ar-SA" sz="2800" smtClean="0"/>
              <a:t>بيروقراطية المنظمة ومتطلباتها السياسية</a:t>
            </a:r>
            <a:endParaRPr lang="en-US" sz="280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a:r>
              <a:rPr lang="ar-SA" smtClean="0"/>
              <a:t>نظام المعلومات الاستراتيجي</a:t>
            </a:r>
            <a:endParaRPr lang="en-US" smtClean="0"/>
          </a:p>
        </p:txBody>
      </p:sp>
      <p:sp>
        <p:nvSpPr>
          <p:cNvPr id="37891" name="Rectangle 3"/>
          <p:cNvSpPr>
            <a:spLocks noGrp="1" noChangeArrowheads="1"/>
          </p:cNvSpPr>
          <p:nvPr>
            <p:ph type="body" idx="1"/>
          </p:nvPr>
        </p:nvSpPr>
        <p:spPr/>
        <p:txBody>
          <a:bodyPr/>
          <a:lstStyle/>
          <a:p>
            <a:pPr marL="609600" indent="-609600">
              <a:lnSpc>
                <a:spcPct val="90000"/>
              </a:lnSpc>
              <a:buFontTx/>
              <a:buAutoNum type="arabicPeriod"/>
            </a:pPr>
            <a:r>
              <a:rPr lang="ar-SA" sz="2400" smtClean="0"/>
              <a:t>هو نظام محوسب لأي من مستويات المنظمة الادارية والوظيفية</a:t>
            </a:r>
          </a:p>
          <a:p>
            <a:pPr marL="609600" indent="-609600">
              <a:lnSpc>
                <a:spcPct val="90000"/>
              </a:lnSpc>
              <a:buFontTx/>
              <a:buAutoNum type="arabicPeriod"/>
            </a:pPr>
            <a:r>
              <a:rPr lang="ar-SA" sz="2400" smtClean="0"/>
              <a:t>يساعد المنظمة في الحصول على موقع جيد بين المنظمات المنافسة</a:t>
            </a:r>
          </a:p>
          <a:p>
            <a:pPr marL="609600" indent="-609600">
              <a:lnSpc>
                <a:spcPct val="90000"/>
              </a:lnSpc>
              <a:buFontTx/>
              <a:buAutoNum type="arabicPeriod"/>
            </a:pPr>
            <a:r>
              <a:rPr lang="ar-SA" sz="2400" smtClean="0"/>
              <a:t>يختلف عن نظام المعلومات على المستوى الاستراتيجي الذي يخدم الادارات العليا ويركز على مشاكل صناعة القرار</a:t>
            </a:r>
          </a:p>
          <a:p>
            <a:pPr marL="609600" indent="-609600">
              <a:lnSpc>
                <a:spcPct val="90000"/>
              </a:lnSpc>
              <a:buFontTx/>
              <a:buAutoNum type="arabicPeriod"/>
            </a:pPr>
            <a:r>
              <a:rPr lang="ar-SA" sz="2400" smtClean="0"/>
              <a:t>يساعد الشركة في عرض منتجاتها وخدماتها بتكلفة اقل من المنافسين</a:t>
            </a:r>
          </a:p>
          <a:p>
            <a:pPr marL="609600" indent="-609600">
              <a:lnSpc>
                <a:spcPct val="90000"/>
              </a:lnSpc>
              <a:buFontTx/>
              <a:buAutoNum type="arabicPeriod"/>
            </a:pPr>
            <a:r>
              <a:rPr lang="ar-SA" sz="2400" smtClean="0"/>
              <a:t>يمكن الشركة من تحسين سلسلة القيمة الداخلية كما يؤمن روابط متينة مع المجهزين والزبائن</a:t>
            </a:r>
          </a:p>
          <a:p>
            <a:pPr marL="609600" indent="-609600">
              <a:lnSpc>
                <a:spcPct val="90000"/>
              </a:lnSpc>
              <a:buFontTx/>
              <a:buAutoNum type="arabicPeriod"/>
            </a:pPr>
            <a:r>
              <a:rPr lang="ar-SA" sz="2400" smtClean="0"/>
              <a:t>يساعد على تبني استراتيجية الاختلاف وتامين منتجات وخدمات جديدة</a:t>
            </a:r>
          </a:p>
          <a:p>
            <a:pPr marL="609600" indent="-609600">
              <a:lnSpc>
                <a:spcPct val="90000"/>
              </a:lnSpc>
              <a:buFontTx/>
              <a:buAutoNum type="arabicPeriod"/>
            </a:pPr>
            <a:r>
              <a:rPr lang="ar-SA" sz="2400" smtClean="0"/>
              <a:t>يساعد هذا النظام في التنقيب عن المعلومات التي تخص سوق محددة او مجموعة من الزبائن لتحليل توجهاتهم</a:t>
            </a:r>
            <a:endParaRPr lang="en-US" sz="240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r"/>
            <a:r>
              <a:rPr lang="ar-SA" sz="4000" smtClean="0"/>
              <a:t>استراتيجية مستوى الاعمال ونموذج سلسلة القيمة</a:t>
            </a:r>
            <a:endParaRPr lang="en-US" sz="4000" smtClean="0"/>
          </a:p>
        </p:txBody>
      </p:sp>
      <p:sp>
        <p:nvSpPr>
          <p:cNvPr id="38915" name="Rectangle 3"/>
          <p:cNvSpPr>
            <a:spLocks noGrp="1" noChangeArrowheads="1"/>
          </p:cNvSpPr>
          <p:nvPr>
            <p:ph type="body" idx="1"/>
          </p:nvPr>
        </p:nvSpPr>
        <p:spPr/>
        <p:txBody>
          <a:bodyPr/>
          <a:lstStyle/>
          <a:p>
            <a:pPr marL="609600" indent="-609600"/>
            <a:r>
              <a:rPr lang="ar-SA" sz="2800" smtClean="0">
                <a:solidFill>
                  <a:srgbClr val="FF3399"/>
                </a:solidFill>
              </a:rPr>
              <a:t>كيف يمكن ان نتنافس بشكل مؤثر وفعال في سوق معين؟</a:t>
            </a:r>
          </a:p>
          <a:p>
            <a:pPr marL="609600" indent="-609600">
              <a:buFontTx/>
              <a:buAutoNum type="arabicPeriod"/>
            </a:pPr>
            <a:r>
              <a:rPr lang="ar-SA" sz="2800" smtClean="0"/>
              <a:t>ان تصبح منتجا بأقل تكلفة</a:t>
            </a:r>
          </a:p>
          <a:p>
            <a:pPr marL="609600" indent="-609600">
              <a:buFontTx/>
              <a:buAutoNum type="arabicPeriod"/>
            </a:pPr>
            <a:r>
              <a:rPr lang="ar-SA" sz="2800" smtClean="0"/>
              <a:t>ان تجعل منتجاتك متميزة</a:t>
            </a:r>
          </a:p>
          <a:p>
            <a:pPr marL="609600" indent="-609600">
              <a:buFontTx/>
              <a:buAutoNum type="arabicPeriod"/>
            </a:pPr>
            <a:r>
              <a:rPr lang="ar-SA" sz="2800" smtClean="0"/>
              <a:t>ان تغير مدى وسعة التنافس (توسيع السوق او التركيز)</a:t>
            </a:r>
          </a:p>
          <a:p>
            <a:pPr marL="609600" indent="-609600">
              <a:buFontTx/>
              <a:buNone/>
            </a:pPr>
            <a:endParaRPr lang="ar-SA" sz="2800" smtClean="0"/>
          </a:p>
          <a:p>
            <a:pPr marL="609600" indent="-609600">
              <a:buFontTx/>
              <a:buNone/>
            </a:pPr>
            <a:r>
              <a:rPr lang="ar-SA" sz="2800" smtClean="0">
                <a:solidFill>
                  <a:srgbClr val="FF3399"/>
                </a:solidFill>
              </a:rPr>
              <a:t>نموذج سلسلة القيمة:</a:t>
            </a:r>
          </a:p>
          <a:p>
            <a:pPr marL="609600" indent="-609600">
              <a:buFontTx/>
              <a:buNone/>
            </a:pPr>
            <a:r>
              <a:rPr lang="ar-SA" sz="2800" smtClean="0"/>
              <a:t>	النشاطات الاولية</a:t>
            </a:r>
          </a:p>
          <a:p>
            <a:pPr marL="609600" indent="-609600">
              <a:buFontTx/>
              <a:buNone/>
            </a:pPr>
            <a:r>
              <a:rPr lang="ar-SA" sz="2800" smtClean="0"/>
              <a:t>	النشاطات الداعمة</a:t>
            </a:r>
          </a:p>
          <a:p>
            <a:pPr marL="609600" indent="-609600">
              <a:buFontTx/>
              <a:buAutoNum type="arabicPeriod"/>
            </a:pPr>
            <a:endParaRPr lang="ar-SA" sz="2800" smtClean="0">
              <a:solidFill>
                <a:srgbClr val="FF3399"/>
              </a:solidFill>
            </a:endParaRPr>
          </a:p>
          <a:p>
            <a:pPr marL="609600" indent="-609600"/>
            <a:endParaRPr lang="en-US" smtClean="0">
              <a:solidFill>
                <a:srgbClr val="FF3399"/>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r"/>
            <a:r>
              <a:rPr lang="ar-SA" sz="4000" smtClean="0"/>
              <a:t>اوجه التحليل الاستراتيجي على المستوى الصناعي:</a:t>
            </a:r>
            <a:endParaRPr lang="en-US" sz="4000" smtClean="0"/>
          </a:p>
        </p:txBody>
      </p:sp>
      <p:sp>
        <p:nvSpPr>
          <p:cNvPr id="39939" name="Rectangle 3"/>
          <p:cNvSpPr>
            <a:spLocks noGrp="1" noChangeArrowheads="1"/>
          </p:cNvSpPr>
          <p:nvPr>
            <p:ph type="body" idx="1"/>
          </p:nvPr>
        </p:nvSpPr>
        <p:spPr/>
        <p:txBody>
          <a:bodyPr/>
          <a:lstStyle/>
          <a:p>
            <a:pPr marL="609600" indent="-609600">
              <a:lnSpc>
                <a:spcPct val="80000"/>
              </a:lnSpc>
            </a:pPr>
            <a:r>
              <a:rPr lang="ar-SA" sz="2400" smtClean="0">
                <a:solidFill>
                  <a:srgbClr val="FF3399"/>
                </a:solidFill>
              </a:rPr>
              <a:t>هناك ثلاثة اوجه رئيسية في التحليل الاستراتيجي على المستوى الصناعي هي:</a:t>
            </a:r>
          </a:p>
          <a:p>
            <a:pPr marL="609600" indent="-609600">
              <a:lnSpc>
                <a:spcPct val="80000"/>
              </a:lnSpc>
              <a:buFontTx/>
              <a:buAutoNum type="arabicPeriod"/>
            </a:pPr>
            <a:r>
              <a:rPr lang="ar-SA" sz="2400" smtClean="0"/>
              <a:t>الشراكة بالمعلومات (التحالف بين الشركات)</a:t>
            </a:r>
          </a:p>
          <a:p>
            <a:pPr marL="609600" indent="-609600">
              <a:lnSpc>
                <a:spcPct val="80000"/>
              </a:lnSpc>
              <a:buFontTx/>
              <a:buAutoNum type="arabicPeriod"/>
            </a:pPr>
            <a:r>
              <a:rPr lang="ar-SA" sz="2400" smtClean="0"/>
              <a:t>نموذج قدرات التنافس (التأثيرات الخارجية: تهديدات وفرص)</a:t>
            </a:r>
          </a:p>
          <a:p>
            <a:pPr marL="609600" indent="-609600">
              <a:lnSpc>
                <a:spcPct val="80000"/>
              </a:lnSpc>
              <a:buFontTx/>
              <a:buAutoNum type="arabicPeriod"/>
            </a:pPr>
            <a:r>
              <a:rPr lang="ar-SA" sz="2400" smtClean="0"/>
              <a:t>اقتصاديات الشبكة (اضافة المشتركين للشبكات لا يترتب عليه تكاليف)</a:t>
            </a:r>
          </a:p>
          <a:p>
            <a:pPr marL="609600" indent="-609600">
              <a:lnSpc>
                <a:spcPct val="80000"/>
              </a:lnSpc>
              <a:buFontTx/>
              <a:buNone/>
            </a:pPr>
            <a:endParaRPr lang="ar-SA" sz="2400" smtClean="0"/>
          </a:p>
          <a:p>
            <a:pPr marL="609600" indent="-609600">
              <a:lnSpc>
                <a:spcPct val="80000"/>
              </a:lnSpc>
            </a:pPr>
            <a:r>
              <a:rPr lang="ar-SA" sz="2400" smtClean="0">
                <a:solidFill>
                  <a:srgbClr val="FF3399"/>
                </a:solidFill>
              </a:rPr>
              <a:t>تأثير الانترنت على المنظمة والإجراءات الادارية فيها:</a:t>
            </a:r>
          </a:p>
          <a:p>
            <a:pPr marL="609600" indent="-609600">
              <a:lnSpc>
                <a:spcPct val="80000"/>
              </a:lnSpc>
              <a:buFontTx/>
              <a:buAutoNum type="arabicPeriod"/>
            </a:pPr>
            <a:r>
              <a:rPr lang="ar-SA" sz="2400" smtClean="0"/>
              <a:t>مضاعفة فرص الحصول على المعلومة والمعرفة وتخزينها وتوزيعها</a:t>
            </a:r>
          </a:p>
          <a:p>
            <a:pPr marL="609600" indent="-609600">
              <a:lnSpc>
                <a:spcPct val="80000"/>
              </a:lnSpc>
              <a:buFontTx/>
              <a:buAutoNum type="arabicPeriod"/>
            </a:pPr>
            <a:r>
              <a:rPr lang="ar-SA" sz="2400" smtClean="0"/>
              <a:t>تقليل التكاليف وزيادة الجودة النوعية للمعلومات والمعرفة</a:t>
            </a:r>
          </a:p>
          <a:p>
            <a:pPr marL="609600" indent="-609600">
              <a:lnSpc>
                <a:spcPct val="80000"/>
              </a:lnSpc>
              <a:buFontTx/>
              <a:buAutoNum type="arabicPeriod"/>
            </a:pPr>
            <a:r>
              <a:rPr lang="ar-SA" sz="2400" smtClean="0"/>
              <a:t>ساهم في تقليص المستويات الادارية وزيادة سرعة الاتصالات بين الادارات</a:t>
            </a:r>
            <a:endParaRPr lang="en-US" sz="240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r"/>
            <a:r>
              <a:rPr lang="ar-SA" sz="4000" smtClean="0">
                <a:solidFill>
                  <a:srgbClr val="FF3399"/>
                </a:solidFill>
              </a:rPr>
              <a:t>الفصل الرابع:</a:t>
            </a:r>
            <a:r>
              <a:rPr lang="ar-SA" sz="4000" smtClean="0"/>
              <a:t> الاعمال الالكترونية والتجارة الالكترونية في المنشآت الرقمية</a:t>
            </a:r>
            <a:endParaRPr lang="en-US" sz="4000" smtClean="0"/>
          </a:p>
        </p:txBody>
      </p:sp>
      <p:sp>
        <p:nvSpPr>
          <p:cNvPr id="40963" name="Rectangle 3"/>
          <p:cNvSpPr>
            <a:spLocks noGrp="1" noChangeArrowheads="1"/>
          </p:cNvSpPr>
          <p:nvPr>
            <p:ph type="body" idx="1"/>
          </p:nvPr>
        </p:nvSpPr>
        <p:spPr/>
        <p:txBody>
          <a:bodyPr/>
          <a:lstStyle/>
          <a:p>
            <a:pPr marL="609600" indent="-609600"/>
            <a:r>
              <a:rPr lang="ar-SA" sz="2800" smtClean="0">
                <a:solidFill>
                  <a:srgbClr val="FF3399"/>
                </a:solidFill>
              </a:rPr>
              <a:t>تحديات وفرص تؤمنها المنشآت للأعمال والتجارة الالكترونية</a:t>
            </a:r>
            <a:r>
              <a:rPr lang="ar-SA" sz="2800" smtClean="0"/>
              <a:t>:</a:t>
            </a:r>
          </a:p>
          <a:p>
            <a:pPr marL="609600" indent="-609600">
              <a:buFontTx/>
              <a:buNone/>
            </a:pPr>
            <a:r>
              <a:rPr lang="ar-SA" sz="2800" smtClean="0"/>
              <a:t>	تمثل التحديات الادارية لظهور المنشأة الرقمية المعاصرة الذي يشتمل نشاطات التجارة الالكترونية وإدارة الاعمال الالكترونية اتجاهين رئيسيين هما:</a:t>
            </a:r>
          </a:p>
          <a:p>
            <a:pPr marL="609600" indent="-609600">
              <a:buFontTx/>
              <a:buAutoNum type="arabicPeriod"/>
            </a:pPr>
            <a:r>
              <a:rPr lang="ar-SA" sz="2400" smtClean="0"/>
              <a:t>ان التحول للمنشأة الرقمية يتطلب اعادة تصميم مجمل عمليات إدارة الاعمال بدلا من تطعيم التطبيقات والعمليات الموجودة بالتكنولوجيا وينبغي عليها ان تأخذ في اعتبارها بنية جديدة، تغير ثقافة المنظمة، إدارة الافراد والعاملين بطريقة جديدة، اجراءات ووظائف تعتمد على شبكات المعلومات اضافة الى تبني استراتيجية اعمال مختلفة.</a:t>
            </a:r>
            <a:endParaRPr lang="en-US" sz="24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endParaRPr lang="en-US" smtClean="0"/>
          </a:p>
        </p:txBody>
      </p:sp>
      <p:sp>
        <p:nvSpPr>
          <p:cNvPr id="41987" name="Rectangle 3"/>
          <p:cNvSpPr>
            <a:spLocks noGrp="1" noChangeArrowheads="1"/>
          </p:cNvSpPr>
          <p:nvPr>
            <p:ph type="body" idx="1"/>
          </p:nvPr>
        </p:nvSpPr>
        <p:spPr/>
        <p:txBody>
          <a:bodyPr/>
          <a:lstStyle/>
          <a:p>
            <a:pPr marL="609600" indent="-609600">
              <a:buFontTx/>
              <a:buAutoNum type="arabicPeriod" startAt="2"/>
            </a:pPr>
            <a:r>
              <a:rPr lang="ar-SA" sz="2400" smtClean="0"/>
              <a:t>تامين نموذج انترنت ناجح ومتطور لإدارة الاعمال فالمنظمات تتسابق على تامين مواقع لها على الشبكة العنكبوتية على امل ان تزيد ايراداتها وأرباحها لكن هذا لوحده لا يكفي فلا بد ان تؤمن مجهودات كافية في طرق التسويق والبيع لها علاقة بإستراتيجية اعمال المنظمة.</a:t>
            </a:r>
          </a:p>
          <a:p>
            <a:pPr marL="609600" indent="-609600">
              <a:buFontTx/>
              <a:buAutoNum type="arabicPeriod" startAt="2"/>
            </a:pPr>
            <a:endParaRPr lang="ar-SA" sz="2400" smtClean="0"/>
          </a:p>
          <a:p>
            <a:pPr marL="609600" indent="-609600">
              <a:buFontTx/>
              <a:buNone/>
            </a:pPr>
            <a:endParaRPr lang="en-US" sz="240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r"/>
            <a:r>
              <a:rPr lang="ar-SA" sz="4000" smtClean="0"/>
              <a:t>تكنولوجيا الانترنت كبنية اساسية للأعمال والتجارة الالكترونية:</a:t>
            </a:r>
            <a:endParaRPr lang="en-US" sz="4000" smtClean="0"/>
          </a:p>
        </p:txBody>
      </p:sp>
      <p:sp>
        <p:nvSpPr>
          <p:cNvPr id="43011" name="Rectangle 4"/>
          <p:cNvSpPr>
            <a:spLocks noChangeArrowheads="1"/>
          </p:cNvSpPr>
          <p:nvPr/>
        </p:nvSpPr>
        <p:spPr bwMode="auto">
          <a:xfrm>
            <a:off x="1447800" y="1905000"/>
            <a:ext cx="6858000" cy="533400"/>
          </a:xfrm>
          <a:prstGeom prst="rect">
            <a:avLst/>
          </a:prstGeom>
          <a:solidFill>
            <a:schemeClr val="accent1"/>
          </a:solidFill>
          <a:ln w="9525">
            <a:solidFill>
              <a:schemeClr val="tx1"/>
            </a:solidFill>
            <a:miter lim="800000"/>
            <a:headEnd/>
            <a:tailEnd/>
          </a:ln>
        </p:spPr>
        <p:txBody>
          <a:bodyPr wrap="none" anchor="ctr"/>
          <a:lstStyle/>
          <a:p>
            <a:pPr algn="ctr"/>
            <a:r>
              <a:rPr lang="ar-SA" sz="2000" b="1">
                <a:solidFill>
                  <a:schemeClr val="bg1"/>
                </a:solidFill>
              </a:rPr>
              <a:t>تكنولوجيا الانترنت كبنية اساسية للتجارة الالكترونية والأعمال الالكترونية</a:t>
            </a:r>
            <a:endParaRPr lang="en-US" sz="2000" b="1">
              <a:solidFill>
                <a:schemeClr val="bg1"/>
              </a:solidFill>
            </a:endParaRPr>
          </a:p>
        </p:txBody>
      </p:sp>
      <p:sp>
        <p:nvSpPr>
          <p:cNvPr id="43012" name="Rectangle 5"/>
          <p:cNvSpPr>
            <a:spLocks noChangeArrowheads="1"/>
          </p:cNvSpPr>
          <p:nvPr/>
        </p:nvSpPr>
        <p:spPr bwMode="auto">
          <a:xfrm>
            <a:off x="5562600" y="27432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sz="1600" b="1">
                <a:solidFill>
                  <a:schemeClr val="bg1"/>
                </a:solidFill>
              </a:rPr>
              <a:t>ت</a:t>
            </a:r>
          </a:p>
          <a:p>
            <a:pPr algn="ctr"/>
            <a:r>
              <a:rPr lang="ar-SA" sz="1600" b="1">
                <a:solidFill>
                  <a:schemeClr val="bg1"/>
                </a:solidFill>
              </a:rPr>
              <a:t>تؤمن استخدام عالمي لتكنولوجيا معيارية </a:t>
            </a:r>
          </a:p>
          <a:p>
            <a:pPr algn="ctr"/>
            <a:r>
              <a:rPr lang="ar-SA" sz="1600" b="1">
                <a:solidFill>
                  <a:schemeClr val="bg1"/>
                </a:solidFill>
              </a:rPr>
              <a:t>سهلة الاستخدام</a:t>
            </a:r>
          </a:p>
          <a:p>
            <a:pPr algn="ctr"/>
            <a:endParaRPr lang="en-US" sz="1600" b="1">
              <a:solidFill>
                <a:schemeClr val="bg1"/>
              </a:solidFill>
            </a:endParaRPr>
          </a:p>
        </p:txBody>
      </p:sp>
      <p:sp>
        <p:nvSpPr>
          <p:cNvPr id="43013" name="Rectangle 6"/>
          <p:cNvSpPr>
            <a:spLocks noChangeArrowheads="1"/>
          </p:cNvSpPr>
          <p:nvPr/>
        </p:nvSpPr>
        <p:spPr bwMode="auto">
          <a:xfrm>
            <a:off x="5562600" y="35814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sz="1600" b="1">
                <a:solidFill>
                  <a:schemeClr val="bg1"/>
                </a:solidFill>
              </a:rPr>
              <a:t>خدمات متواصلة 24 ساعة</a:t>
            </a:r>
            <a:endParaRPr lang="en-US" sz="1600" b="1">
              <a:solidFill>
                <a:schemeClr val="bg1"/>
              </a:solidFill>
            </a:endParaRPr>
          </a:p>
        </p:txBody>
      </p:sp>
      <p:sp>
        <p:nvSpPr>
          <p:cNvPr id="43014" name="Rectangle 7"/>
          <p:cNvSpPr>
            <a:spLocks noChangeArrowheads="1"/>
          </p:cNvSpPr>
          <p:nvPr/>
        </p:nvSpPr>
        <p:spPr bwMode="auto">
          <a:xfrm>
            <a:off x="5562600" y="4419600"/>
            <a:ext cx="3200400" cy="533400"/>
          </a:xfrm>
          <a:prstGeom prst="rect">
            <a:avLst/>
          </a:prstGeom>
          <a:solidFill>
            <a:schemeClr val="accent1"/>
          </a:solidFill>
          <a:ln w="9525">
            <a:solidFill>
              <a:schemeClr val="tx1"/>
            </a:solidFill>
            <a:miter lim="800000"/>
            <a:headEnd/>
            <a:tailEnd/>
          </a:ln>
        </p:spPr>
        <p:txBody>
          <a:bodyPr wrap="none" anchor="ctr"/>
          <a:lstStyle/>
          <a:p>
            <a:pPr algn="ctr"/>
            <a:r>
              <a:rPr lang="ar-SA" sz="1600" b="1">
                <a:solidFill>
                  <a:schemeClr val="bg1"/>
                </a:solidFill>
              </a:rPr>
              <a:t>توفير في نفقات المراسلات التجارية</a:t>
            </a:r>
            <a:endParaRPr lang="en-US" sz="1600" b="1">
              <a:solidFill>
                <a:schemeClr val="bg1"/>
              </a:solidFill>
            </a:endParaRPr>
          </a:p>
        </p:txBody>
      </p:sp>
      <p:sp>
        <p:nvSpPr>
          <p:cNvPr id="43015" name="Rectangle 8"/>
          <p:cNvSpPr>
            <a:spLocks noChangeArrowheads="1"/>
          </p:cNvSpPr>
          <p:nvPr/>
        </p:nvSpPr>
        <p:spPr bwMode="auto">
          <a:xfrm>
            <a:off x="5562600" y="5257800"/>
            <a:ext cx="3124200" cy="457200"/>
          </a:xfrm>
          <a:prstGeom prst="rect">
            <a:avLst/>
          </a:prstGeom>
          <a:solidFill>
            <a:schemeClr val="accent1"/>
          </a:solidFill>
          <a:ln w="9525">
            <a:solidFill>
              <a:schemeClr val="tx1"/>
            </a:solidFill>
            <a:miter lim="800000"/>
            <a:headEnd/>
            <a:tailEnd/>
          </a:ln>
        </p:spPr>
        <p:txBody>
          <a:bodyPr wrap="none" anchor="ctr"/>
          <a:lstStyle/>
          <a:p>
            <a:pPr algn="ctr"/>
            <a:r>
              <a:rPr lang="ar-SA" sz="1600" b="1">
                <a:solidFill>
                  <a:schemeClr val="bg1"/>
                </a:solidFill>
              </a:rPr>
              <a:t>زيادة في الاتصالات والمراسلات التي</a:t>
            </a:r>
          </a:p>
          <a:p>
            <a:pPr algn="ctr"/>
            <a:r>
              <a:rPr lang="ar-SA" sz="1600" b="1">
                <a:solidFill>
                  <a:schemeClr val="bg1"/>
                </a:solidFill>
              </a:rPr>
              <a:t> تحتاجها المنظمة</a:t>
            </a:r>
            <a:endParaRPr lang="en-US" sz="1600" b="1">
              <a:solidFill>
                <a:schemeClr val="bg1"/>
              </a:solidFill>
            </a:endParaRPr>
          </a:p>
        </p:txBody>
      </p:sp>
      <p:sp>
        <p:nvSpPr>
          <p:cNvPr id="43016" name="Rectangle 9"/>
          <p:cNvSpPr>
            <a:spLocks noChangeArrowheads="1"/>
          </p:cNvSpPr>
          <p:nvPr/>
        </p:nvSpPr>
        <p:spPr bwMode="auto">
          <a:xfrm>
            <a:off x="1295400" y="27432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sz="1600" b="1">
                <a:solidFill>
                  <a:schemeClr val="bg1"/>
                </a:solidFill>
              </a:rPr>
              <a:t>تؤمن اتصال مباشر بين اطراف</a:t>
            </a:r>
          </a:p>
          <a:p>
            <a:pPr algn="ctr"/>
            <a:r>
              <a:rPr lang="ar-SA" sz="1600" b="1">
                <a:solidFill>
                  <a:schemeClr val="bg1"/>
                </a:solidFill>
              </a:rPr>
              <a:t> التجارة الالكترونية</a:t>
            </a:r>
            <a:endParaRPr lang="en-US" sz="1600" b="1">
              <a:solidFill>
                <a:schemeClr val="bg1"/>
              </a:solidFill>
            </a:endParaRPr>
          </a:p>
        </p:txBody>
      </p:sp>
      <p:sp>
        <p:nvSpPr>
          <p:cNvPr id="43017" name="Rectangle 10"/>
          <p:cNvSpPr>
            <a:spLocks noChangeArrowheads="1"/>
          </p:cNvSpPr>
          <p:nvPr/>
        </p:nvSpPr>
        <p:spPr bwMode="auto">
          <a:xfrm>
            <a:off x="1295400" y="35814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sz="1600" b="1">
                <a:solidFill>
                  <a:schemeClr val="bg1"/>
                </a:solidFill>
              </a:rPr>
              <a:t>امكانية التوسع في قنوات الربط</a:t>
            </a:r>
            <a:endParaRPr lang="en-US" sz="1600" b="1">
              <a:solidFill>
                <a:schemeClr val="bg1"/>
              </a:solidFill>
            </a:endParaRPr>
          </a:p>
        </p:txBody>
      </p:sp>
      <p:sp>
        <p:nvSpPr>
          <p:cNvPr id="43018" name="Rectangle 11"/>
          <p:cNvSpPr>
            <a:spLocks noChangeArrowheads="1"/>
          </p:cNvSpPr>
          <p:nvPr/>
        </p:nvSpPr>
        <p:spPr bwMode="auto">
          <a:xfrm>
            <a:off x="1295400" y="44196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sz="1600" b="1">
                <a:solidFill>
                  <a:schemeClr val="bg1"/>
                </a:solidFill>
              </a:rPr>
              <a:t>ظهور نماذج اعمال مختلفة في </a:t>
            </a:r>
          </a:p>
          <a:p>
            <a:pPr algn="ctr"/>
            <a:r>
              <a:rPr lang="ar-SA" sz="1600" b="1">
                <a:solidFill>
                  <a:schemeClr val="bg1"/>
                </a:solidFill>
              </a:rPr>
              <a:t>التجارة الالكترونية</a:t>
            </a:r>
            <a:endParaRPr lang="en-US" sz="1600" b="1">
              <a:solidFill>
                <a:schemeClr val="bg1"/>
              </a:solidFill>
            </a:endParaRPr>
          </a:p>
        </p:txBody>
      </p:sp>
      <p:sp>
        <p:nvSpPr>
          <p:cNvPr id="43019" name="Rectangle 12"/>
          <p:cNvSpPr>
            <a:spLocks noChangeArrowheads="1"/>
          </p:cNvSpPr>
          <p:nvPr/>
        </p:nvSpPr>
        <p:spPr bwMode="auto">
          <a:xfrm>
            <a:off x="1295400" y="5181600"/>
            <a:ext cx="3124200" cy="533400"/>
          </a:xfrm>
          <a:prstGeom prst="rect">
            <a:avLst/>
          </a:prstGeom>
          <a:solidFill>
            <a:schemeClr val="accent1"/>
          </a:solidFill>
          <a:ln w="9525">
            <a:solidFill>
              <a:schemeClr val="tx1"/>
            </a:solidFill>
            <a:miter lim="800000"/>
            <a:headEnd/>
            <a:tailEnd/>
          </a:ln>
        </p:spPr>
        <p:txBody>
          <a:bodyPr wrap="none" anchor="ctr"/>
          <a:lstStyle/>
          <a:p>
            <a:pPr algn="ctr"/>
            <a:r>
              <a:rPr lang="ar-SA" sz="1600" b="1">
                <a:solidFill>
                  <a:schemeClr val="bg1"/>
                </a:solidFill>
              </a:rPr>
              <a:t>نمو وتوسع في القدرات التسويقية</a:t>
            </a:r>
            <a:endParaRPr lang="en-US" sz="1600" b="1">
              <a:solidFill>
                <a:schemeClr val="bg1"/>
              </a:solidFill>
            </a:endParaRPr>
          </a:p>
        </p:txBody>
      </p:sp>
      <p:sp>
        <p:nvSpPr>
          <p:cNvPr id="43020" name="Line 18"/>
          <p:cNvSpPr>
            <a:spLocks noChangeShapeType="1"/>
          </p:cNvSpPr>
          <p:nvPr/>
        </p:nvSpPr>
        <p:spPr bwMode="auto">
          <a:xfrm>
            <a:off x="5105400" y="2514600"/>
            <a:ext cx="0" cy="2971800"/>
          </a:xfrm>
          <a:prstGeom prst="line">
            <a:avLst/>
          </a:prstGeom>
          <a:noFill/>
          <a:ln w="9525">
            <a:solidFill>
              <a:schemeClr val="tx1"/>
            </a:solidFill>
            <a:round/>
            <a:headEnd/>
            <a:tailEnd/>
          </a:ln>
        </p:spPr>
        <p:txBody>
          <a:bodyPr/>
          <a:lstStyle/>
          <a:p>
            <a:endParaRPr lang="en-US"/>
          </a:p>
        </p:txBody>
      </p:sp>
      <p:sp>
        <p:nvSpPr>
          <p:cNvPr id="43021" name="Line 19"/>
          <p:cNvSpPr>
            <a:spLocks noChangeShapeType="1"/>
          </p:cNvSpPr>
          <p:nvPr/>
        </p:nvSpPr>
        <p:spPr bwMode="auto">
          <a:xfrm>
            <a:off x="4876800" y="2514600"/>
            <a:ext cx="0" cy="2971800"/>
          </a:xfrm>
          <a:prstGeom prst="line">
            <a:avLst/>
          </a:prstGeom>
          <a:noFill/>
          <a:ln w="9525">
            <a:solidFill>
              <a:schemeClr val="tx1"/>
            </a:solidFill>
            <a:round/>
            <a:headEnd/>
            <a:tailEnd/>
          </a:ln>
        </p:spPr>
        <p:txBody>
          <a:bodyPr/>
          <a:lstStyle/>
          <a:p>
            <a:endParaRPr lang="en-US"/>
          </a:p>
        </p:txBody>
      </p:sp>
      <p:sp>
        <p:nvSpPr>
          <p:cNvPr id="43022" name="Line 20"/>
          <p:cNvSpPr>
            <a:spLocks noChangeShapeType="1"/>
          </p:cNvSpPr>
          <p:nvPr/>
        </p:nvSpPr>
        <p:spPr bwMode="auto">
          <a:xfrm>
            <a:off x="5105400" y="5486400"/>
            <a:ext cx="381000" cy="0"/>
          </a:xfrm>
          <a:prstGeom prst="line">
            <a:avLst/>
          </a:prstGeom>
          <a:noFill/>
          <a:ln w="9525">
            <a:solidFill>
              <a:schemeClr val="tx1"/>
            </a:solidFill>
            <a:round/>
            <a:headEnd/>
            <a:tailEnd type="triangle" w="med" len="med"/>
          </a:ln>
        </p:spPr>
        <p:txBody>
          <a:bodyPr/>
          <a:lstStyle/>
          <a:p>
            <a:endParaRPr lang="en-US"/>
          </a:p>
        </p:txBody>
      </p:sp>
      <p:sp>
        <p:nvSpPr>
          <p:cNvPr id="43023" name="Line 21"/>
          <p:cNvSpPr>
            <a:spLocks noChangeShapeType="1"/>
          </p:cNvSpPr>
          <p:nvPr/>
        </p:nvSpPr>
        <p:spPr bwMode="auto">
          <a:xfrm flipH="1">
            <a:off x="4419600" y="5486400"/>
            <a:ext cx="457200" cy="0"/>
          </a:xfrm>
          <a:prstGeom prst="line">
            <a:avLst/>
          </a:prstGeom>
          <a:noFill/>
          <a:ln w="9525">
            <a:solidFill>
              <a:schemeClr val="tx1"/>
            </a:solidFill>
            <a:round/>
            <a:headEnd/>
            <a:tailEnd type="triangle" w="med" len="med"/>
          </a:ln>
        </p:spPr>
        <p:txBody>
          <a:bodyPr/>
          <a:lstStyle/>
          <a:p>
            <a:endParaRPr lang="en-US"/>
          </a:p>
        </p:txBody>
      </p:sp>
      <p:sp>
        <p:nvSpPr>
          <p:cNvPr id="43024" name="Line 22"/>
          <p:cNvSpPr>
            <a:spLocks noChangeShapeType="1"/>
          </p:cNvSpPr>
          <p:nvPr/>
        </p:nvSpPr>
        <p:spPr bwMode="auto">
          <a:xfrm>
            <a:off x="5105400" y="4724400"/>
            <a:ext cx="381000" cy="0"/>
          </a:xfrm>
          <a:prstGeom prst="line">
            <a:avLst/>
          </a:prstGeom>
          <a:noFill/>
          <a:ln w="9525">
            <a:solidFill>
              <a:schemeClr val="tx1"/>
            </a:solidFill>
            <a:round/>
            <a:headEnd/>
            <a:tailEnd type="triangle" w="med" len="med"/>
          </a:ln>
        </p:spPr>
        <p:txBody>
          <a:bodyPr/>
          <a:lstStyle/>
          <a:p>
            <a:endParaRPr lang="en-US"/>
          </a:p>
        </p:txBody>
      </p:sp>
      <p:sp>
        <p:nvSpPr>
          <p:cNvPr id="43025" name="Line 23"/>
          <p:cNvSpPr>
            <a:spLocks noChangeShapeType="1"/>
          </p:cNvSpPr>
          <p:nvPr/>
        </p:nvSpPr>
        <p:spPr bwMode="auto">
          <a:xfrm flipH="1">
            <a:off x="4495800" y="4724400"/>
            <a:ext cx="381000" cy="0"/>
          </a:xfrm>
          <a:prstGeom prst="line">
            <a:avLst/>
          </a:prstGeom>
          <a:noFill/>
          <a:ln w="9525">
            <a:solidFill>
              <a:schemeClr val="tx1"/>
            </a:solidFill>
            <a:round/>
            <a:headEnd/>
            <a:tailEnd type="triangle" w="med" len="med"/>
          </a:ln>
        </p:spPr>
        <p:txBody>
          <a:bodyPr/>
          <a:lstStyle/>
          <a:p>
            <a:endParaRPr lang="en-US"/>
          </a:p>
        </p:txBody>
      </p:sp>
      <p:sp>
        <p:nvSpPr>
          <p:cNvPr id="43026" name="Line 24"/>
          <p:cNvSpPr>
            <a:spLocks noChangeShapeType="1"/>
          </p:cNvSpPr>
          <p:nvPr/>
        </p:nvSpPr>
        <p:spPr bwMode="auto">
          <a:xfrm>
            <a:off x="5105400" y="3886200"/>
            <a:ext cx="457200" cy="0"/>
          </a:xfrm>
          <a:prstGeom prst="line">
            <a:avLst/>
          </a:prstGeom>
          <a:noFill/>
          <a:ln w="9525">
            <a:solidFill>
              <a:schemeClr val="tx1"/>
            </a:solidFill>
            <a:round/>
            <a:headEnd/>
            <a:tailEnd type="triangle" w="med" len="med"/>
          </a:ln>
        </p:spPr>
        <p:txBody>
          <a:bodyPr/>
          <a:lstStyle/>
          <a:p>
            <a:endParaRPr lang="en-US"/>
          </a:p>
        </p:txBody>
      </p:sp>
      <p:sp>
        <p:nvSpPr>
          <p:cNvPr id="43027" name="Line 25"/>
          <p:cNvSpPr>
            <a:spLocks noChangeShapeType="1"/>
          </p:cNvSpPr>
          <p:nvPr/>
        </p:nvSpPr>
        <p:spPr bwMode="auto">
          <a:xfrm flipH="1">
            <a:off x="4419600" y="3886200"/>
            <a:ext cx="457200" cy="0"/>
          </a:xfrm>
          <a:prstGeom prst="line">
            <a:avLst/>
          </a:prstGeom>
          <a:noFill/>
          <a:ln w="9525">
            <a:solidFill>
              <a:schemeClr val="tx1"/>
            </a:solidFill>
            <a:round/>
            <a:headEnd/>
            <a:tailEnd type="triangle" w="med" len="med"/>
          </a:ln>
        </p:spPr>
        <p:txBody>
          <a:bodyPr/>
          <a:lstStyle/>
          <a:p>
            <a:endParaRPr lang="en-US"/>
          </a:p>
        </p:txBody>
      </p:sp>
      <p:sp>
        <p:nvSpPr>
          <p:cNvPr id="43028" name="Line 26"/>
          <p:cNvSpPr>
            <a:spLocks noChangeShapeType="1"/>
          </p:cNvSpPr>
          <p:nvPr/>
        </p:nvSpPr>
        <p:spPr bwMode="auto">
          <a:xfrm>
            <a:off x="5105400" y="3048000"/>
            <a:ext cx="457200" cy="0"/>
          </a:xfrm>
          <a:prstGeom prst="line">
            <a:avLst/>
          </a:prstGeom>
          <a:noFill/>
          <a:ln w="9525">
            <a:solidFill>
              <a:schemeClr val="tx1"/>
            </a:solidFill>
            <a:round/>
            <a:headEnd/>
            <a:tailEnd type="triangle" w="med" len="med"/>
          </a:ln>
        </p:spPr>
        <p:txBody>
          <a:bodyPr/>
          <a:lstStyle/>
          <a:p>
            <a:endParaRPr lang="en-US"/>
          </a:p>
        </p:txBody>
      </p:sp>
      <p:sp>
        <p:nvSpPr>
          <p:cNvPr id="43029" name="Line 27"/>
          <p:cNvSpPr>
            <a:spLocks noChangeShapeType="1"/>
          </p:cNvSpPr>
          <p:nvPr/>
        </p:nvSpPr>
        <p:spPr bwMode="auto">
          <a:xfrm flipH="1">
            <a:off x="4419600" y="3048000"/>
            <a:ext cx="4572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ar-SA" smtClean="0"/>
              <a:t>بناء موقع على الويب للتجارة الالكترونية</a:t>
            </a:r>
            <a:endParaRPr lang="en-US" smtClean="0"/>
          </a:p>
        </p:txBody>
      </p:sp>
      <p:sp>
        <p:nvSpPr>
          <p:cNvPr id="44035" name="Rectangle 3"/>
          <p:cNvSpPr>
            <a:spLocks noGrp="1" noChangeArrowheads="1"/>
          </p:cNvSpPr>
          <p:nvPr>
            <p:ph type="body" idx="1"/>
          </p:nvPr>
        </p:nvSpPr>
        <p:spPr/>
        <p:txBody>
          <a:bodyPr/>
          <a:lstStyle/>
          <a:p>
            <a:pPr marL="609600" indent="-609600"/>
            <a:r>
              <a:rPr lang="ar-SA" sz="2800" smtClean="0">
                <a:solidFill>
                  <a:srgbClr val="FF3399"/>
                </a:solidFill>
              </a:rPr>
              <a:t>تتجه العديد من الشركات الى بناء موقع على الويب لتحقيق مميزات ستة رئيسية:</a:t>
            </a:r>
          </a:p>
          <a:p>
            <a:pPr marL="609600" indent="-609600">
              <a:buFontTx/>
              <a:buAutoNum type="arabicPeriod"/>
            </a:pPr>
            <a:r>
              <a:rPr lang="ar-SA" sz="2800" smtClean="0"/>
              <a:t>عائد مالي من المبيعات على الخط</a:t>
            </a:r>
          </a:p>
          <a:p>
            <a:pPr marL="609600" indent="-609600">
              <a:buFontTx/>
              <a:buAutoNum type="arabicPeriod"/>
            </a:pPr>
            <a:r>
              <a:rPr lang="ar-SA" sz="2800" smtClean="0"/>
              <a:t>تقليص التكلفة</a:t>
            </a:r>
          </a:p>
          <a:p>
            <a:pPr marL="609600" indent="-609600">
              <a:buFontTx/>
              <a:buAutoNum type="arabicPeriod"/>
            </a:pPr>
            <a:r>
              <a:rPr lang="ar-SA" sz="2800" smtClean="0"/>
              <a:t>تامين دعم من الزبائن من خلال تحسين الخدمات</a:t>
            </a:r>
          </a:p>
          <a:p>
            <a:pPr marL="609600" indent="-609600">
              <a:buFontTx/>
              <a:buAutoNum type="arabicPeriod"/>
            </a:pPr>
            <a:r>
              <a:rPr lang="ar-SA" sz="2800" smtClean="0"/>
              <a:t>جذب الزبائن</a:t>
            </a:r>
          </a:p>
          <a:p>
            <a:pPr marL="609600" indent="-609600">
              <a:buFontTx/>
              <a:buAutoNum type="arabicPeriod"/>
            </a:pPr>
            <a:r>
              <a:rPr lang="ar-SA" sz="2800" smtClean="0"/>
              <a:t>تطوير اسواق وقنوات توزيع جديدة</a:t>
            </a:r>
          </a:p>
          <a:p>
            <a:pPr marL="609600" indent="-609600">
              <a:buFontTx/>
              <a:buAutoNum type="arabicPeriod"/>
            </a:pPr>
            <a:r>
              <a:rPr lang="ar-SA" sz="2800" smtClean="0"/>
              <a:t>تطوير منتجات وقنوات جديدة من خلال المعلومات المتبادلة</a:t>
            </a:r>
          </a:p>
          <a:p>
            <a:pPr marL="609600" indent="-609600">
              <a:buFontTx/>
              <a:buNone/>
            </a:pPr>
            <a:endParaRPr lang="en-US" sz="280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a:r>
              <a:rPr lang="ar-SA" smtClean="0"/>
              <a:t>نماذج إدارة الاعمال على الانترنت</a:t>
            </a:r>
            <a:endParaRPr lang="en-US" smtClean="0"/>
          </a:p>
        </p:txBody>
      </p:sp>
      <p:sp>
        <p:nvSpPr>
          <p:cNvPr id="45059" name="Rectangle 3"/>
          <p:cNvSpPr>
            <a:spLocks noGrp="1" noChangeArrowheads="1"/>
          </p:cNvSpPr>
          <p:nvPr>
            <p:ph type="body" idx="1"/>
          </p:nvPr>
        </p:nvSpPr>
        <p:spPr/>
        <p:txBody>
          <a:bodyPr/>
          <a:lstStyle/>
          <a:p>
            <a:pPr marL="609600" indent="-609600">
              <a:lnSpc>
                <a:spcPct val="80000"/>
              </a:lnSpc>
              <a:buFontTx/>
              <a:buAutoNum type="arabicPeriod"/>
            </a:pPr>
            <a:r>
              <a:rPr lang="ar-SA" sz="2400" smtClean="0"/>
              <a:t>واجهة المتجر الافتراضي</a:t>
            </a:r>
          </a:p>
          <a:p>
            <a:pPr marL="609600" indent="-609600">
              <a:lnSpc>
                <a:spcPct val="80000"/>
              </a:lnSpc>
              <a:buFontTx/>
              <a:buAutoNum type="arabicPeriod"/>
            </a:pPr>
            <a:r>
              <a:rPr lang="ar-SA" sz="2400" smtClean="0"/>
              <a:t>وسيط المعلومات</a:t>
            </a:r>
          </a:p>
          <a:p>
            <a:pPr marL="609600" indent="-609600">
              <a:lnSpc>
                <a:spcPct val="80000"/>
              </a:lnSpc>
              <a:buFontTx/>
              <a:buAutoNum type="arabicPeriod"/>
            </a:pPr>
            <a:r>
              <a:rPr lang="ar-SA" sz="2400" smtClean="0"/>
              <a:t>وسيط التعاملات التجارية</a:t>
            </a:r>
          </a:p>
          <a:p>
            <a:pPr marL="609600" indent="-609600">
              <a:lnSpc>
                <a:spcPct val="80000"/>
              </a:lnSpc>
              <a:buFontTx/>
              <a:buAutoNum type="arabicPeriod"/>
            </a:pPr>
            <a:r>
              <a:rPr lang="ar-SA" sz="2400" smtClean="0"/>
              <a:t>مجهز المحتوى</a:t>
            </a:r>
          </a:p>
          <a:p>
            <a:pPr marL="609600" indent="-609600">
              <a:lnSpc>
                <a:spcPct val="80000"/>
              </a:lnSpc>
              <a:buFontTx/>
              <a:buAutoNum type="arabicPeriod"/>
            </a:pPr>
            <a:r>
              <a:rPr lang="ar-SA" sz="2400" smtClean="0"/>
              <a:t>مجهز خدمة الخط المباشر</a:t>
            </a:r>
          </a:p>
          <a:p>
            <a:pPr marL="609600" indent="-609600">
              <a:lnSpc>
                <a:spcPct val="80000"/>
              </a:lnSpc>
              <a:buFontTx/>
              <a:buAutoNum type="arabicPeriod"/>
            </a:pPr>
            <a:r>
              <a:rPr lang="ar-SA" sz="2400" smtClean="0"/>
              <a:t>المجتمع الافتراضي</a:t>
            </a:r>
          </a:p>
          <a:p>
            <a:pPr marL="609600" indent="-609600">
              <a:lnSpc>
                <a:spcPct val="80000"/>
              </a:lnSpc>
              <a:buFontTx/>
              <a:buAutoNum type="arabicPeriod"/>
            </a:pPr>
            <a:r>
              <a:rPr lang="ar-SA" sz="2400" smtClean="0"/>
              <a:t>بوابة</a:t>
            </a:r>
          </a:p>
          <a:p>
            <a:pPr marL="609600" indent="-609600">
              <a:lnSpc>
                <a:spcPct val="80000"/>
              </a:lnSpc>
              <a:buFontTx/>
              <a:buAutoNum type="arabicPeriod"/>
            </a:pPr>
            <a:r>
              <a:rPr lang="ar-SA" sz="2400" smtClean="0"/>
              <a:t>نقابة</a:t>
            </a:r>
          </a:p>
          <a:p>
            <a:pPr marL="609600" indent="-609600">
              <a:lnSpc>
                <a:spcPct val="80000"/>
              </a:lnSpc>
              <a:buFontTx/>
              <a:buAutoNum type="arabicPeriod"/>
            </a:pPr>
            <a:r>
              <a:rPr lang="ar-SA" sz="2400" smtClean="0"/>
              <a:t>مزاد علني</a:t>
            </a:r>
          </a:p>
          <a:p>
            <a:pPr marL="609600" indent="-609600">
              <a:lnSpc>
                <a:spcPct val="80000"/>
              </a:lnSpc>
              <a:buFontTx/>
              <a:buAutoNum type="arabicPeriod"/>
            </a:pPr>
            <a:r>
              <a:rPr lang="ar-SA" sz="2400" smtClean="0"/>
              <a:t>التسعيرة الديناميكية</a:t>
            </a:r>
          </a:p>
          <a:p>
            <a:pPr marL="609600" indent="-609600">
              <a:lnSpc>
                <a:spcPct val="80000"/>
              </a:lnSpc>
              <a:buFontTx/>
              <a:buAutoNum type="arabicPeriod"/>
            </a:pPr>
            <a:r>
              <a:rPr lang="ar-SA" sz="2400" smtClean="0"/>
              <a:t>اعلان متميز</a:t>
            </a:r>
          </a:p>
          <a:p>
            <a:pPr marL="609600" indent="-609600">
              <a:lnSpc>
                <a:spcPct val="80000"/>
              </a:lnSpc>
              <a:buFontTx/>
              <a:buAutoNum type="arabicPeriod"/>
            </a:pPr>
            <a:r>
              <a:rPr lang="ar-SA" sz="2400" smtClean="0"/>
              <a:t>اسواق الخط المباشر</a:t>
            </a:r>
            <a:endParaRPr lang="en-US" sz="240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lgn="ctr"/>
            <a:r>
              <a:rPr lang="ar-SA" smtClean="0"/>
              <a:t>تصنيف تعاملات التجارة الالكترونية</a:t>
            </a:r>
            <a:endParaRPr lang="en-US" smtClean="0"/>
          </a:p>
        </p:txBody>
      </p:sp>
      <p:sp>
        <p:nvSpPr>
          <p:cNvPr id="46083" name="Rectangle 3"/>
          <p:cNvSpPr>
            <a:spLocks noGrp="1" noChangeArrowheads="1"/>
          </p:cNvSpPr>
          <p:nvPr>
            <p:ph type="body" idx="1"/>
          </p:nvPr>
        </p:nvSpPr>
        <p:spPr/>
        <p:txBody>
          <a:bodyPr/>
          <a:lstStyle/>
          <a:p>
            <a:endParaRPr lang="en-US" smtClean="0"/>
          </a:p>
        </p:txBody>
      </p:sp>
      <p:sp>
        <p:nvSpPr>
          <p:cNvPr id="46084" name="Line 4"/>
          <p:cNvSpPr>
            <a:spLocks noChangeShapeType="1"/>
          </p:cNvSpPr>
          <p:nvPr/>
        </p:nvSpPr>
        <p:spPr bwMode="auto">
          <a:xfrm flipH="1">
            <a:off x="1981200" y="3124200"/>
            <a:ext cx="5791200" cy="0"/>
          </a:xfrm>
          <a:prstGeom prst="line">
            <a:avLst/>
          </a:prstGeom>
          <a:noFill/>
          <a:ln w="9525">
            <a:solidFill>
              <a:schemeClr val="tx1"/>
            </a:solidFill>
            <a:round/>
            <a:headEnd/>
            <a:tailEnd/>
          </a:ln>
        </p:spPr>
        <p:txBody>
          <a:bodyPr/>
          <a:lstStyle/>
          <a:p>
            <a:endParaRPr lang="en-US"/>
          </a:p>
        </p:txBody>
      </p:sp>
      <p:sp>
        <p:nvSpPr>
          <p:cNvPr id="46085" name="Line 6"/>
          <p:cNvSpPr>
            <a:spLocks noChangeShapeType="1"/>
          </p:cNvSpPr>
          <p:nvPr/>
        </p:nvSpPr>
        <p:spPr bwMode="auto">
          <a:xfrm>
            <a:off x="1981200" y="3124200"/>
            <a:ext cx="0" cy="533400"/>
          </a:xfrm>
          <a:prstGeom prst="line">
            <a:avLst/>
          </a:prstGeom>
          <a:noFill/>
          <a:ln w="9525">
            <a:solidFill>
              <a:schemeClr val="tx1"/>
            </a:solidFill>
            <a:round/>
            <a:headEnd/>
            <a:tailEnd/>
          </a:ln>
        </p:spPr>
        <p:txBody>
          <a:bodyPr/>
          <a:lstStyle/>
          <a:p>
            <a:endParaRPr lang="en-US"/>
          </a:p>
        </p:txBody>
      </p:sp>
      <p:sp>
        <p:nvSpPr>
          <p:cNvPr id="46086" name="Line 7"/>
          <p:cNvSpPr>
            <a:spLocks noChangeShapeType="1"/>
          </p:cNvSpPr>
          <p:nvPr/>
        </p:nvSpPr>
        <p:spPr bwMode="auto">
          <a:xfrm>
            <a:off x="5029200" y="2667000"/>
            <a:ext cx="0" cy="990600"/>
          </a:xfrm>
          <a:prstGeom prst="line">
            <a:avLst/>
          </a:prstGeom>
          <a:noFill/>
          <a:ln w="9525">
            <a:solidFill>
              <a:schemeClr val="tx1"/>
            </a:solidFill>
            <a:round/>
            <a:headEnd/>
            <a:tailEnd/>
          </a:ln>
        </p:spPr>
        <p:txBody>
          <a:bodyPr/>
          <a:lstStyle/>
          <a:p>
            <a:endParaRPr lang="en-US"/>
          </a:p>
        </p:txBody>
      </p:sp>
      <p:sp>
        <p:nvSpPr>
          <p:cNvPr id="46087" name="Text Box 8"/>
          <p:cNvSpPr txBox="1">
            <a:spLocks noChangeArrowheads="1"/>
          </p:cNvSpPr>
          <p:nvPr/>
        </p:nvSpPr>
        <p:spPr bwMode="auto">
          <a:xfrm>
            <a:off x="3886200" y="2209800"/>
            <a:ext cx="2133600" cy="457200"/>
          </a:xfrm>
          <a:prstGeom prst="rect">
            <a:avLst/>
          </a:prstGeom>
          <a:noFill/>
          <a:ln w="9525">
            <a:noFill/>
            <a:miter lim="800000"/>
            <a:headEnd/>
            <a:tailEnd/>
          </a:ln>
        </p:spPr>
        <p:txBody>
          <a:bodyPr>
            <a:spAutoFit/>
          </a:bodyPr>
          <a:lstStyle/>
          <a:p>
            <a:r>
              <a:rPr lang="ar-SA" sz="2400" b="1">
                <a:solidFill>
                  <a:srgbClr val="FF3399"/>
                </a:solidFill>
              </a:rPr>
              <a:t>التجارة الالكترونية</a:t>
            </a:r>
            <a:endParaRPr lang="en-US" sz="2400" b="1">
              <a:solidFill>
                <a:srgbClr val="FF3399"/>
              </a:solidFill>
            </a:endParaRPr>
          </a:p>
        </p:txBody>
      </p:sp>
      <p:sp>
        <p:nvSpPr>
          <p:cNvPr id="46088" name="Line 9"/>
          <p:cNvSpPr>
            <a:spLocks noChangeShapeType="1"/>
          </p:cNvSpPr>
          <p:nvPr/>
        </p:nvSpPr>
        <p:spPr bwMode="auto">
          <a:xfrm>
            <a:off x="7772400" y="3124200"/>
            <a:ext cx="0" cy="609600"/>
          </a:xfrm>
          <a:prstGeom prst="line">
            <a:avLst/>
          </a:prstGeom>
          <a:noFill/>
          <a:ln w="9525">
            <a:solidFill>
              <a:schemeClr val="tx1"/>
            </a:solidFill>
            <a:round/>
            <a:headEnd/>
            <a:tailEnd/>
          </a:ln>
        </p:spPr>
        <p:txBody>
          <a:bodyPr/>
          <a:lstStyle/>
          <a:p>
            <a:endParaRPr lang="en-US"/>
          </a:p>
        </p:txBody>
      </p:sp>
      <p:sp>
        <p:nvSpPr>
          <p:cNvPr id="46089" name="Text Box 10"/>
          <p:cNvSpPr txBox="1">
            <a:spLocks noChangeArrowheads="1"/>
          </p:cNvSpPr>
          <p:nvPr/>
        </p:nvSpPr>
        <p:spPr bwMode="auto">
          <a:xfrm>
            <a:off x="1524000" y="3692525"/>
            <a:ext cx="914400" cy="396875"/>
          </a:xfrm>
          <a:prstGeom prst="rect">
            <a:avLst/>
          </a:prstGeom>
          <a:noFill/>
          <a:ln w="9525">
            <a:noFill/>
            <a:miter lim="800000"/>
            <a:headEnd/>
            <a:tailEnd/>
          </a:ln>
        </p:spPr>
        <p:txBody>
          <a:bodyPr>
            <a:spAutoFit/>
          </a:bodyPr>
          <a:lstStyle/>
          <a:p>
            <a:r>
              <a:rPr lang="en-US" sz="2000" b="1">
                <a:solidFill>
                  <a:srgbClr val="FF3399"/>
                </a:solidFill>
              </a:rPr>
              <a:t>B 2 C</a:t>
            </a:r>
          </a:p>
        </p:txBody>
      </p:sp>
      <p:sp>
        <p:nvSpPr>
          <p:cNvPr id="46090" name="Text Box 11"/>
          <p:cNvSpPr txBox="1">
            <a:spLocks noChangeArrowheads="1"/>
          </p:cNvSpPr>
          <p:nvPr/>
        </p:nvSpPr>
        <p:spPr bwMode="auto">
          <a:xfrm>
            <a:off x="4648200" y="3692525"/>
            <a:ext cx="838200" cy="396875"/>
          </a:xfrm>
          <a:prstGeom prst="rect">
            <a:avLst/>
          </a:prstGeom>
          <a:noFill/>
          <a:ln w="9525">
            <a:noFill/>
            <a:miter lim="800000"/>
            <a:headEnd/>
            <a:tailEnd/>
          </a:ln>
        </p:spPr>
        <p:txBody>
          <a:bodyPr>
            <a:spAutoFit/>
          </a:bodyPr>
          <a:lstStyle/>
          <a:p>
            <a:r>
              <a:rPr lang="en-US" sz="2000" b="1">
                <a:solidFill>
                  <a:srgbClr val="FF3399"/>
                </a:solidFill>
              </a:rPr>
              <a:t>B 2 B</a:t>
            </a:r>
          </a:p>
        </p:txBody>
      </p:sp>
      <p:sp>
        <p:nvSpPr>
          <p:cNvPr id="46091" name="Text Box 12"/>
          <p:cNvSpPr txBox="1">
            <a:spLocks noChangeArrowheads="1"/>
          </p:cNvSpPr>
          <p:nvPr/>
        </p:nvSpPr>
        <p:spPr bwMode="auto">
          <a:xfrm>
            <a:off x="7315200" y="3692525"/>
            <a:ext cx="762000" cy="396875"/>
          </a:xfrm>
          <a:prstGeom prst="rect">
            <a:avLst/>
          </a:prstGeom>
          <a:noFill/>
          <a:ln w="9525">
            <a:noFill/>
            <a:miter lim="800000"/>
            <a:headEnd/>
            <a:tailEnd/>
          </a:ln>
        </p:spPr>
        <p:txBody>
          <a:bodyPr>
            <a:spAutoFit/>
          </a:bodyPr>
          <a:lstStyle/>
          <a:p>
            <a:r>
              <a:rPr lang="en-US" sz="2000" b="1">
                <a:solidFill>
                  <a:srgbClr val="FF3399"/>
                </a:solidFill>
              </a:rPr>
              <a:t>C 2 C</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a:r>
              <a:rPr lang="ar-SA" smtClean="0"/>
              <a:t>دعم تكنولوجيا الانترنت</a:t>
            </a:r>
            <a:endParaRPr lang="en-US" smtClean="0"/>
          </a:p>
        </p:txBody>
      </p:sp>
      <p:sp>
        <p:nvSpPr>
          <p:cNvPr id="47107" name="Rectangle 3"/>
          <p:cNvSpPr>
            <a:spLocks noGrp="1" noChangeArrowheads="1"/>
          </p:cNvSpPr>
          <p:nvPr>
            <p:ph type="body" idx="1"/>
          </p:nvPr>
        </p:nvSpPr>
        <p:spPr/>
        <p:txBody>
          <a:bodyPr/>
          <a:lstStyle/>
          <a:p>
            <a:r>
              <a:rPr lang="ar-SA" smtClean="0">
                <a:solidFill>
                  <a:srgbClr val="FF3399"/>
                </a:solidFill>
              </a:rPr>
              <a:t>لنظام اعمال الى اعمال في التجارة الالكترونية:</a:t>
            </a:r>
          </a:p>
          <a:p>
            <a:pPr>
              <a:buFontTx/>
              <a:buNone/>
            </a:pPr>
            <a:r>
              <a:rPr lang="ar-SA" smtClean="0"/>
              <a:t>	(تحديد اماكن المجهزين اليكترونيا، تامين الطلبات، متابعة الشحنات......</a:t>
            </a:r>
          </a:p>
          <a:p>
            <a:r>
              <a:rPr lang="ar-SA" smtClean="0">
                <a:solidFill>
                  <a:srgbClr val="FF3399"/>
                </a:solidFill>
              </a:rPr>
              <a:t>للبيع والتسويق الى الزبائن:</a:t>
            </a:r>
          </a:p>
          <a:p>
            <a:pPr>
              <a:buFontTx/>
              <a:buNone/>
            </a:pPr>
            <a:r>
              <a:rPr lang="ar-SA" smtClean="0"/>
              <a:t>	(بيع مباشر على الشبكة، خدمات خاصة للزبون، سوق تفاعلي، مواقع شخصية)</a:t>
            </a:r>
            <a:endParaRPr 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lgn="r"/>
            <a:r>
              <a:rPr lang="ar-SA" smtClean="0"/>
              <a:t>مواقع الاسواق في التجارة الالكترونية:</a:t>
            </a:r>
            <a:endParaRPr lang="en-US" smtClean="0"/>
          </a:p>
        </p:txBody>
      </p:sp>
      <p:sp>
        <p:nvSpPr>
          <p:cNvPr id="48131" name="Rectangle 3"/>
          <p:cNvSpPr>
            <a:spLocks noGrp="1" noChangeArrowheads="1"/>
          </p:cNvSpPr>
          <p:nvPr>
            <p:ph type="body" idx="1"/>
          </p:nvPr>
        </p:nvSpPr>
        <p:spPr/>
        <p:txBody>
          <a:bodyPr/>
          <a:lstStyle/>
          <a:p>
            <a:pPr marL="609600" indent="-609600"/>
            <a:r>
              <a:rPr lang="ar-SA" sz="2800" smtClean="0"/>
              <a:t>هناك خمسة انواع من مواقع الاسواق المستخدمة كالآتي:</a:t>
            </a:r>
          </a:p>
          <a:p>
            <a:pPr marL="609600" indent="-609600">
              <a:buFontTx/>
              <a:buAutoNum type="arabicPeriod"/>
            </a:pPr>
            <a:r>
              <a:rPr lang="ar-SA" sz="2400" smtClean="0"/>
              <a:t>جهة واحدة الى جهات عديدة</a:t>
            </a:r>
          </a:p>
          <a:p>
            <a:pPr marL="609600" indent="-609600">
              <a:buFontTx/>
              <a:buAutoNum type="arabicPeriod"/>
            </a:pPr>
            <a:r>
              <a:rPr lang="ar-SA" sz="2400" smtClean="0"/>
              <a:t>جهات عديدة الى جهة واحدة</a:t>
            </a:r>
          </a:p>
          <a:p>
            <a:pPr marL="609600" indent="-609600">
              <a:buFontTx/>
              <a:buAutoNum type="arabicPeriod"/>
            </a:pPr>
            <a:r>
              <a:rPr lang="ar-SA" sz="2400" smtClean="0"/>
              <a:t>بعض الجهات الى جهات عديدة</a:t>
            </a:r>
          </a:p>
          <a:p>
            <a:pPr marL="609600" indent="-609600">
              <a:buFontTx/>
              <a:buAutoNum type="arabicPeriod"/>
            </a:pPr>
            <a:r>
              <a:rPr lang="ar-SA" sz="2400" smtClean="0"/>
              <a:t>جهات عديدة الى بعض الجهات</a:t>
            </a:r>
          </a:p>
          <a:p>
            <a:pPr marL="609600" indent="-609600">
              <a:buFontTx/>
              <a:buAutoNum type="arabicPeriod"/>
            </a:pPr>
            <a:r>
              <a:rPr lang="ar-SA" sz="2400" smtClean="0"/>
              <a:t>جهات عديدة الى جهات عديدة</a:t>
            </a:r>
          </a:p>
          <a:p>
            <a:pPr marL="609600" indent="-609600">
              <a:buFontTx/>
              <a:buAutoNum type="arabicPeriod"/>
            </a:pPr>
            <a:endParaRPr lang="en-US" sz="240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ar-SA" smtClean="0"/>
              <a:t>نظم الدفع / التسديد في التجارة الالكترونية</a:t>
            </a:r>
            <a:endParaRPr lang="en-US" smtClean="0"/>
          </a:p>
        </p:txBody>
      </p:sp>
      <p:sp>
        <p:nvSpPr>
          <p:cNvPr id="49155" name="Rectangle 3"/>
          <p:cNvSpPr>
            <a:spLocks noGrp="1" noChangeArrowheads="1"/>
          </p:cNvSpPr>
          <p:nvPr>
            <p:ph type="body" idx="1"/>
          </p:nvPr>
        </p:nvSpPr>
        <p:spPr/>
        <p:txBody>
          <a:bodyPr/>
          <a:lstStyle/>
          <a:p>
            <a:pPr marL="609600" indent="-609600"/>
            <a:r>
              <a:rPr lang="ar-SA" sz="2800" smtClean="0"/>
              <a:t>هناك عدة وسائل تستخدم لدفع الفواتير الخاصة بالبضائع منها:</a:t>
            </a:r>
          </a:p>
          <a:p>
            <a:pPr marL="609600" indent="-609600">
              <a:buFontTx/>
              <a:buAutoNum type="arabicPeriod"/>
            </a:pPr>
            <a:r>
              <a:rPr lang="ar-SA" sz="2800" smtClean="0"/>
              <a:t>المحفظة الرقمية</a:t>
            </a:r>
          </a:p>
          <a:p>
            <a:pPr marL="609600" indent="-609600">
              <a:buFontTx/>
              <a:buAutoNum type="arabicPeriod"/>
            </a:pPr>
            <a:r>
              <a:rPr lang="ar-SA" sz="2800" smtClean="0"/>
              <a:t>نظم بطاقة الائتمان الرقمية</a:t>
            </a:r>
          </a:p>
          <a:p>
            <a:pPr marL="609600" indent="-609600">
              <a:buFontTx/>
              <a:buAutoNum type="arabicPeriod"/>
            </a:pPr>
            <a:r>
              <a:rPr lang="ar-SA" sz="2800" smtClean="0"/>
              <a:t>البطاقة الذكية</a:t>
            </a:r>
          </a:p>
          <a:p>
            <a:pPr marL="609600" indent="-609600">
              <a:buFontTx/>
              <a:buAutoNum type="arabicPeriod"/>
            </a:pPr>
            <a:r>
              <a:rPr lang="ar-SA" sz="2800" smtClean="0"/>
              <a:t>..........</a:t>
            </a:r>
          </a:p>
          <a:p>
            <a:pPr marL="609600" indent="-609600">
              <a:buFontTx/>
              <a:buAutoNum type="arabicPeriod"/>
            </a:pPr>
            <a:endParaRPr lang="en-US" sz="280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lgn="r"/>
            <a:r>
              <a:rPr lang="ar-SA" sz="4000" smtClean="0"/>
              <a:t>التحديات الادارية للتجارة والأعمال الالكترونية على الانترنت:</a:t>
            </a:r>
            <a:endParaRPr lang="en-US" sz="4000" smtClean="0"/>
          </a:p>
        </p:txBody>
      </p:sp>
      <p:sp>
        <p:nvSpPr>
          <p:cNvPr id="50179" name="Rectangle 3"/>
          <p:cNvSpPr>
            <a:spLocks noGrp="1" noChangeArrowheads="1"/>
          </p:cNvSpPr>
          <p:nvPr>
            <p:ph type="body" idx="1"/>
          </p:nvPr>
        </p:nvSpPr>
        <p:spPr/>
        <p:txBody>
          <a:bodyPr/>
          <a:lstStyle/>
          <a:p>
            <a:pPr marL="609600" indent="-609600">
              <a:buFontTx/>
              <a:buAutoNum type="arabicPeriod"/>
            </a:pPr>
            <a:r>
              <a:rPr lang="ar-SA" sz="2400" smtClean="0"/>
              <a:t>عدم وجود طرق مضمونة لتامين الارباح او تخفيض التكاليف</a:t>
            </a:r>
          </a:p>
          <a:p>
            <a:pPr marL="609600" indent="-609600">
              <a:buFontTx/>
              <a:buAutoNum type="arabicPeriod"/>
            </a:pPr>
            <a:r>
              <a:rPr lang="ar-SA" sz="2400" smtClean="0"/>
              <a:t>الحاجة الى تغييرات تنظيمية لإمكانية استخدام الوسيلة الرقمية وممارسة التجارة الالكترونية والأعمال الالكترونية</a:t>
            </a:r>
          </a:p>
          <a:p>
            <a:pPr marL="609600" indent="-609600">
              <a:buFontTx/>
              <a:buAutoNum type="arabicPeriod"/>
            </a:pPr>
            <a:r>
              <a:rPr lang="ar-SA" sz="2400" smtClean="0"/>
              <a:t>اعادة صياغة العلاقات مع الزبائن والمجهزين وشركاء الاعمال</a:t>
            </a:r>
          </a:p>
          <a:p>
            <a:pPr marL="609600" indent="-609600">
              <a:buFontTx/>
              <a:buAutoNum type="arabicPeriod"/>
            </a:pPr>
            <a:r>
              <a:rPr lang="ar-SA" sz="2400" smtClean="0"/>
              <a:t>تتطلب اعطاء ادوار جديدة للعاملين</a:t>
            </a:r>
          </a:p>
          <a:p>
            <a:pPr marL="609600" indent="-609600">
              <a:buFontTx/>
              <a:buAutoNum type="arabicPeriod"/>
            </a:pPr>
            <a:r>
              <a:rPr lang="ar-SA" sz="2400" smtClean="0"/>
              <a:t>تفجر الصراعات بين قنوات العمل</a:t>
            </a:r>
          </a:p>
          <a:p>
            <a:pPr marL="609600" indent="-609600">
              <a:buFontTx/>
              <a:buAutoNum type="arabicPeriod"/>
            </a:pPr>
            <a:r>
              <a:rPr lang="ar-SA" sz="2400" smtClean="0"/>
              <a:t>الامن والخصوصية</a:t>
            </a:r>
          </a:p>
          <a:p>
            <a:pPr marL="609600" indent="-609600">
              <a:buFontTx/>
              <a:buAutoNum type="arabicPeriod"/>
            </a:pPr>
            <a:r>
              <a:rPr lang="ar-SA" sz="2400" smtClean="0"/>
              <a:t>مشكلات تكنولوجية</a:t>
            </a:r>
          </a:p>
          <a:p>
            <a:pPr marL="609600" indent="-609600">
              <a:buFontTx/>
              <a:buAutoNum type="arabicPeriod"/>
            </a:pPr>
            <a:r>
              <a:rPr lang="ar-SA" sz="2400" smtClean="0"/>
              <a:t>عدم وضوح الرؤيا في المسائل القانونية</a:t>
            </a:r>
          </a:p>
          <a:p>
            <a:pPr marL="609600" indent="-609600"/>
            <a:endParaRPr lang="en-US" sz="240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gn="r"/>
            <a:r>
              <a:rPr lang="ar-SA" smtClean="0"/>
              <a:t>فوائد الانترانت للمنظمة</a:t>
            </a:r>
            <a:endParaRPr lang="en-US" smtClean="0"/>
          </a:p>
        </p:txBody>
      </p:sp>
      <p:sp>
        <p:nvSpPr>
          <p:cNvPr id="51203" name="Rectangle 3"/>
          <p:cNvSpPr>
            <a:spLocks noGrp="1" noChangeArrowheads="1"/>
          </p:cNvSpPr>
          <p:nvPr>
            <p:ph type="body" idx="1"/>
          </p:nvPr>
        </p:nvSpPr>
        <p:spPr/>
        <p:txBody>
          <a:bodyPr/>
          <a:lstStyle/>
          <a:p>
            <a:pPr marL="609600" indent="-609600">
              <a:lnSpc>
                <a:spcPct val="90000"/>
              </a:lnSpc>
            </a:pPr>
            <a:r>
              <a:rPr lang="ar-SA" sz="2000" smtClean="0">
                <a:solidFill>
                  <a:srgbClr val="FF3399"/>
                </a:solidFill>
              </a:rPr>
              <a:t>الانترانت</a:t>
            </a:r>
            <a:r>
              <a:rPr lang="ar-SA" sz="2000" smtClean="0"/>
              <a:t> عبارة عن شبكة محوسبة داخل المنظمة الواحدة تستند على تقنيات الانترنت وتصمم لتلبية احتياجات العاملين من المعلومات الداخلية وتبادل البيانات عن عمليات وأنشطة المنظمة وتنفذ في مقر الشركة او احد فروعها ولا يستطيع الاشخاص من غير العاملين في المنشاة الدخول لمواقع الشبكة.</a:t>
            </a:r>
          </a:p>
          <a:p>
            <a:pPr marL="609600" indent="-609600">
              <a:lnSpc>
                <a:spcPct val="90000"/>
              </a:lnSpc>
            </a:pPr>
            <a:endParaRPr lang="ar-SA" sz="2000" smtClean="0"/>
          </a:p>
          <a:p>
            <a:pPr marL="609600" indent="-609600">
              <a:lnSpc>
                <a:spcPct val="90000"/>
              </a:lnSpc>
            </a:pPr>
            <a:r>
              <a:rPr lang="ar-SA" sz="2000" smtClean="0">
                <a:solidFill>
                  <a:srgbClr val="FF3399"/>
                </a:solidFill>
              </a:rPr>
              <a:t>العناوين التالية قراءة واطلاع فقط</a:t>
            </a:r>
          </a:p>
          <a:p>
            <a:pPr marL="609600" indent="-609600">
              <a:lnSpc>
                <a:spcPct val="90000"/>
              </a:lnSpc>
            </a:pPr>
            <a:r>
              <a:rPr lang="ar-SA" sz="2000" smtClean="0">
                <a:solidFill>
                  <a:srgbClr val="FF3399"/>
                </a:solidFill>
              </a:rPr>
              <a:t>خدمات وتطبيقات تجارة الجهاز النقال:</a:t>
            </a:r>
          </a:p>
          <a:p>
            <a:pPr marL="609600" indent="-609600">
              <a:lnSpc>
                <a:spcPct val="90000"/>
              </a:lnSpc>
            </a:pPr>
            <a:r>
              <a:rPr lang="ar-SA" sz="2000" smtClean="0"/>
              <a:t>عبارة عن استخدام وسيلة لاسلكية مثل الهاتف الخلوي او معدات المعلومات الرقمية اليدوية في تنفيذ وإجراء معاملات عمليات التجارة الالكترونية عبر الانترنت (حالة الطقس، حالة المرور والطرق، اقتراح اسم اقرب مطعم، افضل طريق يمكن ان يسلكه الفرد للوصول الى نقطة معينة)</a:t>
            </a:r>
          </a:p>
          <a:p>
            <a:pPr marL="609600" indent="-609600">
              <a:lnSpc>
                <a:spcPct val="90000"/>
              </a:lnSpc>
            </a:pPr>
            <a:endParaRPr lang="en-US" sz="200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r"/>
            <a:r>
              <a:rPr lang="ar-SA" sz="3600" b="1" smtClean="0">
                <a:solidFill>
                  <a:srgbClr val="FF3399"/>
                </a:solidFill>
              </a:rPr>
              <a:t>الفصل السادس:المكونات المادية لنظم المعلومات</a:t>
            </a:r>
            <a:endParaRPr lang="en-US" sz="3600" b="1" smtClean="0">
              <a:solidFill>
                <a:srgbClr val="FF3399"/>
              </a:solidFill>
            </a:endParaRPr>
          </a:p>
        </p:txBody>
      </p:sp>
      <p:sp>
        <p:nvSpPr>
          <p:cNvPr id="52227" name="Rectangle 3"/>
          <p:cNvSpPr>
            <a:spLocks noGrp="1" noChangeArrowheads="1"/>
          </p:cNvSpPr>
          <p:nvPr>
            <p:ph type="body" idx="1"/>
          </p:nvPr>
        </p:nvSpPr>
        <p:spPr/>
        <p:txBody>
          <a:bodyPr/>
          <a:lstStyle/>
          <a:p>
            <a:pPr algn="ctr">
              <a:buFontTx/>
              <a:buNone/>
            </a:pPr>
            <a:r>
              <a:rPr lang="ar-SA" sz="2400" smtClean="0"/>
              <a:t>مكونات نظام الحاسوب</a:t>
            </a:r>
            <a:endParaRPr lang="en-US" sz="2400" smtClean="0"/>
          </a:p>
        </p:txBody>
      </p:sp>
      <p:sp>
        <p:nvSpPr>
          <p:cNvPr id="52228" name="Line 4"/>
          <p:cNvSpPr>
            <a:spLocks noChangeShapeType="1"/>
          </p:cNvSpPr>
          <p:nvPr/>
        </p:nvSpPr>
        <p:spPr bwMode="auto">
          <a:xfrm>
            <a:off x="4953000" y="1981200"/>
            <a:ext cx="3276600" cy="685800"/>
          </a:xfrm>
          <a:prstGeom prst="line">
            <a:avLst/>
          </a:prstGeom>
          <a:noFill/>
          <a:ln w="9525">
            <a:solidFill>
              <a:schemeClr val="tx1"/>
            </a:solidFill>
            <a:round/>
            <a:headEnd/>
            <a:tailEnd/>
          </a:ln>
        </p:spPr>
        <p:txBody>
          <a:bodyPr/>
          <a:lstStyle/>
          <a:p>
            <a:endParaRPr lang="en-US"/>
          </a:p>
        </p:txBody>
      </p:sp>
      <p:sp>
        <p:nvSpPr>
          <p:cNvPr id="52229" name="Line 5"/>
          <p:cNvSpPr>
            <a:spLocks noChangeShapeType="1"/>
          </p:cNvSpPr>
          <p:nvPr/>
        </p:nvSpPr>
        <p:spPr bwMode="auto">
          <a:xfrm>
            <a:off x="5029200" y="1981200"/>
            <a:ext cx="685800" cy="685800"/>
          </a:xfrm>
          <a:prstGeom prst="line">
            <a:avLst/>
          </a:prstGeom>
          <a:noFill/>
          <a:ln w="9525">
            <a:solidFill>
              <a:schemeClr val="tx1"/>
            </a:solidFill>
            <a:round/>
            <a:headEnd/>
            <a:tailEnd/>
          </a:ln>
        </p:spPr>
        <p:txBody>
          <a:bodyPr/>
          <a:lstStyle/>
          <a:p>
            <a:endParaRPr lang="en-US"/>
          </a:p>
        </p:txBody>
      </p:sp>
      <p:sp>
        <p:nvSpPr>
          <p:cNvPr id="52230" name="Line 6"/>
          <p:cNvSpPr>
            <a:spLocks noChangeShapeType="1"/>
          </p:cNvSpPr>
          <p:nvPr/>
        </p:nvSpPr>
        <p:spPr bwMode="auto">
          <a:xfrm flipH="1">
            <a:off x="3657600" y="1981200"/>
            <a:ext cx="1371600" cy="685800"/>
          </a:xfrm>
          <a:prstGeom prst="line">
            <a:avLst/>
          </a:prstGeom>
          <a:noFill/>
          <a:ln w="9525">
            <a:solidFill>
              <a:schemeClr val="tx1"/>
            </a:solidFill>
            <a:round/>
            <a:headEnd/>
            <a:tailEnd/>
          </a:ln>
        </p:spPr>
        <p:txBody>
          <a:bodyPr/>
          <a:lstStyle/>
          <a:p>
            <a:endParaRPr lang="en-US"/>
          </a:p>
        </p:txBody>
      </p:sp>
      <p:sp>
        <p:nvSpPr>
          <p:cNvPr id="52231" name="Line 7"/>
          <p:cNvSpPr>
            <a:spLocks noChangeShapeType="1"/>
          </p:cNvSpPr>
          <p:nvPr/>
        </p:nvSpPr>
        <p:spPr bwMode="auto">
          <a:xfrm flipH="1">
            <a:off x="1676400" y="1981200"/>
            <a:ext cx="3276600" cy="685800"/>
          </a:xfrm>
          <a:prstGeom prst="line">
            <a:avLst/>
          </a:prstGeom>
          <a:noFill/>
          <a:ln w="9525">
            <a:solidFill>
              <a:schemeClr val="tx1"/>
            </a:solidFill>
            <a:round/>
            <a:headEnd/>
            <a:tailEnd/>
          </a:ln>
        </p:spPr>
        <p:txBody>
          <a:bodyPr/>
          <a:lstStyle/>
          <a:p>
            <a:endParaRPr lang="en-US"/>
          </a:p>
        </p:txBody>
      </p:sp>
      <p:sp>
        <p:nvSpPr>
          <p:cNvPr id="52232" name="Rectangle 8"/>
          <p:cNvSpPr>
            <a:spLocks noChangeArrowheads="1"/>
          </p:cNvSpPr>
          <p:nvPr/>
        </p:nvSpPr>
        <p:spPr bwMode="auto">
          <a:xfrm>
            <a:off x="7620000" y="2667000"/>
            <a:ext cx="1524000" cy="6858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2"/>
                </a:solidFill>
              </a:rPr>
              <a:t>مكونات مادية</a:t>
            </a:r>
            <a:endParaRPr lang="en-US" b="1">
              <a:solidFill>
                <a:schemeClr val="bg2"/>
              </a:solidFill>
            </a:endParaRPr>
          </a:p>
        </p:txBody>
      </p:sp>
      <p:sp>
        <p:nvSpPr>
          <p:cNvPr id="52233" name="Rectangle 9"/>
          <p:cNvSpPr>
            <a:spLocks noChangeArrowheads="1"/>
          </p:cNvSpPr>
          <p:nvPr/>
        </p:nvSpPr>
        <p:spPr bwMode="auto">
          <a:xfrm>
            <a:off x="5410200" y="2667000"/>
            <a:ext cx="1524000" cy="6858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2"/>
                </a:solidFill>
              </a:rPr>
              <a:t>مكونات برمجية</a:t>
            </a:r>
            <a:endParaRPr lang="en-US" b="1">
              <a:solidFill>
                <a:schemeClr val="bg2"/>
              </a:solidFill>
            </a:endParaRPr>
          </a:p>
        </p:txBody>
      </p:sp>
      <p:sp>
        <p:nvSpPr>
          <p:cNvPr id="52234" name="Rectangle 10"/>
          <p:cNvSpPr>
            <a:spLocks noChangeArrowheads="1"/>
          </p:cNvSpPr>
          <p:nvPr/>
        </p:nvSpPr>
        <p:spPr bwMode="auto">
          <a:xfrm>
            <a:off x="3048000" y="2667000"/>
            <a:ext cx="1371600" cy="6858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2"/>
                </a:solidFill>
              </a:rPr>
              <a:t>بيانات</a:t>
            </a:r>
            <a:endParaRPr lang="en-US" b="1">
              <a:solidFill>
                <a:schemeClr val="bg2"/>
              </a:solidFill>
            </a:endParaRPr>
          </a:p>
        </p:txBody>
      </p:sp>
      <p:sp>
        <p:nvSpPr>
          <p:cNvPr id="52235" name="Rectangle 11"/>
          <p:cNvSpPr>
            <a:spLocks noChangeArrowheads="1"/>
          </p:cNvSpPr>
          <p:nvPr/>
        </p:nvSpPr>
        <p:spPr bwMode="auto">
          <a:xfrm>
            <a:off x="1066800" y="2667000"/>
            <a:ext cx="1219200" cy="685800"/>
          </a:xfrm>
          <a:prstGeom prst="rect">
            <a:avLst/>
          </a:prstGeom>
          <a:solidFill>
            <a:schemeClr val="accent1"/>
          </a:solidFill>
          <a:ln w="9525">
            <a:solidFill>
              <a:schemeClr val="tx1"/>
            </a:solidFill>
            <a:miter lim="800000"/>
            <a:headEnd/>
            <a:tailEnd/>
          </a:ln>
        </p:spPr>
        <p:txBody>
          <a:bodyPr wrap="none" anchor="ctr"/>
          <a:lstStyle/>
          <a:p>
            <a:pPr algn="ctr"/>
            <a:r>
              <a:rPr lang="ar-SA" b="1">
                <a:solidFill>
                  <a:schemeClr val="bg2"/>
                </a:solidFill>
              </a:rPr>
              <a:t>وسائل اتصال</a:t>
            </a:r>
            <a:endParaRPr lang="en-US" b="1">
              <a:solidFill>
                <a:schemeClr val="bg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lgn="r"/>
            <a:r>
              <a:rPr lang="ar-SA" smtClean="0"/>
              <a:t>عناصر المكونات المادية</a:t>
            </a:r>
            <a:endParaRPr lang="en-US" smtClean="0"/>
          </a:p>
        </p:txBody>
      </p:sp>
      <p:sp>
        <p:nvSpPr>
          <p:cNvPr id="53251" name="Rectangle 3"/>
          <p:cNvSpPr>
            <a:spLocks noGrp="1" noChangeArrowheads="1"/>
          </p:cNvSpPr>
          <p:nvPr>
            <p:ph type="body" idx="1"/>
          </p:nvPr>
        </p:nvSpPr>
        <p:spPr/>
        <p:txBody>
          <a:bodyPr/>
          <a:lstStyle/>
          <a:p>
            <a:pPr marL="609600" indent="-609600"/>
            <a:r>
              <a:rPr lang="ar-SA" smtClean="0">
                <a:solidFill>
                  <a:srgbClr val="FF3399"/>
                </a:solidFill>
              </a:rPr>
              <a:t>تشتمل على عدد من الوحدات:</a:t>
            </a:r>
          </a:p>
          <a:p>
            <a:pPr marL="609600" indent="-609600">
              <a:buFontTx/>
              <a:buAutoNum type="arabicPeriod"/>
            </a:pPr>
            <a:r>
              <a:rPr lang="ar-SA" sz="2800" smtClean="0"/>
              <a:t>وحدة المعالجة الرئيسية</a:t>
            </a:r>
          </a:p>
          <a:p>
            <a:pPr marL="609600" indent="-609600">
              <a:buFontTx/>
              <a:buAutoNum type="arabicPeriod"/>
            </a:pPr>
            <a:r>
              <a:rPr lang="ar-SA" sz="2800" smtClean="0"/>
              <a:t>التخزين المركزي او الرئيسي</a:t>
            </a:r>
          </a:p>
          <a:p>
            <a:pPr marL="609600" indent="-609600">
              <a:buFontTx/>
              <a:buAutoNum type="arabicPeriod"/>
            </a:pPr>
            <a:r>
              <a:rPr lang="ar-SA" sz="2800" smtClean="0"/>
              <a:t>التخزين الثانوي</a:t>
            </a:r>
          </a:p>
          <a:p>
            <a:pPr marL="609600" indent="-609600">
              <a:buFontTx/>
              <a:buAutoNum type="arabicPeriod"/>
            </a:pPr>
            <a:r>
              <a:rPr lang="ar-SA" sz="2800" smtClean="0"/>
              <a:t>وسائل الادخال</a:t>
            </a:r>
          </a:p>
          <a:p>
            <a:pPr marL="609600" indent="-609600">
              <a:buFontTx/>
              <a:buAutoNum type="arabicPeriod"/>
            </a:pPr>
            <a:r>
              <a:rPr lang="ar-SA" sz="2800" smtClean="0"/>
              <a:t>وسائل الاخراج</a:t>
            </a:r>
          </a:p>
          <a:p>
            <a:pPr marL="609600" indent="-609600">
              <a:buFontTx/>
              <a:buAutoNum type="arabicPeriod"/>
            </a:pPr>
            <a:r>
              <a:rPr lang="ar-SA" sz="2800" smtClean="0"/>
              <a:t>اجهزة ووسائل الاتصال</a:t>
            </a:r>
            <a:endParaRPr lang="en-US" sz="280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0" y="304800"/>
            <a:ext cx="320040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1">
                    <a:lumMod val="60000"/>
                    <a:lumOff val="40000"/>
                  </a:schemeClr>
                </a:solidFill>
              </a:rPr>
              <a:t>وسائل إخراج المعلومات</a:t>
            </a:r>
          </a:p>
          <a:p>
            <a:pPr algn="ctr">
              <a:defRPr/>
            </a:pPr>
            <a:r>
              <a:rPr lang="ar-SA" b="1" dirty="0">
                <a:solidFill>
                  <a:schemeClr val="bg1">
                    <a:lumMod val="60000"/>
                    <a:lumOff val="40000"/>
                  </a:schemeClr>
                </a:solidFill>
              </a:rPr>
              <a:t> (</a:t>
            </a:r>
            <a:r>
              <a:rPr lang="en-US" b="1" dirty="0">
                <a:solidFill>
                  <a:schemeClr val="bg1">
                    <a:lumMod val="60000"/>
                    <a:lumOff val="40000"/>
                  </a:schemeClr>
                </a:solidFill>
              </a:rPr>
              <a:t>output device</a:t>
            </a:r>
            <a:r>
              <a:rPr lang="ar-SA" b="1" dirty="0">
                <a:solidFill>
                  <a:schemeClr val="bg1">
                    <a:lumMod val="60000"/>
                    <a:lumOff val="40000"/>
                  </a:schemeClr>
                </a:solidFill>
              </a:rPr>
              <a:t>)</a:t>
            </a:r>
          </a:p>
          <a:p>
            <a:pPr algn="ctr">
              <a:buFontTx/>
              <a:buChar char="-"/>
              <a:defRPr/>
            </a:pPr>
            <a:r>
              <a:rPr lang="ar-SA" dirty="0">
                <a:solidFill>
                  <a:schemeClr val="bg1">
                    <a:lumMod val="60000"/>
                    <a:lumOff val="40000"/>
                  </a:schemeClr>
                </a:solidFill>
              </a:rPr>
              <a:t>طابعات  </a:t>
            </a:r>
            <a:r>
              <a:rPr lang="en-US" dirty="0">
                <a:solidFill>
                  <a:schemeClr val="bg1">
                    <a:lumMod val="60000"/>
                    <a:lumOff val="40000"/>
                  </a:schemeClr>
                </a:solidFill>
              </a:rPr>
              <a:t>printers</a:t>
            </a:r>
            <a:endParaRPr lang="ar-SA" dirty="0">
              <a:solidFill>
                <a:schemeClr val="bg1">
                  <a:lumMod val="60000"/>
                  <a:lumOff val="40000"/>
                </a:schemeClr>
              </a:solidFill>
            </a:endParaRPr>
          </a:p>
          <a:p>
            <a:pPr algn="ctr">
              <a:buFontTx/>
              <a:buChar char="-"/>
              <a:defRPr/>
            </a:pPr>
            <a:r>
              <a:rPr lang="ar-SA" dirty="0">
                <a:solidFill>
                  <a:schemeClr val="bg1">
                    <a:lumMod val="60000"/>
                    <a:lumOff val="40000"/>
                  </a:schemeClr>
                </a:solidFill>
              </a:rPr>
              <a:t> شاشة عرض</a:t>
            </a:r>
            <a:r>
              <a:rPr lang="en-US" dirty="0">
                <a:solidFill>
                  <a:schemeClr val="bg1">
                    <a:lumMod val="60000"/>
                    <a:lumOff val="40000"/>
                  </a:schemeClr>
                </a:solidFill>
              </a:rPr>
              <a:t>  display terminals  </a:t>
            </a:r>
            <a:endParaRPr lang="ar-SA" dirty="0">
              <a:solidFill>
                <a:schemeClr val="bg1">
                  <a:lumMod val="60000"/>
                  <a:lumOff val="40000"/>
                </a:schemeClr>
              </a:solidFill>
            </a:endParaRPr>
          </a:p>
          <a:p>
            <a:pPr algn="ctr">
              <a:buFontTx/>
              <a:buChar char="-"/>
              <a:defRPr/>
            </a:pPr>
            <a:r>
              <a:rPr lang="ar-SA" dirty="0">
                <a:solidFill>
                  <a:schemeClr val="bg1">
                    <a:lumMod val="60000"/>
                    <a:lumOff val="40000"/>
                  </a:schemeClr>
                </a:solidFill>
              </a:rPr>
              <a:t> راسمات</a:t>
            </a:r>
            <a:r>
              <a:rPr lang="en-US" dirty="0">
                <a:solidFill>
                  <a:schemeClr val="bg1">
                    <a:lumMod val="60000"/>
                    <a:lumOff val="40000"/>
                  </a:schemeClr>
                </a:solidFill>
              </a:rPr>
              <a:t> plotters   </a:t>
            </a:r>
            <a:endParaRPr lang="ar-SA" dirty="0">
              <a:solidFill>
                <a:schemeClr val="bg1">
                  <a:lumMod val="60000"/>
                  <a:lumOff val="40000"/>
                </a:schemeClr>
              </a:solidFill>
            </a:endParaRPr>
          </a:p>
          <a:p>
            <a:pPr algn="ctr">
              <a:buFontTx/>
              <a:buChar char="-"/>
              <a:defRPr/>
            </a:pPr>
            <a:r>
              <a:rPr lang="ar-SA" dirty="0">
                <a:solidFill>
                  <a:schemeClr val="bg1">
                    <a:lumMod val="60000"/>
                    <a:lumOff val="40000"/>
                  </a:schemeClr>
                </a:solidFill>
              </a:rPr>
              <a:t> مخرجات صوتية</a:t>
            </a:r>
            <a:r>
              <a:rPr lang="en-US" dirty="0">
                <a:solidFill>
                  <a:schemeClr val="bg1">
                    <a:lumMod val="60000"/>
                    <a:lumOff val="40000"/>
                  </a:schemeClr>
                </a:solidFill>
              </a:rPr>
              <a:t>audio output    </a:t>
            </a:r>
          </a:p>
        </p:txBody>
      </p:sp>
      <p:sp>
        <p:nvSpPr>
          <p:cNvPr id="4" name="Rectangle 3"/>
          <p:cNvSpPr/>
          <p:nvPr/>
        </p:nvSpPr>
        <p:spPr>
          <a:xfrm>
            <a:off x="1676400" y="304800"/>
            <a:ext cx="312420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75000"/>
                    <a:lumOff val="25000"/>
                  </a:schemeClr>
                </a:solidFill>
              </a:rPr>
              <a:t>وسائل إدخال بيانات</a:t>
            </a:r>
          </a:p>
          <a:p>
            <a:pPr algn="ctr">
              <a:defRPr/>
            </a:pPr>
            <a:r>
              <a:rPr lang="en-US" b="1" dirty="0">
                <a:solidFill>
                  <a:schemeClr val="bg2">
                    <a:lumMod val="75000"/>
                    <a:lumOff val="25000"/>
                  </a:schemeClr>
                </a:solidFill>
              </a:rPr>
              <a:t>Input devices</a:t>
            </a:r>
          </a:p>
          <a:p>
            <a:pPr algn="ctr">
              <a:buFontTx/>
              <a:buChar char="-"/>
              <a:defRPr/>
            </a:pPr>
            <a:r>
              <a:rPr lang="ar-SA" dirty="0">
                <a:solidFill>
                  <a:schemeClr val="bg2">
                    <a:lumMod val="75000"/>
                    <a:lumOff val="25000"/>
                  </a:schemeClr>
                </a:solidFill>
              </a:rPr>
              <a:t> لوحة مفاتيح  </a:t>
            </a:r>
            <a:r>
              <a:rPr lang="en-US" dirty="0">
                <a:solidFill>
                  <a:schemeClr val="bg2">
                    <a:lumMod val="75000"/>
                    <a:lumOff val="25000"/>
                  </a:schemeClr>
                </a:solidFill>
              </a:rPr>
              <a:t>keyboard</a:t>
            </a:r>
            <a:endParaRPr lang="ar-SA" dirty="0">
              <a:solidFill>
                <a:schemeClr val="bg2">
                  <a:lumMod val="75000"/>
                  <a:lumOff val="25000"/>
                </a:schemeClr>
              </a:solidFill>
            </a:endParaRPr>
          </a:p>
          <a:p>
            <a:pPr algn="ctr">
              <a:buFontTx/>
              <a:buChar char="-"/>
              <a:defRPr/>
            </a:pPr>
            <a:r>
              <a:rPr lang="ar-SA" dirty="0">
                <a:solidFill>
                  <a:schemeClr val="bg2">
                    <a:lumMod val="75000"/>
                    <a:lumOff val="25000"/>
                  </a:schemeClr>
                </a:solidFill>
              </a:rPr>
              <a:t> فارة</a:t>
            </a:r>
            <a:r>
              <a:rPr lang="en-US" dirty="0">
                <a:solidFill>
                  <a:schemeClr val="bg2">
                    <a:lumMod val="75000"/>
                    <a:lumOff val="25000"/>
                  </a:schemeClr>
                </a:solidFill>
              </a:rPr>
              <a:t> mouse   </a:t>
            </a:r>
            <a:endParaRPr lang="ar-SA" dirty="0">
              <a:solidFill>
                <a:schemeClr val="bg2">
                  <a:lumMod val="75000"/>
                  <a:lumOff val="25000"/>
                </a:schemeClr>
              </a:solidFill>
            </a:endParaRPr>
          </a:p>
          <a:p>
            <a:pPr algn="ctr">
              <a:buFontTx/>
              <a:buChar char="-"/>
              <a:defRPr/>
            </a:pPr>
            <a:r>
              <a:rPr lang="ar-SA" dirty="0">
                <a:solidFill>
                  <a:schemeClr val="bg2">
                    <a:lumMod val="75000"/>
                    <a:lumOff val="25000"/>
                  </a:schemeClr>
                </a:solidFill>
              </a:rPr>
              <a:t> لمس الشاشة</a:t>
            </a:r>
            <a:r>
              <a:rPr lang="en-US" dirty="0">
                <a:solidFill>
                  <a:schemeClr val="bg2">
                    <a:lumMod val="75000"/>
                    <a:lumOff val="25000"/>
                  </a:schemeClr>
                </a:solidFill>
              </a:rPr>
              <a:t>touch screen   </a:t>
            </a:r>
            <a:endParaRPr lang="ar-SA" dirty="0">
              <a:solidFill>
                <a:schemeClr val="bg2">
                  <a:lumMod val="75000"/>
                  <a:lumOff val="25000"/>
                </a:schemeClr>
              </a:solidFill>
            </a:endParaRPr>
          </a:p>
          <a:p>
            <a:pPr algn="ctr">
              <a:buFontTx/>
              <a:buChar char="-"/>
              <a:defRPr/>
            </a:pPr>
            <a:r>
              <a:rPr lang="ar-SA" dirty="0">
                <a:solidFill>
                  <a:schemeClr val="bg2">
                    <a:lumMod val="75000"/>
                    <a:lumOff val="25000"/>
                  </a:schemeClr>
                </a:solidFill>
              </a:rPr>
              <a:t> معدات أخرى</a:t>
            </a:r>
            <a:r>
              <a:rPr lang="en-US" dirty="0">
                <a:solidFill>
                  <a:schemeClr val="bg2">
                    <a:lumMod val="75000"/>
                    <a:lumOff val="25000"/>
                  </a:schemeClr>
                </a:solidFill>
              </a:rPr>
              <a:t>other devices  </a:t>
            </a:r>
          </a:p>
        </p:txBody>
      </p:sp>
      <p:sp>
        <p:nvSpPr>
          <p:cNvPr id="5" name="Rectangle 4"/>
          <p:cNvSpPr/>
          <p:nvPr/>
        </p:nvSpPr>
        <p:spPr>
          <a:xfrm>
            <a:off x="5638800" y="4953000"/>
            <a:ext cx="32766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75000"/>
                    <a:lumOff val="25000"/>
                  </a:schemeClr>
                </a:solidFill>
              </a:rPr>
              <a:t>التخزين الثانوي</a:t>
            </a:r>
          </a:p>
          <a:p>
            <a:pPr algn="ctr">
              <a:defRPr/>
            </a:pPr>
            <a:r>
              <a:rPr lang="en-US" b="1" dirty="0">
                <a:solidFill>
                  <a:schemeClr val="bg2">
                    <a:lumMod val="75000"/>
                    <a:lumOff val="25000"/>
                  </a:schemeClr>
                </a:solidFill>
              </a:rPr>
              <a:t>Secondary storage</a:t>
            </a:r>
          </a:p>
          <a:p>
            <a:pPr algn="ctr">
              <a:buFontTx/>
              <a:buChar char="-"/>
              <a:defRPr/>
            </a:pPr>
            <a:r>
              <a:rPr lang="ar-SA" dirty="0">
                <a:solidFill>
                  <a:schemeClr val="bg2">
                    <a:lumMod val="75000"/>
                    <a:lumOff val="25000"/>
                  </a:schemeClr>
                </a:solidFill>
              </a:rPr>
              <a:t>القرص الممغنط </a:t>
            </a:r>
            <a:r>
              <a:rPr lang="en-US" dirty="0">
                <a:solidFill>
                  <a:schemeClr val="bg2">
                    <a:lumMod val="75000"/>
                    <a:lumOff val="25000"/>
                  </a:schemeClr>
                </a:solidFill>
              </a:rPr>
              <a:t>magnetic disk</a:t>
            </a:r>
            <a:endParaRPr lang="ar-SA" dirty="0">
              <a:solidFill>
                <a:schemeClr val="bg2">
                  <a:lumMod val="75000"/>
                  <a:lumOff val="25000"/>
                </a:schemeClr>
              </a:solidFill>
            </a:endParaRPr>
          </a:p>
          <a:p>
            <a:pPr algn="ctr">
              <a:buFontTx/>
              <a:buChar char="-"/>
              <a:defRPr/>
            </a:pPr>
            <a:r>
              <a:rPr lang="ar-SA" dirty="0">
                <a:solidFill>
                  <a:schemeClr val="bg2">
                    <a:lumMod val="75000"/>
                    <a:lumOff val="25000"/>
                  </a:schemeClr>
                </a:solidFill>
              </a:rPr>
              <a:t> القرص الضوئي</a:t>
            </a:r>
            <a:r>
              <a:rPr lang="en-US" dirty="0">
                <a:solidFill>
                  <a:schemeClr val="bg2">
                    <a:lumMod val="75000"/>
                    <a:lumOff val="25000"/>
                  </a:schemeClr>
                </a:solidFill>
              </a:rPr>
              <a:t> optical disk  </a:t>
            </a:r>
            <a:endParaRPr lang="ar-SA" dirty="0">
              <a:solidFill>
                <a:schemeClr val="bg2">
                  <a:lumMod val="75000"/>
                  <a:lumOff val="25000"/>
                </a:schemeClr>
              </a:solidFill>
            </a:endParaRPr>
          </a:p>
          <a:p>
            <a:pPr algn="ctr">
              <a:buFontTx/>
              <a:buChar char="-"/>
              <a:defRPr/>
            </a:pPr>
            <a:r>
              <a:rPr lang="ar-SA" dirty="0">
                <a:solidFill>
                  <a:schemeClr val="bg2">
                    <a:lumMod val="75000"/>
                    <a:lumOff val="25000"/>
                  </a:schemeClr>
                </a:solidFill>
              </a:rPr>
              <a:t> الأشرطة الممغنطة</a:t>
            </a:r>
            <a:r>
              <a:rPr lang="en-US" dirty="0">
                <a:solidFill>
                  <a:schemeClr val="bg2">
                    <a:lumMod val="75000"/>
                    <a:lumOff val="25000"/>
                  </a:schemeClr>
                </a:solidFill>
              </a:rPr>
              <a:t> magnetic tapes  </a:t>
            </a:r>
          </a:p>
        </p:txBody>
      </p:sp>
      <p:sp>
        <p:nvSpPr>
          <p:cNvPr id="6" name="Rectangle 5"/>
          <p:cNvSpPr/>
          <p:nvPr/>
        </p:nvSpPr>
        <p:spPr>
          <a:xfrm>
            <a:off x="1676400" y="4953000"/>
            <a:ext cx="3124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75000"/>
                    <a:lumOff val="25000"/>
                  </a:schemeClr>
                </a:solidFill>
              </a:rPr>
              <a:t>معدات وسائل الاتصال</a:t>
            </a:r>
          </a:p>
          <a:p>
            <a:pPr algn="ctr">
              <a:defRPr/>
            </a:pPr>
            <a:r>
              <a:rPr lang="en-US" b="1" dirty="0">
                <a:solidFill>
                  <a:schemeClr val="bg2">
                    <a:lumMod val="75000"/>
                    <a:lumOff val="25000"/>
                  </a:schemeClr>
                </a:solidFill>
              </a:rPr>
              <a:t>Communication devices</a:t>
            </a:r>
          </a:p>
        </p:txBody>
      </p:sp>
      <p:sp>
        <p:nvSpPr>
          <p:cNvPr id="7" name="Rounded Rectangle 6"/>
          <p:cNvSpPr/>
          <p:nvPr/>
        </p:nvSpPr>
        <p:spPr>
          <a:xfrm>
            <a:off x="6553200" y="3048000"/>
            <a:ext cx="23622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75000"/>
                    <a:lumOff val="25000"/>
                  </a:schemeClr>
                </a:solidFill>
              </a:rPr>
              <a:t>التخزين المركزي</a:t>
            </a:r>
          </a:p>
          <a:p>
            <a:pPr algn="ctr">
              <a:defRPr/>
            </a:pPr>
            <a:r>
              <a:rPr lang="en-US" b="1" dirty="0">
                <a:solidFill>
                  <a:schemeClr val="bg2">
                    <a:lumMod val="75000"/>
                    <a:lumOff val="25000"/>
                  </a:schemeClr>
                </a:solidFill>
              </a:rPr>
              <a:t>Primary storage</a:t>
            </a:r>
          </a:p>
        </p:txBody>
      </p:sp>
      <p:sp>
        <p:nvSpPr>
          <p:cNvPr id="8" name="Rounded Rectangle 7"/>
          <p:cNvSpPr/>
          <p:nvPr/>
        </p:nvSpPr>
        <p:spPr>
          <a:xfrm>
            <a:off x="1600200" y="3048000"/>
            <a:ext cx="2209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75000"/>
                    <a:lumOff val="25000"/>
                  </a:schemeClr>
                </a:solidFill>
              </a:rPr>
              <a:t>وحدة المعالجة المركزية</a:t>
            </a:r>
          </a:p>
          <a:p>
            <a:pPr algn="ctr">
              <a:defRPr/>
            </a:pPr>
            <a:r>
              <a:rPr lang="en-US" b="1" dirty="0">
                <a:solidFill>
                  <a:schemeClr val="bg2">
                    <a:lumMod val="75000"/>
                    <a:lumOff val="25000"/>
                  </a:schemeClr>
                </a:solidFill>
              </a:rPr>
              <a:t>Central </a:t>
            </a:r>
            <a:r>
              <a:rPr lang="en-US" sz="1600" b="1" dirty="0">
                <a:solidFill>
                  <a:schemeClr val="bg2">
                    <a:lumMod val="75000"/>
                    <a:lumOff val="25000"/>
                  </a:schemeClr>
                </a:solidFill>
              </a:rPr>
              <a:t>processing unit</a:t>
            </a:r>
          </a:p>
        </p:txBody>
      </p:sp>
      <p:cxnSp>
        <p:nvCxnSpPr>
          <p:cNvPr id="10" name="Straight Connector 9"/>
          <p:cNvCxnSpPr/>
          <p:nvPr/>
        </p:nvCxnSpPr>
        <p:spPr>
          <a:xfrm rot="10800000">
            <a:off x="3810000" y="3200400"/>
            <a:ext cx="274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3810000" y="3581400"/>
            <a:ext cx="274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4724401" y="3581400"/>
            <a:ext cx="27432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2895601" y="3581400"/>
            <a:ext cx="2743200" cy="3175"/>
          </a:xfrm>
          <a:prstGeom prst="line">
            <a:avLst/>
          </a:prstGeom>
        </p:spPr>
        <p:style>
          <a:lnRef idx="1">
            <a:schemeClr val="accent1"/>
          </a:lnRef>
          <a:fillRef idx="0">
            <a:schemeClr val="accent1"/>
          </a:fillRef>
          <a:effectRef idx="0">
            <a:schemeClr val="accent1"/>
          </a:effectRef>
          <a:fontRef idx="minor">
            <a:schemeClr val="tx1"/>
          </a:fontRef>
        </p:style>
      </p:cxnSp>
      <p:sp>
        <p:nvSpPr>
          <p:cNvPr id="54284" name="TextBox 18"/>
          <p:cNvSpPr txBox="1">
            <a:spLocks noChangeArrowheads="1"/>
          </p:cNvSpPr>
          <p:nvPr/>
        </p:nvSpPr>
        <p:spPr bwMode="auto">
          <a:xfrm>
            <a:off x="4343400" y="2438400"/>
            <a:ext cx="1676400" cy="646113"/>
          </a:xfrm>
          <a:prstGeom prst="rect">
            <a:avLst/>
          </a:prstGeom>
          <a:noFill/>
          <a:ln w="9525">
            <a:noFill/>
            <a:miter lim="800000"/>
            <a:headEnd/>
            <a:tailEnd/>
          </a:ln>
        </p:spPr>
        <p:txBody>
          <a:bodyPr>
            <a:spAutoFit/>
          </a:bodyPr>
          <a:lstStyle/>
          <a:p>
            <a:pPr algn="ctr"/>
            <a:r>
              <a:rPr lang="ar-SA" b="1"/>
              <a:t>باصات / </a:t>
            </a:r>
          </a:p>
          <a:p>
            <a:r>
              <a:rPr lang="ar-SA" b="1"/>
              <a:t>نقل بيانات </a:t>
            </a:r>
            <a:r>
              <a:rPr lang="en-US" b="1"/>
              <a:t>buses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algn="ctr"/>
            <a:r>
              <a:rPr lang="ar-SA" smtClean="0"/>
              <a:t>وحدة المعالجة المركزية</a:t>
            </a:r>
            <a:endParaRPr lang="en-US" smtClean="0"/>
          </a:p>
        </p:txBody>
      </p:sp>
      <p:sp>
        <p:nvSpPr>
          <p:cNvPr id="3" name="Content Placeholder 2"/>
          <p:cNvSpPr>
            <a:spLocks noGrp="1"/>
          </p:cNvSpPr>
          <p:nvPr>
            <p:ph idx="1"/>
          </p:nvPr>
        </p:nvSpPr>
        <p:spPr/>
        <p:txBody>
          <a:bodyPr/>
          <a:lstStyle/>
          <a:p>
            <a:pPr>
              <a:defRPr/>
            </a:pPr>
            <a:r>
              <a:rPr lang="ar-SA" sz="2400" dirty="0" smtClean="0">
                <a:solidFill>
                  <a:srgbClr val="FF3399"/>
                </a:solidFill>
              </a:rPr>
              <a:t>هي ذلك الجزء المهم من نظام الحاسوب تجري فيها معالجة الرموز </a:t>
            </a:r>
          </a:p>
          <a:p>
            <a:pPr>
              <a:buFontTx/>
              <a:buNone/>
              <a:defRPr/>
            </a:pPr>
            <a:r>
              <a:rPr lang="ar-SA" sz="2400" dirty="0" smtClean="0">
                <a:solidFill>
                  <a:srgbClr val="FF3399"/>
                </a:solidFill>
              </a:rPr>
              <a:t>	والأرقام والحروف وهي التي تسيطر على بقية أقسام نظام الحاسوب.</a:t>
            </a:r>
          </a:p>
          <a:p>
            <a:pPr>
              <a:buFontTx/>
              <a:buNone/>
              <a:defRPr/>
            </a:pPr>
            <a:r>
              <a:rPr lang="ar-SA" sz="2400" dirty="0" smtClean="0">
                <a:solidFill>
                  <a:srgbClr val="FF3399"/>
                </a:solidFill>
              </a:rPr>
              <a:t>وتتكون من ثلاث أقسام رئيسية هي:</a:t>
            </a:r>
          </a:p>
          <a:p>
            <a:pPr marL="457200" indent="-457200">
              <a:buFont typeface="+mj-lt"/>
              <a:buAutoNum type="arabicPeriod"/>
              <a:defRPr/>
            </a:pPr>
            <a:r>
              <a:rPr lang="ar-SA" sz="2400" dirty="0" smtClean="0">
                <a:solidFill>
                  <a:schemeClr val="accent4">
                    <a:lumMod val="20000"/>
                    <a:lumOff val="80000"/>
                  </a:schemeClr>
                </a:solidFill>
              </a:rPr>
              <a:t>وحدة السيطرة والتحكم (فك الرموز، تنفيذ التعليمات، خزن النتائج)</a:t>
            </a:r>
          </a:p>
          <a:p>
            <a:pPr marL="457200" indent="-457200">
              <a:buFont typeface="+mj-lt"/>
              <a:buAutoNum type="arabicPeriod"/>
              <a:defRPr/>
            </a:pPr>
            <a:r>
              <a:rPr lang="ar-SA" sz="2400" dirty="0" smtClean="0">
                <a:solidFill>
                  <a:schemeClr val="accent4">
                    <a:lumMod val="20000"/>
                    <a:lumOff val="80000"/>
                  </a:schemeClr>
                </a:solidFill>
              </a:rPr>
              <a:t>وحدة التخزين الرئيسي (تقوم بتخزين البيانات والتعليمات مؤقتا وتقسم الى ذاكرتين: ذاكرة قراءة </a:t>
            </a:r>
            <a:r>
              <a:rPr lang="en-US" sz="2400" dirty="0" smtClean="0">
                <a:solidFill>
                  <a:schemeClr val="accent4">
                    <a:lumMod val="20000"/>
                    <a:lumOff val="80000"/>
                  </a:schemeClr>
                </a:solidFill>
              </a:rPr>
              <a:t>ROM</a:t>
            </a:r>
            <a:r>
              <a:rPr lang="ar-SA" sz="2400" dirty="0" smtClean="0">
                <a:solidFill>
                  <a:schemeClr val="accent4">
                    <a:lumMod val="20000"/>
                    <a:lumOff val="80000"/>
                  </a:schemeClr>
                </a:solidFill>
              </a:rPr>
              <a:t>، وذاكرة اتصال </a:t>
            </a:r>
            <a:r>
              <a:rPr lang="en-US" sz="2400" dirty="0" smtClean="0">
                <a:solidFill>
                  <a:schemeClr val="accent4">
                    <a:lumMod val="20000"/>
                    <a:lumOff val="80000"/>
                  </a:schemeClr>
                </a:solidFill>
              </a:rPr>
              <a:t>RAM / RW</a:t>
            </a:r>
            <a:r>
              <a:rPr lang="ar-SA" sz="2400" dirty="0" smtClean="0">
                <a:solidFill>
                  <a:schemeClr val="accent4">
                    <a:lumMod val="20000"/>
                    <a:lumOff val="80000"/>
                  </a:schemeClr>
                </a:solidFill>
              </a:rPr>
              <a:t>)</a:t>
            </a:r>
          </a:p>
          <a:p>
            <a:pPr marL="457200" indent="-457200">
              <a:buFont typeface="+mj-lt"/>
              <a:buAutoNum type="arabicPeriod"/>
              <a:defRPr/>
            </a:pPr>
            <a:r>
              <a:rPr lang="ar-SA" sz="2400" dirty="0" smtClean="0">
                <a:solidFill>
                  <a:schemeClr val="accent4">
                    <a:lumMod val="20000"/>
                    <a:lumOff val="80000"/>
                  </a:schemeClr>
                </a:solidFill>
              </a:rPr>
              <a:t>وحدة الحساب والمنطق (تأدية العمليات المنطقية والحسابية)</a:t>
            </a:r>
          </a:p>
          <a:p>
            <a:pPr marL="457200" indent="-457200">
              <a:buFontTx/>
              <a:buNone/>
              <a:defRPr/>
            </a:pPr>
            <a:r>
              <a:rPr lang="ar-SA" sz="2400" dirty="0" smtClean="0">
                <a:solidFill>
                  <a:srgbClr val="FF3399"/>
                </a:solidFill>
              </a:rPr>
              <a:t>عمل وحدة المعالجة:</a:t>
            </a:r>
          </a:p>
          <a:p>
            <a:pPr marL="457200" indent="-457200">
              <a:buFontTx/>
              <a:buNone/>
              <a:defRPr/>
            </a:pPr>
            <a:r>
              <a:rPr lang="ar-SA" sz="2000" dirty="0" smtClean="0">
                <a:solidFill>
                  <a:schemeClr val="accent4">
                    <a:lumMod val="20000"/>
                    <a:lumOff val="80000"/>
                  </a:schemeClr>
                </a:solidFill>
              </a:rPr>
              <a:t>تقوم بتنفيذ البرامج وإحضار الأوامر من الذاكرة وتنفيذها بنفس التتابع وإحضار البيانات إذا احتاج الآمر لإحضارها من أماكن أخرى في الذاكرة</a:t>
            </a:r>
            <a:r>
              <a:rPr lang="en-US" sz="2000" dirty="0" smtClean="0">
                <a:solidFill>
                  <a:schemeClr val="accent4">
                    <a:lumMod val="20000"/>
                    <a:lumOff val="80000"/>
                  </a:schemeClr>
                </a:solidFill>
              </a:rPr>
              <a:t>&gt;</a:t>
            </a:r>
            <a:endParaRPr lang="en-US" sz="2000" dirty="0">
              <a:solidFill>
                <a:schemeClr val="accent4">
                  <a:lumMod val="20000"/>
                  <a:lumOff val="80000"/>
                </a:schemeClr>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algn="ctr"/>
            <a:r>
              <a:rPr lang="ar-SA" smtClean="0"/>
              <a:t>الذاكرة الرئيسية أو التخزين الرئيسي</a:t>
            </a:r>
            <a:endParaRPr lang="en-US" smtClean="0"/>
          </a:p>
        </p:txBody>
      </p:sp>
      <p:sp>
        <p:nvSpPr>
          <p:cNvPr id="56323" name="Text Placeholder 2"/>
          <p:cNvSpPr>
            <a:spLocks noGrp="1"/>
          </p:cNvSpPr>
          <p:nvPr>
            <p:ph type="body" idx="1"/>
          </p:nvPr>
        </p:nvSpPr>
        <p:spPr>
          <a:xfrm>
            <a:off x="457200" y="1524000"/>
            <a:ext cx="4040188" cy="639763"/>
          </a:xfrm>
        </p:spPr>
        <p:txBody>
          <a:bodyPr/>
          <a:lstStyle/>
          <a:p>
            <a:r>
              <a:rPr lang="en-US" smtClean="0">
                <a:solidFill>
                  <a:srgbClr val="FF3399"/>
                </a:solidFill>
              </a:rPr>
              <a:t>Random Access Memory</a:t>
            </a:r>
            <a:r>
              <a:rPr lang="ar-SA" smtClean="0">
                <a:solidFill>
                  <a:srgbClr val="FF3399"/>
                </a:solidFill>
              </a:rPr>
              <a:t> (</a:t>
            </a:r>
            <a:r>
              <a:rPr lang="en-US" smtClean="0">
                <a:solidFill>
                  <a:srgbClr val="FF3399"/>
                </a:solidFill>
              </a:rPr>
              <a:t>RAM</a:t>
            </a:r>
            <a:r>
              <a:rPr lang="ar-SA" smtClean="0">
                <a:solidFill>
                  <a:srgbClr val="FF3399"/>
                </a:solidFill>
              </a:rPr>
              <a:t>)</a:t>
            </a:r>
          </a:p>
          <a:p>
            <a:pPr algn="ctr"/>
            <a:r>
              <a:rPr lang="ar-SA" smtClean="0"/>
              <a:t>ذاكرة الاتصال العشوائي</a:t>
            </a:r>
            <a:endParaRPr lang="en-US" smtClean="0"/>
          </a:p>
        </p:txBody>
      </p:sp>
      <p:sp>
        <p:nvSpPr>
          <p:cNvPr id="56324" name="Content Placeholder 3"/>
          <p:cNvSpPr>
            <a:spLocks noGrp="1"/>
          </p:cNvSpPr>
          <p:nvPr>
            <p:ph sz="half" idx="2"/>
          </p:nvPr>
        </p:nvSpPr>
        <p:spPr/>
        <p:txBody>
          <a:bodyPr/>
          <a:lstStyle/>
          <a:p>
            <a:r>
              <a:rPr lang="ar-SA" smtClean="0"/>
              <a:t>تحتوي على البرامج المهمة لتشغيل الحاسوب</a:t>
            </a:r>
          </a:p>
          <a:p>
            <a:r>
              <a:rPr lang="ar-SA" smtClean="0"/>
              <a:t>البيانات الموجودة بها لا تفقد أو تضييع عند انقطاع التيار الكهربائي</a:t>
            </a:r>
          </a:p>
          <a:p>
            <a:r>
              <a:rPr lang="ar-SA" smtClean="0"/>
              <a:t>تقسم الى جزأين متحركة وساكنة</a:t>
            </a:r>
          </a:p>
          <a:p>
            <a:r>
              <a:rPr lang="ar-SA" smtClean="0"/>
              <a:t>تتلخص فوائدها في قدرتها على التخزين لعدة برامج في نفس الوقت، </a:t>
            </a:r>
            <a:endParaRPr lang="en-US" smtClean="0"/>
          </a:p>
        </p:txBody>
      </p:sp>
      <p:sp>
        <p:nvSpPr>
          <p:cNvPr id="56325" name="Text Placeholder 4"/>
          <p:cNvSpPr>
            <a:spLocks noGrp="1"/>
          </p:cNvSpPr>
          <p:nvPr>
            <p:ph type="body" sz="quarter" idx="3"/>
          </p:nvPr>
        </p:nvSpPr>
        <p:spPr/>
        <p:txBody>
          <a:bodyPr/>
          <a:lstStyle/>
          <a:p>
            <a:pPr algn="ctr"/>
            <a:r>
              <a:rPr lang="en-US" smtClean="0">
                <a:solidFill>
                  <a:srgbClr val="FF3399"/>
                </a:solidFill>
              </a:rPr>
              <a:t>Read Only Memory </a:t>
            </a:r>
            <a:r>
              <a:rPr lang="ar-SA" smtClean="0">
                <a:solidFill>
                  <a:srgbClr val="FF3399"/>
                </a:solidFill>
              </a:rPr>
              <a:t>(</a:t>
            </a:r>
            <a:r>
              <a:rPr lang="en-US" smtClean="0">
                <a:solidFill>
                  <a:srgbClr val="FF3399"/>
                </a:solidFill>
              </a:rPr>
              <a:t>ROM</a:t>
            </a:r>
            <a:r>
              <a:rPr lang="ar-SA" smtClean="0">
                <a:solidFill>
                  <a:srgbClr val="FF3399"/>
                </a:solidFill>
              </a:rPr>
              <a:t>)</a:t>
            </a:r>
          </a:p>
          <a:p>
            <a:pPr algn="ctr"/>
            <a:r>
              <a:rPr lang="ar-SA" smtClean="0"/>
              <a:t>ذاكرة القراءة</a:t>
            </a:r>
            <a:endParaRPr lang="en-US" smtClean="0"/>
          </a:p>
        </p:txBody>
      </p:sp>
      <p:sp>
        <p:nvSpPr>
          <p:cNvPr id="56326" name="Content Placeholder 5"/>
          <p:cNvSpPr>
            <a:spLocks noGrp="1"/>
          </p:cNvSpPr>
          <p:nvPr>
            <p:ph sz="quarter" idx="4"/>
          </p:nvPr>
        </p:nvSpPr>
        <p:spPr>
          <a:xfrm>
            <a:off x="4495800" y="2209800"/>
            <a:ext cx="4041775" cy="3951288"/>
          </a:xfrm>
        </p:spPr>
        <p:txBody>
          <a:bodyPr/>
          <a:lstStyle/>
          <a:p>
            <a:r>
              <a:rPr lang="ar-SA" smtClean="0"/>
              <a:t>تحتوي على البيانات المستعدة للتنفيذ</a:t>
            </a:r>
          </a:p>
          <a:p>
            <a:r>
              <a:rPr lang="ar-SA" smtClean="0"/>
              <a:t>تضيع محتوياتها بمجرد انقطاع الكهرباء عن الحاسوب</a:t>
            </a:r>
          </a:p>
          <a:p>
            <a:r>
              <a:rPr lang="ar-SA" smtClean="0"/>
              <a:t>لا يمكن تغييرها فهي قابلة للقراءة فقط</a:t>
            </a:r>
          </a:p>
          <a:p>
            <a:r>
              <a:rPr lang="ar-SA" smtClean="0"/>
              <a:t>تتميز بالحفظ الدائم</a:t>
            </a:r>
          </a:p>
          <a:p>
            <a:r>
              <a:rPr lang="ar-SA" smtClean="0"/>
              <a:t>بياناتها ومعلوماتها ثابتة</a:t>
            </a:r>
            <a:endParaRPr lang="en-US"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algn="ctr"/>
            <a:r>
              <a:rPr lang="ar-SA" smtClean="0"/>
              <a:t>تابع المكونات المادية</a:t>
            </a:r>
            <a:endParaRPr lang="en-US" smtClean="0"/>
          </a:p>
        </p:txBody>
      </p:sp>
      <p:sp>
        <p:nvSpPr>
          <p:cNvPr id="3" name="Content Placeholder 2"/>
          <p:cNvSpPr>
            <a:spLocks noGrp="1"/>
          </p:cNvSpPr>
          <p:nvPr>
            <p:ph idx="1"/>
          </p:nvPr>
        </p:nvSpPr>
        <p:spPr/>
        <p:txBody>
          <a:bodyPr/>
          <a:lstStyle/>
          <a:p>
            <a:pPr>
              <a:defRPr/>
            </a:pPr>
            <a:r>
              <a:rPr lang="ar-SA" dirty="0" smtClean="0">
                <a:solidFill>
                  <a:srgbClr val="FF3399"/>
                </a:solidFill>
              </a:rPr>
              <a:t>نظام عمل الحاسوب:</a:t>
            </a:r>
          </a:p>
          <a:p>
            <a:pPr>
              <a:defRPr/>
            </a:pPr>
            <a:r>
              <a:rPr lang="ar-SA" sz="2800" dirty="0" smtClean="0"/>
              <a:t>يعمل نظام الحاسوب بنظام البت والبايت</a:t>
            </a:r>
          </a:p>
          <a:p>
            <a:pPr>
              <a:defRPr/>
            </a:pPr>
            <a:r>
              <a:rPr lang="ar-SA" sz="2800" dirty="0" smtClean="0"/>
              <a:t>البت(</a:t>
            </a:r>
            <a:r>
              <a:rPr lang="en-US" sz="2800" dirty="0" smtClean="0"/>
              <a:t>BIT</a:t>
            </a:r>
            <a:r>
              <a:rPr lang="ar-SA" sz="2800" dirty="0" smtClean="0"/>
              <a:t>) هو رقم ثنائي، صفر أو واحد يمثل اصغر وحدة في البيانات</a:t>
            </a:r>
          </a:p>
          <a:p>
            <a:pPr>
              <a:defRPr/>
            </a:pPr>
            <a:r>
              <a:rPr lang="ar-SA" sz="2800" dirty="0" smtClean="0"/>
              <a:t>البايت (</a:t>
            </a:r>
            <a:r>
              <a:rPr lang="en-US" sz="2800" dirty="0" smtClean="0"/>
              <a:t>BYTE</a:t>
            </a:r>
            <a:r>
              <a:rPr lang="ar-SA" sz="2800" dirty="0" smtClean="0"/>
              <a:t>) هو مجموعة من </a:t>
            </a:r>
            <a:r>
              <a:rPr lang="ar-SA" sz="2800" dirty="0" err="1" smtClean="0"/>
              <a:t>البتات</a:t>
            </a:r>
            <a:r>
              <a:rPr lang="ar-SA" sz="2800" dirty="0" smtClean="0"/>
              <a:t> تكون في العادة ثمانية </a:t>
            </a:r>
            <a:r>
              <a:rPr lang="ar-SA" sz="2800" dirty="0" err="1" smtClean="0"/>
              <a:t>بتات</a:t>
            </a:r>
            <a:r>
              <a:rPr lang="ar-SA" sz="2800" dirty="0" smtClean="0"/>
              <a:t> تمثل حرفا أو رمزا</a:t>
            </a:r>
          </a:p>
          <a:p>
            <a:pPr>
              <a:defRPr/>
            </a:pPr>
            <a:r>
              <a:rPr lang="ar-SA" sz="2800" dirty="0" smtClean="0">
                <a:solidFill>
                  <a:srgbClr val="FF3399"/>
                </a:solidFill>
              </a:rPr>
              <a:t>المعالجة بالحاسوب: </a:t>
            </a:r>
            <a:r>
              <a:rPr lang="ar-SA" sz="2800" u="sng" dirty="0" smtClean="0">
                <a:solidFill>
                  <a:srgbClr val="FF3399"/>
                </a:solidFill>
              </a:rPr>
              <a:t>قراءة</a:t>
            </a:r>
          </a:p>
          <a:p>
            <a:pPr>
              <a:buFontTx/>
              <a:buNone/>
              <a:defRPr/>
            </a:pPr>
            <a:r>
              <a:rPr lang="ar-SA" sz="2400" dirty="0" smtClean="0">
                <a:solidFill>
                  <a:schemeClr val="accent3">
                    <a:lumMod val="20000"/>
                    <a:lumOff val="80000"/>
                  </a:schemeClr>
                </a:solidFill>
              </a:rPr>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algn="ctr"/>
            <a:r>
              <a:rPr lang="ar-SA" smtClean="0"/>
              <a:t>تابع المكونات المادية</a:t>
            </a:r>
            <a:endParaRPr lang="en-US" smtClean="0"/>
          </a:p>
        </p:txBody>
      </p:sp>
      <p:sp>
        <p:nvSpPr>
          <p:cNvPr id="58371" name="Content Placeholder 2"/>
          <p:cNvSpPr>
            <a:spLocks noGrp="1"/>
          </p:cNvSpPr>
          <p:nvPr>
            <p:ph idx="1"/>
          </p:nvPr>
        </p:nvSpPr>
        <p:spPr/>
        <p:txBody>
          <a:bodyPr/>
          <a:lstStyle/>
          <a:p>
            <a:r>
              <a:rPr lang="ar-SA" smtClean="0">
                <a:solidFill>
                  <a:srgbClr val="FF3399"/>
                </a:solidFill>
              </a:rPr>
              <a:t>تكنولوجيا التخزين الثانوي:</a:t>
            </a:r>
          </a:p>
          <a:p>
            <a:pPr algn="just">
              <a:buFontTx/>
              <a:buNone/>
            </a:pPr>
            <a:r>
              <a:rPr lang="ar-SA" smtClean="0"/>
              <a:t>	</a:t>
            </a:r>
            <a:r>
              <a:rPr lang="ar-SA" sz="2400" smtClean="0"/>
              <a:t> يعتبر تخزين البيانات والمعلومات بالنسبة للتجارة الالكترونية وإدارة الأعمال الالكترونية خيارا استراتيجيا فهم بحاجة ماسة لتخزين البيانات والمعلومات بشكل اليكتروني وجعلها متاحة للاستخدام</a:t>
            </a:r>
          </a:p>
          <a:p>
            <a:pPr algn="just">
              <a:buFontTx/>
              <a:buNone/>
            </a:pPr>
            <a:r>
              <a:rPr lang="ar-SA" sz="2400" smtClean="0"/>
              <a:t>	يطلق التخزين الثانوي على الوسائط التي تختزن البيانات والبرامج لفترات طويلة وبشكل دائمي خارج وحدة المعالجة المركزية مثل الأقراص والأشرطة الممغنطة فهي تعتبر وسيلة دعم لحفظ البيانات</a:t>
            </a:r>
          </a:p>
          <a:p>
            <a:pPr algn="just"/>
            <a:r>
              <a:rPr lang="ar-SA" sz="2400" smtClean="0">
                <a:solidFill>
                  <a:srgbClr val="FF3399"/>
                </a:solidFill>
              </a:rPr>
              <a:t>وسائط الإدخال والإخراج في الحاسوب: (سبق عرضها في الشكل السابق)</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algn="ctr"/>
            <a:r>
              <a:rPr lang="ar-SA" smtClean="0"/>
              <a:t>المعالجة على دفعات والمعالجة على الخط</a:t>
            </a:r>
            <a:endParaRPr lang="en-US" smtClean="0"/>
          </a:p>
        </p:txBody>
      </p:sp>
      <p:sp>
        <p:nvSpPr>
          <p:cNvPr id="59395" name="Content Placeholder 2"/>
          <p:cNvSpPr>
            <a:spLocks noGrp="1"/>
          </p:cNvSpPr>
          <p:nvPr>
            <p:ph idx="1"/>
          </p:nvPr>
        </p:nvSpPr>
        <p:spPr/>
        <p:txBody>
          <a:bodyPr/>
          <a:lstStyle/>
          <a:p>
            <a:r>
              <a:rPr lang="ar-SA" smtClean="0">
                <a:solidFill>
                  <a:srgbClr val="FF3399"/>
                </a:solidFill>
              </a:rPr>
              <a:t>معالجة على دفعات: (</a:t>
            </a:r>
            <a:r>
              <a:rPr lang="en-US" smtClean="0">
                <a:solidFill>
                  <a:srgbClr val="FF3399"/>
                </a:solidFill>
              </a:rPr>
              <a:t>Batch Processed</a:t>
            </a:r>
            <a:r>
              <a:rPr lang="ar-SA" smtClean="0">
                <a:solidFill>
                  <a:srgbClr val="FF3399"/>
                </a:solidFill>
              </a:rPr>
              <a:t>)</a:t>
            </a:r>
          </a:p>
          <a:p>
            <a:pPr lvl="1">
              <a:buFontTx/>
              <a:buNone/>
            </a:pPr>
            <a:r>
              <a:rPr lang="ar-SA" smtClean="0"/>
              <a:t>تجمع فيها البيانات وتخزن ثم تعالج لاحقا</a:t>
            </a:r>
          </a:p>
          <a:p>
            <a:r>
              <a:rPr lang="ar-SA" smtClean="0">
                <a:solidFill>
                  <a:srgbClr val="FF3399"/>
                </a:solidFill>
              </a:rPr>
              <a:t>معالجة مباشرة: (</a:t>
            </a:r>
            <a:r>
              <a:rPr lang="en-US" smtClean="0">
                <a:solidFill>
                  <a:srgbClr val="FF3399"/>
                </a:solidFill>
              </a:rPr>
              <a:t>Online Processing</a:t>
            </a:r>
            <a:r>
              <a:rPr lang="ar-SA" smtClean="0">
                <a:solidFill>
                  <a:srgbClr val="FF3399"/>
                </a:solidFill>
              </a:rPr>
              <a:t>)</a:t>
            </a:r>
          </a:p>
          <a:p>
            <a:pPr>
              <a:buFontTx/>
              <a:buNone/>
            </a:pPr>
            <a:r>
              <a:rPr lang="ar-SA" smtClean="0"/>
              <a:t>	</a:t>
            </a:r>
            <a:r>
              <a:rPr lang="ar-SA" sz="2800" smtClean="0"/>
              <a:t>يتم فيها إدخال البيانات ومعالجتها حالا</a:t>
            </a:r>
          </a:p>
          <a:p>
            <a:pPr>
              <a:buFontTx/>
              <a:buNone/>
            </a:pPr>
            <a:r>
              <a:rPr lang="ar-SA" sz="2400" smtClean="0">
                <a:solidFill>
                  <a:srgbClr val="FF3399"/>
                </a:solidFill>
              </a:rPr>
              <a:t>الوسائط المتعددة الأغراض: قراءة</a:t>
            </a:r>
          </a:p>
          <a:p>
            <a:pPr>
              <a:buFontTx/>
              <a:buNone/>
            </a:pPr>
            <a:r>
              <a:rPr lang="ar-SA" sz="2400" smtClean="0">
                <a:solidFill>
                  <a:srgbClr val="FF3399"/>
                </a:solidFill>
              </a:rPr>
              <a:t>تصنيف الحواسيب: قراءة</a:t>
            </a:r>
          </a:p>
          <a:p>
            <a:pPr>
              <a:buFontTx/>
              <a:buNone/>
            </a:pPr>
            <a:r>
              <a:rPr lang="ar-SA" sz="2400" smtClean="0">
                <a:solidFill>
                  <a:srgbClr val="FF3399"/>
                </a:solidFill>
              </a:rPr>
              <a:t>نظم الحواسيب الخادمة والشبكة والنظيرة: قراءة</a:t>
            </a:r>
          </a:p>
          <a:p>
            <a:pPr>
              <a:buFontTx/>
              <a:buNone/>
            </a:pPr>
            <a:r>
              <a:rPr lang="ar-SA" sz="2400" smtClean="0">
                <a:solidFill>
                  <a:srgbClr val="FF3399"/>
                </a:solidFill>
              </a:rPr>
              <a:t>تطور النظم الحاسوبية: قراءة</a:t>
            </a:r>
            <a:endParaRPr lang="en-US" sz="2400" smtClean="0">
              <a:solidFill>
                <a:srgbClr val="FF3399"/>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algn="r"/>
            <a:r>
              <a:rPr lang="ar-SA" b="1" smtClean="0">
                <a:solidFill>
                  <a:srgbClr val="FF3399"/>
                </a:solidFill>
              </a:rPr>
              <a:t>الفصل السابع:المكونات البرمجية للنظام</a:t>
            </a:r>
            <a:endParaRPr lang="en-US" b="1" smtClean="0">
              <a:solidFill>
                <a:srgbClr val="FF3399"/>
              </a:solidFill>
            </a:endParaRPr>
          </a:p>
        </p:txBody>
      </p:sp>
      <p:sp>
        <p:nvSpPr>
          <p:cNvPr id="60419" name="Content Placeholder 2"/>
          <p:cNvSpPr>
            <a:spLocks noGrp="1"/>
          </p:cNvSpPr>
          <p:nvPr>
            <p:ph idx="1"/>
          </p:nvPr>
        </p:nvSpPr>
        <p:spPr/>
        <p:txBody>
          <a:bodyPr/>
          <a:lstStyle/>
          <a:p>
            <a:r>
              <a:rPr lang="ar-SA" sz="2800" dirty="0" smtClean="0">
                <a:solidFill>
                  <a:srgbClr val="FF3399"/>
                </a:solidFill>
              </a:rPr>
              <a:t>البرمجة وخطواتها:</a:t>
            </a:r>
            <a:r>
              <a:rPr lang="en-US" sz="2800" dirty="0" smtClean="0">
                <a:solidFill>
                  <a:srgbClr val="FF3399"/>
                </a:solidFill>
              </a:rPr>
              <a:t>Programming</a:t>
            </a:r>
            <a:r>
              <a:rPr lang="en-US" dirty="0" smtClean="0">
                <a:solidFill>
                  <a:srgbClr val="FF3399"/>
                </a:solidFill>
              </a:rPr>
              <a:t> </a:t>
            </a:r>
          </a:p>
          <a:p>
            <a:pPr>
              <a:buFontTx/>
              <a:buNone/>
            </a:pPr>
            <a:r>
              <a:rPr lang="en-US" dirty="0" smtClean="0"/>
              <a:t>	</a:t>
            </a:r>
            <a:r>
              <a:rPr lang="ar-SA" sz="2400" dirty="0" smtClean="0"/>
              <a:t>لكي تحقق الحواسيب دورها المفيد وتؤدي عملها تحتاج الى البرمجيات (</a:t>
            </a:r>
            <a:r>
              <a:rPr lang="en-US" sz="2400" dirty="0" smtClean="0"/>
              <a:t>Software</a:t>
            </a:r>
            <a:r>
              <a:rPr lang="ar-SA" sz="2400" dirty="0" smtClean="0"/>
              <a:t>) التي تخبر المكونات المادية بما ينبغي عمله وكيفية انجاز الوظائف المختلفة</a:t>
            </a:r>
          </a:p>
          <a:p>
            <a:pPr algn="just"/>
            <a:r>
              <a:rPr lang="ar-SA" sz="2800" dirty="0" smtClean="0">
                <a:solidFill>
                  <a:srgbClr val="FF3399"/>
                </a:solidFill>
              </a:rPr>
              <a:t>البرنامج </a:t>
            </a:r>
            <a:r>
              <a:rPr lang="en-US" sz="2800" dirty="0" smtClean="0">
                <a:solidFill>
                  <a:srgbClr val="FF3399"/>
                </a:solidFill>
              </a:rPr>
              <a:t>Program</a:t>
            </a:r>
            <a:r>
              <a:rPr lang="ar-SA" dirty="0" smtClean="0"/>
              <a:t>: </a:t>
            </a:r>
            <a:r>
              <a:rPr lang="ar-SA" sz="2400" dirty="0" smtClean="0"/>
              <a:t>هو مجموعة منظمة من التعليمات </a:t>
            </a:r>
            <a:r>
              <a:rPr lang="ar-SA" sz="2400" dirty="0" err="1" smtClean="0"/>
              <a:t>والايعازات</a:t>
            </a:r>
            <a:r>
              <a:rPr lang="ar-SA" sz="2400" dirty="0" smtClean="0"/>
              <a:t> في سياق منطقي تعطى للحاسوب لتمكينه من تنفيذ عمل معين والقيام بالمعالجة المطلوبة.</a:t>
            </a:r>
          </a:p>
          <a:p>
            <a:pPr algn="just"/>
            <a:r>
              <a:rPr lang="ar-SA" sz="2800" dirty="0" smtClean="0">
                <a:solidFill>
                  <a:srgbClr val="FF3399"/>
                </a:solidFill>
              </a:rPr>
              <a:t>البرمجة </a:t>
            </a:r>
            <a:r>
              <a:rPr lang="en-US" sz="2800" dirty="0" smtClean="0">
                <a:solidFill>
                  <a:srgbClr val="FF3399"/>
                </a:solidFill>
              </a:rPr>
              <a:t>Programming</a:t>
            </a:r>
            <a:r>
              <a:rPr lang="ar-SA" sz="2400" dirty="0" smtClean="0"/>
              <a:t>:</a:t>
            </a:r>
          </a:p>
          <a:p>
            <a:pPr algn="just">
              <a:buFontTx/>
              <a:buNone/>
            </a:pPr>
            <a:r>
              <a:rPr lang="en-US" sz="2400" dirty="0" smtClean="0"/>
              <a:t>	</a:t>
            </a:r>
            <a:r>
              <a:rPr lang="ar-SA" sz="2400" dirty="0" smtClean="0"/>
              <a:t>هي إجراءات متعددة الخطوات لتامين وتوفير مجموعة من التعليمات </a:t>
            </a:r>
            <a:r>
              <a:rPr lang="ar-SA" sz="2400" dirty="0" err="1" smtClean="0"/>
              <a:t>والايعازات</a:t>
            </a:r>
            <a:r>
              <a:rPr lang="ar-SA" sz="2400" dirty="0" smtClean="0"/>
              <a:t> التي تعطي إرشادات لاستخدام لغات البرمجة.</a:t>
            </a:r>
            <a:endParaRPr lang="en-US" sz="2400" dirty="0"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algn="ctr"/>
            <a:r>
              <a:rPr lang="ar-SA" smtClean="0"/>
              <a:t>خطوات البرمجة</a:t>
            </a:r>
            <a:endParaRPr lang="en-US" smtClean="0"/>
          </a:p>
        </p:txBody>
      </p:sp>
      <p:sp>
        <p:nvSpPr>
          <p:cNvPr id="61443" name="Content Placeholder 2"/>
          <p:cNvSpPr>
            <a:spLocks noGrp="1"/>
          </p:cNvSpPr>
          <p:nvPr>
            <p:ph idx="1"/>
          </p:nvPr>
        </p:nvSpPr>
        <p:spPr/>
        <p:txBody>
          <a:bodyPr/>
          <a:lstStyle/>
          <a:p>
            <a:endParaRPr lang="en-US" smtClean="0"/>
          </a:p>
        </p:txBody>
      </p:sp>
      <p:sp>
        <p:nvSpPr>
          <p:cNvPr id="4" name="Rounded Rectangle 3"/>
          <p:cNvSpPr/>
          <p:nvPr/>
        </p:nvSpPr>
        <p:spPr>
          <a:xfrm>
            <a:off x="3657600" y="1828800"/>
            <a:ext cx="23622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50000"/>
                    <a:lumOff val="50000"/>
                  </a:schemeClr>
                </a:solidFill>
              </a:rPr>
              <a:t>خطوات البرمجة</a:t>
            </a:r>
          </a:p>
          <a:p>
            <a:pPr algn="ctr">
              <a:defRPr/>
            </a:pPr>
            <a:r>
              <a:rPr lang="en-US" b="1" dirty="0">
                <a:solidFill>
                  <a:schemeClr val="bg2">
                    <a:lumMod val="50000"/>
                    <a:lumOff val="50000"/>
                  </a:schemeClr>
                </a:solidFill>
              </a:rPr>
              <a:t>Programming steps</a:t>
            </a:r>
          </a:p>
        </p:txBody>
      </p:sp>
      <p:sp>
        <p:nvSpPr>
          <p:cNvPr id="5" name="Rectangle 4"/>
          <p:cNvSpPr/>
          <p:nvPr/>
        </p:nvSpPr>
        <p:spPr>
          <a:xfrm>
            <a:off x="6248400" y="2895600"/>
            <a:ext cx="2438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50000"/>
                    <a:lumOff val="50000"/>
                  </a:schemeClr>
                </a:solidFill>
              </a:rPr>
              <a:t>توضيح وتشخيص </a:t>
            </a:r>
            <a:r>
              <a:rPr lang="ar-SA" b="1" dirty="0" smtClean="0">
                <a:solidFill>
                  <a:schemeClr val="bg2">
                    <a:lumMod val="50000"/>
                    <a:lumOff val="50000"/>
                  </a:schemeClr>
                </a:solidFill>
              </a:rPr>
              <a:t>المشكلة</a:t>
            </a:r>
            <a:r>
              <a:rPr lang="en-US" b="1" dirty="0" smtClean="0">
                <a:solidFill>
                  <a:schemeClr val="bg2">
                    <a:lumMod val="50000"/>
                    <a:lumOff val="50000"/>
                  </a:schemeClr>
                </a:solidFill>
              </a:rPr>
              <a:t> </a:t>
            </a:r>
            <a:endParaRPr lang="ar-SA" b="1" dirty="0">
              <a:solidFill>
                <a:schemeClr val="bg2">
                  <a:lumMod val="50000"/>
                  <a:lumOff val="50000"/>
                </a:schemeClr>
              </a:solidFill>
            </a:endParaRPr>
          </a:p>
          <a:p>
            <a:pPr algn="ctr">
              <a:defRPr/>
            </a:pPr>
            <a:r>
              <a:rPr lang="en-US" b="1" dirty="0">
                <a:solidFill>
                  <a:schemeClr val="bg2">
                    <a:lumMod val="50000"/>
                    <a:lumOff val="50000"/>
                  </a:schemeClr>
                </a:solidFill>
              </a:rPr>
              <a:t>Problem’s clarification</a:t>
            </a:r>
          </a:p>
        </p:txBody>
      </p:sp>
      <p:sp>
        <p:nvSpPr>
          <p:cNvPr id="6" name="Rectangle 5"/>
          <p:cNvSpPr/>
          <p:nvPr/>
        </p:nvSpPr>
        <p:spPr>
          <a:xfrm>
            <a:off x="6248400" y="4038600"/>
            <a:ext cx="2438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50000"/>
                    <a:lumOff val="50000"/>
                  </a:schemeClr>
                </a:solidFill>
              </a:rPr>
              <a:t>تصميم البرنامج</a:t>
            </a:r>
          </a:p>
          <a:p>
            <a:pPr algn="ctr">
              <a:defRPr/>
            </a:pPr>
            <a:r>
              <a:rPr lang="en-US" b="1" dirty="0">
                <a:solidFill>
                  <a:schemeClr val="bg2">
                    <a:lumMod val="50000"/>
                    <a:lumOff val="50000"/>
                  </a:schemeClr>
                </a:solidFill>
              </a:rPr>
              <a:t>Program design</a:t>
            </a:r>
          </a:p>
        </p:txBody>
      </p:sp>
      <p:sp>
        <p:nvSpPr>
          <p:cNvPr id="7" name="Rectangle 6"/>
          <p:cNvSpPr/>
          <p:nvPr/>
        </p:nvSpPr>
        <p:spPr>
          <a:xfrm>
            <a:off x="1219200" y="2971800"/>
            <a:ext cx="23622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50000"/>
                    <a:lumOff val="50000"/>
                  </a:schemeClr>
                </a:solidFill>
              </a:rPr>
              <a:t>ترميز البرنامج</a:t>
            </a:r>
          </a:p>
          <a:p>
            <a:pPr algn="ctr">
              <a:defRPr/>
            </a:pPr>
            <a:r>
              <a:rPr lang="en-US" b="1" dirty="0">
                <a:solidFill>
                  <a:schemeClr val="bg2">
                    <a:lumMod val="50000"/>
                    <a:lumOff val="50000"/>
                  </a:schemeClr>
                </a:solidFill>
              </a:rPr>
              <a:t>Program coding</a:t>
            </a:r>
          </a:p>
        </p:txBody>
      </p:sp>
      <p:sp>
        <p:nvSpPr>
          <p:cNvPr id="8" name="Rectangle 7"/>
          <p:cNvSpPr/>
          <p:nvPr/>
        </p:nvSpPr>
        <p:spPr>
          <a:xfrm>
            <a:off x="1219200" y="4114800"/>
            <a:ext cx="2362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50000"/>
                    <a:lumOff val="50000"/>
                  </a:schemeClr>
                </a:solidFill>
              </a:rPr>
              <a:t>اختبار البرنامج</a:t>
            </a:r>
          </a:p>
          <a:p>
            <a:pPr algn="ctr">
              <a:defRPr/>
            </a:pPr>
            <a:r>
              <a:rPr lang="en-US" b="1" dirty="0">
                <a:solidFill>
                  <a:schemeClr val="bg2">
                    <a:lumMod val="50000"/>
                    <a:lumOff val="50000"/>
                  </a:schemeClr>
                </a:solidFill>
              </a:rPr>
              <a:t>Program testing</a:t>
            </a:r>
          </a:p>
        </p:txBody>
      </p:sp>
      <p:sp>
        <p:nvSpPr>
          <p:cNvPr id="9" name="Rectangle 8"/>
          <p:cNvSpPr/>
          <p:nvPr/>
        </p:nvSpPr>
        <p:spPr>
          <a:xfrm>
            <a:off x="3962400" y="4724400"/>
            <a:ext cx="19050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bg2">
                    <a:lumMod val="50000"/>
                    <a:lumOff val="50000"/>
                  </a:schemeClr>
                </a:solidFill>
              </a:rPr>
              <a:t>توثيق وحفظ البرنامج</a:t>
            </a:r>
          </a:p>
          <a:p>
            <a:pPr algn="ctr">
              <a:defRPr/>
            </a:pPr>
            <a:r>
              <a:rPr lang="en-US" b="1" dirty="0">
                <a:solidFill>
                  <a:schemeClr val="bg2">
                    <a:lumMod val="50000"/>
                    <a:lumOff val="50000"/>
                  </a:schemeClr>
                </a:solidFill>
              </a:rPr>
              <a:t>Program documentation &amp; maintenance</a:t>
            </a:r>
          </a:p>
        </p:txBody>
      </p:sp>
      <p:cxnSp>
        <p:nvCxnSpPr>
          <p:cNvPr id="17" name="Straight Connector 16"/>
          <p:cNvCxnSpPr/>
          <p:nvPr/>
        </p:nvCxnSpPr>
        <p:spPr>
          <a:xfrm rot="5400000">
            <a:off x="4495801" y="3429000"/>
            <a:ext cx="16764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3352801" y="3429000"/>
            <a:ext cx="16764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334000" y="42672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5" idx="1"/>
          </p:cNvCxnSpPr>
          <p:nvPr/>
        </p:nvCxnSpPr>
        <p:spPr>
          <a:xfrm>
            <a:off x="5334000" y="3200400"/>
            <a:ext cx="9144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a:off x="3581400" y="42672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3581400" y="3200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3695701" y="3619500"/>
            <a:ext cx="20574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algn="ctr"/>
            <a:r>
              <a:rPr lang="ar-SA" smtClean="0"/>
              <a:t>الأنواع الرئيسية للبرمجيات</a:t>
            </a:r>
            <a:endParaRPr lang="en-US" smtClean="0"/>
          </a:p>
        </p:txBody>
      </p:sp>
      <p:sp>
        <p:nvSpPr>
          <p:cNvPr id="62467" name="Content Placeholder 2"/>
          <p:cNvSpPr>
            <a:spLocks noGrp="1"/>
          </p:cNvSpPr>
          <p:nvPr>
            <p:ph sz="half" idx="1"/>
          </p:nvPr>
        </p:nvSpPr>
        <p:spPr/>
        <p:txBody>
          <a:bodyPr/>
          <a:lstStyle/>
          <a:p>
            <a:r>
              <a:rPr lang="ar-SA" smtClean="0">
                <a:solidFill>
                  <a:srgbClr val="FF3399"/>
                </a:solidFill>
              </a:rPr>
              <a:t>برمجيات التطبيق </a:t>
            </a:r>
            <a:r>
              <a:rPr lang="en-US" smtClean="0">
                <a:solidFill>
                  <a:srgbClr val="FF3399"/>
                </a:solidFill>
              </a:rPr>
              <a:t>Application software:</a:t>
            </a:r>
          </a:p>
          <a:p>
            <a:pPr>
              <a:buFontTx/>
              <a:buNone/>
            </a:pPr>
            <a:r>
              <a:rPr lang="ar-SA" sz="2400" smtClean="0"/>
              <a:t>	</a:t>
            </a:r>
            <a:r>
              <a:rPr lang="ar-SA" sz="2000" smtClean="0"/>
              <a:t>- هي مجموعة البرامج التي تعمل على انجاز واجبات محددة أو وظائف لإدارة الأعمال مطلوبة من قبل المستخدم.</a:t>
            </a:r>
          </a:p>
          <a:p>
            <a:pPr>
              <a:buFontTx/>
              <a:buNone/>
            </a:pPr>
            <a:r>
              <a:rPr lang="ar-SA" sz="2000" smtClean="0"/>
              <a:t>	- لا يمكن لها أن تؤدي وظيفتها من دون برامج النظام</a:t>
            </a:r>
          </a:p>
          <a:p>
            <a:pPr>
              <a:buFontTx/>
              <a:buNone/>
            </a:pPr>
            <a:r>
              <a:rPr lang="ar-SA" sz="2400" smtClean="0"/>
              <a:t>	</a:t>
            </a:r>
            <a:endParaRPr lang="en-US" sz="2400" smtClean="0"/>
          </a:p>
        </p:txBody>
      </p:sp>
      <p:sp>
        <p:nvSpPr>
          <p:cNvPr id="62468" name="Content Placeholder 3"/>
          <p:cNvSpPr>
            <a:spLocks noGrp="1"/>
          </p:cNvSpPr>
          <p:nvPr>
            <p:ph sz="half" idx="2"/>
          </p:nvPr>
        </p:nvSpPr>
        <p:spPr/>
        <p:txBody>
          <a:bodyPr/>
          <a:lstStyle/>
          <a:p>
            <a:r>
              <a:rPr lang="ar-SA" dirty="0" smtClean="0">
                <a:solidFill>
                  <a:srgbClr val="FF3399"/>
                </a:solidFill>
              </a:rPr>
              <a:t>برمجيات النظام </a:t>
            </a:r>
            <a:endParaRPr lang="en-US" dirty="0" smtClean="0">
              <a:solidFill>
                <a:srgbClr val="FF3399"/>
              </a:solidFill>
            </a:endParaRPr>
          </a:p>
          <a:p>
            <a:r>
              <a:rPr lang="en-US" dirty="0" smtClean="0">
                <a:solidFill>
                  <a:srgbClr val="FF3399"/>
                </a:solidFill>
              </a:rPr>
              <a:t>  :System software </a:t>
            </a:r>
          </a:p>
          <a:p>
            <a:pPr>
              <a:buFontTx/>
              <a:buNone/>
            </a:pPr>
            <a:r>
              <a:rPr lang="en-US" sz="2000" dirty="0" smtClean="0"/>
              <a:t>	</a:t>
            </a:r>
            <a:r>
              <a:rPr lang="ar-SA" sz="2000" dirty="0" smtClean="0"/>
              <a:t>- هي برامج تعميمية مرتبطة بنظام التشغيل وتمثل مجموعة من - البرامج التي تساعد الحاسوب   على تأدية وظائف عملياته الأساسية. </a:t>
            </a:r>
            <a:endParaRPr lang="en-US" sz="2000" dirty="0" smtClean="0"/>
          </a:p>
          <a:p>
            <a:pPr>
              <a:buFontTx/>
              <a:buNone/>
            </a:pPr>
            <a:r>
              <a:rPr lang="en-US" sz="2000" dirty="0" smtClean="0"/>
              <a:t>	- </a:t>
            </a:r>
            <a:r>
              <a:rPr lang="ar-SA" sz="2000" dirty="0" smtClean="0"/>
              <a:t>تساعد الحاسوب لكي يؤدي وظائف عمليته</a:t>
            </a:r>
          </a:p>
          <a:p>
            <a:pPr>
              <a:buFontTx/>
              <a:buNone/>
            </a:pPr>
            <a:r>
              <a:rPr lang="ar-SA" sz="2000" dirty="0" smtClean="0"/>
              <a:t>	- كما تسيطر على وحدة المعالجة ومعداتها</a:t>
            </a:r>
          </a:p>
          <a:p>
            <a:pPr>
              <a:buFontTx/>
              <a:buNone/>
            </a:pPr>
            <a:r>
              <a:rPr lang="ar-SA" sz="2000" dirty="0" smtClean="0"/>
              <a:t>	 - وتعمل كوسيط بين البرمجيات الأخرى والأجزاء المادية</a:t>
            </a:r>
          </a:p>
          <a:p>
            <a:pPr>
              <a:buFontTx/>
              <a:buNone/>
            </a:pPr>
            <a:r>
              <a:rPr lang="ar-SA" sz="2000" dirty="0" smtClean="0"/>
              <a:t>	- تتكون من برامج التشغيل وبرامج السيطرة</a:t>
            </a:r>
            <a:endParaRPr lang="en-US" sz="2000" dirty="0"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rgbClr val="FF3399"/>
                </a:solidFill>
              </a:rPr>
              <a:t>نظام التشغيل </a:t>
            </a:r>
            <a:r>
              <a:rPr lang="en-US" dirty="0" smtClean="0">
                <a:solidFill>
                  <a:srgbClr val="FF3399"/>
                </a:solidFill>
              </a:rPr>
              <a:t>operating System (OS)</a:t>
            </a:r>
            <a:endParaRPr lang="en-US" dirty="0">
              <a:solidFill>
                <a:srgbClr val="FF3399"/>
              </a:solidFill>
            </a:endParaRPr>
          </a:p>
        </p:txBody>
      </p:sp>
      <p:sp>
        <p:nvSpPr>
          <p:cNvPr id="3" name="Content Placeholder 2"/>
          <p:cNvSpPr>
            <a:spLocks noGrp="1"/>
          </p:cNvSpPr>
          <p:nvPr>
            <p:ph idx="1"/>
          </p:nvPr>
        </p:nvSpPr>
        <p:spPr/>
        <p:txBody>
          <a:bodyPr/>
          <a:lstStyle/>
          <a:p>
            <a:r>
              <a:rPr lang="ar-SA" sz="2400" dirty="0" smtClean="0"/>
              <a:t>عبارة عن حزمة برمجية للنظام الأكثر أهمية للحاسوب وهو نظام متكامل للبرامج التي تدير عمليات وحدة المعالجة الرئيسية وتسيطر على </a:t>
            </a:r>
            <a:r>
              <a:rPr lang="ar-SA" sz="2400" dirty="0" err="1" smtClean="0"/>
              <a:t>المدخلات</a:t>
            </a:r>
            <a:r>
              <a:rPr lang="ar-SA" sz="2400" dirty="0" smtClean="0"/>
              <a:t> والمخرجات وموارد التخزين ونشاطات الحاسوب.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algn="ctr"/>
            <a:r>
              <a:rPr lang="ar-SA" sz="3600" smtClean="0"/>
              <a:t>مصطلحات وتعريفات ذات علاقة بالبرمجيات</a:t>
            </a:r>
            <a:endParaRPr lang="en-US" sz="3600" smtClean="0"/>
          </a:p>
        </p:txBody>
      </p:sp>
      <p:sp>
        <p:nvSpPr>
          <p:cNvPr id="63491" name="Content Placeholder 2"/>
          <p:cNvSpPr>
            <a:spLocks noGrp="1"/>
          </p:cNvSpPr>
          <p:nvPr>
            <p:ph idx="1"/>
          </p:nvPr>
        </p:nvSpPr>
        <p:spPr/>
        <p:txBody>
          <a:bodyPr/>
          <a:lstStyle/>
          <a:p>
            <a:r>
              <a:rPr lang="ar-SA" sz="2400" smtClean="0">
                <a:solidFill>
                  <a:srgbClr val="FF3399"/>
                </a:solidFill>
              </a:rPr>
              <a:t>مراحل تطور البرمجيات: </a:t>
            </a:r>
            <a:r>
              <a:rPr lang="ar-SA" sz="2400" u="sng" smtClean="0">
                <a:solidFill>
                  <a:srgbClr val="FF3399"/>
                </a:solidFill>
              </a:rPr>
              <a:t>قراءة</a:t>
            </a:r>
            <a:endParaRPr lang="en-US" sz="2400" u="sng" smtClean="0">
              <a:solidFill>
                <a:srgbClr val="FF3399"/>
              </a:solidFill>
            </a:endParaRPr>
          </a:p>
          <a:p>
            <a:r>
              <a:rPr lang="ar-SA" sz="2400" smtClean="0">
                <a:solidFill>
                  <a:srgbClr val="FF3399"/>
                </a:solidFill>
              </a:rPr>
              <a:t>مصطلحات وتعريفات:</a:t>
            </a:r>
          </a:p>
          <a:p>
            <a:r>
              <a:rPr lang="ar-SA" sz="2400" smtClean="0"/>
              <a:t>برمجة مركبة </a:t>
            </a:r>
            <a:r>
              <a:rPr lang="en-US" sz="2400" smtClean="0"/>
              <a:t>Multiprogramming</a:t>
            </a:r>
          </a:p>
          <a:p>
            <a:r>
              <a:rPr lang="ar-SA" sz="2400" smtClean="0"/>
              <a:t>المشاركة بالوقت </a:t>
            </a:r>
            <a:r>
              <a:rPr lang="en-US" sz="2400" smtClean="0"/>
              <a:t>Time Sharing</a:t>
            </a:r>
            <a:endParaRPr lang="ar-SA" sz="2400" smtClean="0"/>
          </a:p>
          <a:p>
            <a:r>
              <a:rPr lang="ar-SA" sz="2800" smtClean="0">
                <a:solidFill>
                  <a:srgbClr val="FF3399"/>
                </a:solidFill>
              </a:rPr>
              <a:t>برمجيات التطبيق ولغات البرمجة:</a:t>
            </a:r>
          </a:p>
          <a:p>
            <a:pPr>
              <a:buFontTx/>
              <a:buNone/>
            </a:pPr>
            <a:r>
              <a:rPr lang="ar-SA" smtClean="0"/>
              <a:t>	</a:t>
            </a:r>
            <a:r>
              <a:rPr lang="ar-SA" sz="2400" smtClean="0"/>
              <a:t>لغات البرمجة هي وسيلة تخاطب الإنسان مع الحاسوب واهم لغات البرمجة هي</a:t>
            </a:r>
            <a:r>
              <a:rPr lang="en-US" sz="2400" smtClean="0"/>
              <a:t>: </a:t>
            </a:r>
            <a:r>
              <a:rPr lang="ar-SA" sz="2400" smtClean="0"/>
              <a:t> </a:t>
            </a:r>
            <a:endParaRPr lang="en-US" sz="2400" smtClean="0"/>
          </a:p>
          <a:p>
            <a:pPr>
              <a:buFontTx/>
              <a:buNone/>
            </a:pPr>
            <a:r>
              <a:rPr lang="en-US" sz="2400" smtClean="0"/>
              <a:t>COBOL, C, C++, Visual Basic</a:t>
            </a:r>
          </a:p>
          <a:p>
            <a:r>
              <a:rPr lang="ar-SA" sz="2800" smtClean="0">
                <a:solidFill>
                  <a:srgbClr val="FF3399"/>
                </a:solidFill>
              </a:rPr>
              <a:t>تصنيف لغات البرمجة: </a:t>
            </a:r>
            <a:r>
              <a:rPr lang="ar-SA" sz="2800" u="sng" smtClean="0">
                <a:solidFill>
                  <a:srgbClr val="FF3399"/>
                </a:solidFill>
              </a:rPr>
              <a:t>قراءة</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a:lstStyle/>
          <a:p>
            <a:pPr>
              <a:defRPr/>
            </a:pPr>
            <a:r>
              <a:rPr lang="ar-SA" dirty="0" smtClean="0">
                <a:solidFill>
                  <a:srgbClr val="FF3399"/>
                </a:solidFill>
              </a:rPr>
              <a:t>أدوات البرمجة المعاصرة:</a:t>
            </a:r>
            <a:endParaRPr lang="en-US" dirty="0" smtClean="0">
              <a:solidFill>
                <a:srgbClr val="FF3399"/>
              </a:solidFill>
            </a:endParaRPr>
          </a:p>
          <a:p>
            <a:pPr>
              <a:buFontTx/>
              <a:buNone/>
              <a:defRPr/>
            </a:pPr>
            <a:r>
              <a:rPr lang="ar-SA" dirty="0" smtClean="0">
                <a:solidFill>
                  <a:srgbClr val="FF3399"/>
                </a:solidFill>
              </a:rPr>
              <a:t>	</a:t>
            </a:r>
            <a:r>
              <a:rPr lang="ar-SA" sz="2800" dirty="0" smtClean="0">
                <a:solidFill>
                  <a:srgbClr val="FF3399"/>
                </a:solidFill>
              </a:rPr>
              <a:t>جافا </a:t>
            </a:r>
            <a:r>
              <a:rPr lang="en-US" sz="2800" dirty="0" smtClean="0">
                <a:solidFill>
                  <a:srgbClr val="FF3399"/>
                </a:solidFill>
              </a:rPr>
              <a:t>java</a:t>
            </a:r>
            <a:r>
              <a:rPr lang="ar-SA" sz="2400" dirty="0" smtClean="0">
                <a:solidFill>
                  <a:schemeClr val="accent3">
                    <a:lumMod val="20000"/>
                    <a:lumOff val="80000"/>
                  </a:schemeClr>
                </a:solidFill>
              </a:rPr>
              <a:t>:هي لغة نشيطة جدا تستطيع التعامل مع النصوص والبيانات والرسومات والأصوات والفيديو كلها في برنامج واحد.</a:t>
            </a:r>
          </a:p>
          <a:p>
            <a:pPr>
              <a:buFontTx/>
              <a:buNone/>
              <a:defRPr/>
            </a:pPr>
            <a:r>
              <a:rPr lang="ar-SA" dirty="0" smtClean="0">
                <a:solidFill>
                  <a:schemeClr val="accent3">
                    <a:lumMod val="20000"/>
                    <a:lumOff val="80000"/>
                  </a:schemeClr>
                </a:solidFill>
              </a:rPr>
              <a:t>	</a:t>
            </a:r>
            <a:r>
              <a:rPr lang="ar-SA" sz="2800" dirty="0" smtClean="0">
                <a:solidFill>
                  <a:srgbClr val="FF3399"/>
                </a:solidFill>
              </a:rPr>
              <a:t>لغة إضافة النص المتشعبة ( </a:t>
            </a:r>
            <a:r>
              <a:rPr lang="en-US" sz="2800" dirty="0" smtClean="0">
                <a:solidFill>
                  <a:srgbClr val="FF3399"/>
                </a:solidFill>
              </a:rPr>
              <a:t>HTML</a:t>
            </a:r>
            <a:r>
              <a:rPr lang="ar-SA" sz="2800" dirty="0" smtClean="0">
                <a:solidFill>
                  <a:srgbClr val="FF3399"/>
                </a:solidFill>
              </a:rPr>
              <a:t>)</a:t>
            </a:r>
            <a:r>
              <a:rPr lang="ar-SA" sz="2800" dirty="0" smtClean="0"/>
              <a:t>: </a:t>
            </a:r>
            <a:r>
              <a:rPr lang="ar-SA" dirty="0" smtClean="0"/>
              <a:t>هي لغة </a:t>
            </a:r>
            <a:r>
              <a:rPr lang="ar-SA" sz="2400" dirty="0" smtClean="0"/>
              <a:t>لوصف صفحة يجري  تأمين نصوص متشعبة مثل صفحات الويب لغرض تحديد كيف أن النصوص والرسومات أو الفيديو قد وضع مع الوثيقة. وباستخدام مثل هذه الروابط فالمستخدم لا يتحاج سوى الى التأشير على الكلمة </a:t>
            </a:r>
            <a:r>
              <a:rPr lang="ar-SA" sz="2400" dirty="0" err="1" smtClean="0"/>
              <a:t>المفتاحية</a:t>
            </a:r>
            <a:r>
              <a:rPr lang="ar-SA" sz="2400" dirty="0" smtClean="0"/>
              <a:t> الوامضة لينتقل الى وثيقة أخرى ومكان آخر.</a:t>
            </a:r>
            <a:endParaRPr lang="en-US" sz="2400" dirty="0" smtClean="0"/>
          </a:p>
          <a:p>
            <a:pPr>
              <a:buFontTx/>
              <a:buNone/>
              <a:defRPr/>
            </a:pPr>
            <a:endParaRPr lang="en-US" dirty="0" smtClean="0">
              <a:solidFill>
                <a:schemeClr val="accent3">
                  <a:lumMod val="20000"/>
                  <a:lumOff val="80000"/>
                </a:schemeClr>
              </a:solidFill>
            </a:endParaRPr>
          </a:p>
          <a:p>
            <a:pPr>
              <a:defRPr/>
            </a:pP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algn="ctr"/>
            <a:r>
              <a:rPr lang="ar-SA" smtClean="0"/>
              <a:t>تابع المكونات البرمجية</a:t>
            </a:r>
            <a:endParaRPr lang="en-US" smtClean="0"/>
          </a:p>
        </p:txBody>
      </p:sp>
      <p:sp>
        <p:nvSpPr>
          <p:cNvPr id="64515" name="Content Placeholder 2"/>
          <p:cNvSpPr>
            <a:spLocks noGrp="1"/>
          </p:cNvSpPr>
          <p:nvPr>
            <p:ph idx="1"/>
          </p:nvPr>
        </p:nvSpPr>
        <p:spPr/>
        <p:txBody>
          <a:bodyPr/>
          <a:lstStyle/>
          <a:p>
            <a:pPr>
              <a:defRPr/>
            </a:pPr>
            <a:r>
              <a:rPr lang="ar-SA" sz="2800" dirty="0" smtClean="0">
                <a:solidFill>
                  <a:srgbClr val="FF3399"/>
                </a:solidFill>
              </a:rPr>
              <a:t>حزم برامج التطبيق: </a:t>
            </a:r>
            <a:r>
              <a:rPr lang="en-US" sz="2800" dirty="0" smtClean="0">
                <a:solidFill>
                  <a:srgbClr val="FF3399"/>
                </a:solidFill>
              </a:rPr>
              <a:t>Application Software Package</a:t>
            </a:r>
          </a:p>
          <a:p>
            <a:pPr>
              <a:buFontTx/>
              <a:buNone/>
              <a:defRPr/>
            </a:pPr>
            <a:r>
              <a:rPr lang="ar-SA" sz="2000" dirty="0" smtClean="0"/>
              <a:t>	هي حزمة من البرامج المكتوبة مسبقا والمتداولة تجاريا وهي مخصصة لأغراض </a:t>
            </a:r>
          </a:p>
          <a:p>
            <a:pPr>
              <a:buFontTx/>
              <a:buNone/>
              <a:defRPr/>
            </a:pPr>
            <a:r>
              <a:rPr lang="ar-SA" sz="2000" dirty="0" smtClean="0"/>
              <a:t>	و تطبيقات معينة وتنجز من قبل مكاتب برمجيات لتسويقها للمستخدمين مثل برامج المرتبات والأجور، وبرامج المخازن </a:t>
            </a:r>
            <a:r>
              <a:rPr lang="ar-SA" sz="2000" u="sng" dirty="0" smtClean="0"/>
              <a:t>ومن مميزات هذه الطريقة:</a:t>
            </a:r>
          </a:p>
          <a:p>
            <a:pPr marL="457200" indent="-457200">
              <a:buFont typeface="+mj-lt"/>
              <a:buAutoNum type="arabicPeriod"/>
              <a:defRPr/>
            </a:pPr>
            <a:r>
              <a:rPr lang="ar-SA" sz="2000" dirty="0" smtClean="0"/>
              <a:t>توفير الوقت والجهد</a:t>
            </a:r>
          </a:p>
          <a:p>
            <a:pPr marL="457200" indent="-457200">
              <a:buFont typeface="+mj-lt"/>
              <a:buAutoNum type="arabicPeriod"/>
              <a:defRPr/>
            </a:pPr>
            <a:r>
              <a:rPr lang="ar-SA" sz="2000" dirty="0" smtClean="0"/>
              <a:t>مسؤولية المورد عن الأجهزة والبرمجيات والصيانة</a:t>
            </a:r>
          </a:p>
          <a:p>
            <a:pPr marL="457200" indent="-457200">
              <a:buFont typeface="+mj-lt"/>
              <a:buAutoNum type="arabicPeriod"/>
              <a:defRPr/>
            </a:pPr>
            <a:r>
              <a:rPr lang="ar-SA" sz="2000" dirty="0" smtClean="0"/>
              <a:t>تركيب النظام وتشغيله في وقت قياسي</a:t>
            </a:r>
          </a:p>
          <a:p>
            <a:pPr marL="457200" indent="-457200">
              <a:buFont typeface="+mj-lt"/>
              <a:buAutoNum type="arabicPeriod"/>
              <a:defRPr/>
            </a:pPr>
            <a:r>
              <a:rPr lang="ar-SA" sz="2000" dirty="0" smtClean="0"/>
              <a:t>الاقتصاد في الخبرات والموظفين الفنيين</a:t>
            </a:r>
          </a:p>
          <a:p>
            <a:pPr marL="457200" indent="-457200">
              <a:buFont typeface="+mj-lt"/>
              <a:buAutoNum type="arabicPeriod"/>
              <a:defRPr/>
            </a:pPr>
            <a:r>
              <a:rPr lang="ar-SA" sz="2000" dirty="0" smtClean="0"/>
              <a:t>تدريب الموظفين يكون من مهام الشركة المتعاقدة على التشغيل </a:t>
            </a:r>
            <a:endParaRPr lang="en-US" sz="2000" dirty="0" smtClean="0"/>
          </a:p>
          <a:p>
            <a:pPr>
              <a:defRPr/>
            </a:pPr>
            <a:r>
              <a:rPr lang="ar-SA" sz="2000" u="sng" dirty="0" smtClean="0"/>
              <a:t>ومن عيوب هذه الطريقة:</a:t>
            </a:r>
          </a:p>
          <a:p>
            <a:pPr marL="457200" indent="-457200">
              <a:buFont typeface="+mj-lt"/>
              <a:buAutoNum type="arabicPeriod"/>
              <a:defRPr/>
            </a:pPr>
            <a:r>
              <a:rPr lang="ar-SA" sz="2000" dirty="0" smtClean="0"/>
              <a:t>ارتفاع التكلفة</a:t>
            </a:r>
          </a:p>
          <a:p>
            <a:pPr marL="457200" indent="-457200">
              <a:buFont typeface="+mj-lt"/>
              <a:buAutoNum type="arabicPeriod"/>
              <a:defRPr/>
            </a:pPr>
            <a:r>
              <a:rPr lang="ar-SA" sz="2000" dirty="0" smtClean="0"/>
              <a:t>بعض النظم الجاهزة غير مرنة</a:t>
            </a:r>
          </a:p>
          <a:p>
            <a:pPr marL="457200" indent="-457200">
              <a:buFont typeface="+mj-lt"/>
              <a:buAutoNum type="arabicPeriod"/>
              <a:defRPr/>
            </a:pPr>
            <a:r>
              <a:rPr lang="ar-SA" sz="2000" dirty="0" smtClean="0"/>
              <a:t>بعض النظم مصممة لمراكز ذات حجم وخدمات معينة.</a:t>
            </a:r>
          </a:p>
          <a:p>
            <a:pPr>
              <a:defRPr/>
            </a:pPr>
            <a:endParaRPr lang="ar-SA" sz="2400" dirty="0" smtClean="0"/>
          </a:p>
          <a:p>
            <a:pPr>
              <a:buFontTx/>
              <a:buNone/>
              <a:defRPr/>
            </a:pPr>
            <a:endParaRPr lang="ar-SA" sz="2400" dirty="0" smtClean="0"/>
          </a:p>
          <a:p>
            <a:pPr>
              <a:defRPr/>
            </a:pPr>
            <a:endParaRPr lang="ar-SA" dirty="0"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a:lstStyle/>
          <a:p>
            <a:pPr marL="457200" indent="-457200">
              <a:defRPr/>
            </a:pPr>
            <a:r>
              <a:rPr lang="ar-SA" sz="2800" dirty="0" smtClean="0">
                <a:solidFill>
                  <a:srgbClr val="FF3399"/>
                </a:solidFill>
              </a:rPr>
              <a:t>حزم تطبيقية وبرمجيات الإنتاج:</a:t>
            </a:r>
          </a:p>
          <a:p>
            <a:pPr marL="457200" indent="-457200">
              <a:buFontTx/>
              <a:buNone/>
              <a:defRPr/>
            </a:pPr>
            <a:r>
              <a:rPr lang="ar-SA" sz="2400" dirty="0" smtClean="0"/>
              <a:t>	برمجيات معالج الكلمات </a:t>
            </a:r>
            <a:r>
              <a:rPr lang="en-US" sz="2400" dirty="0" smtClean="0"/>
              <a:t>word processing software</a:t>
            </a:r>
          </a:p>
          <a:p>
            <a:pPr marL="457200" indent="-457200">
              <a:buFontTx/>
              <a:buNone/>
              <a:defRPr/>
            </a:pPr>
            <a:r>
              <a:rPr lang="en-US" sz="2400" dirty="0" smtClean="0"/>
              <a:t>	</a:t>
            </a:r>
            <a:r>
              <a:rPr lang="ar-SA" sz="2400" dirty="0" smtClean="0"/>
              <a:t>المخططات </a:t>
            </a:r>
            <a:r>
              <a:rPr lang="en-US" sz="2400" dirty="0" smtClean="0"/>
              <a:t>Spreadsheets</a:t>
            </a:r>
          </a:p>
          <a:p>
            <a:pPr marL="457200" indent="-457200">
              <a:buFontTx/>
              <a:buNone/>
              <a:defRPr/>
            </a:pPr>
            <a:r>
              <a:rPr lang="en-US" sz="2400" dirty="0" smtClean="0"/>
              <a:t>	</a:t>
            </a:r>
            <a:r>
              <a:rPr lang="ar-SA" sz="2400" dirty="0" smtClean="0"/>
              <a:t>البريد الالكتروني </a:t>
            </a:r>
            <a:r>
              <a:rPr lang="en-US" sz="2400" dirty="0" smtClean="0"/>
              <a:t>E-mail</a:t>
            </a:r>
          </a:p>
          <a:p>
            <a:pPr marL="457200" indent="-457200">
              <a:buFontTx/>
              <a:buNone/>
              <a:defRPr/>
            </a:pPr>
            <a:r>
              <a:rPr lang="en-US" sz="2400" dirty="0" smtClean="0"/>
              <a:t>	</a:t>
            </a:r>
            <a:r>
              <a:rPr lang="ar-SA" sz="2400" dirty="0" smtClean="0"/>
              <a:t>متصفح الويب </a:t>
            </a:r>
            <a:r>
              <a:rPr lang="en-US" sz="2400" dirty="0" smtClean="0"/>
              <a:t>Web browsers</a:t>
            </a:r>
          </a:p>
          <a:p>
            <a:pPr marL="457200" indent="-457200">
              <a:defRPr/>
            </a:pPr>
            <a:r>
              <a:rPr lang="ar-SA" sz="2800" dirty="0" smtClean="0">
                <a:solidFill>
                  <a:srgbClr val="FF3399"/>
                </a:solidFill>
              </a:rPr>
              <a:t>برمجيات المنشأة </a:t>
            </a:r>
            <a:r>
              <a:rPr lang="en-US" sz="2800" dirty="0" smtClean="0">
                <a:solidFill>
                  <a:srgbClr val="FF3399"/>
                </a:solidFill>
              </a:rPr>
              <a:t>Enterprise Software:</a:t>
            </a:r>
          </a:p>
          <a:p>
            <a:pPr marL="457200" indent="-457200">
              <a:defRPr/>
            </a:pPr>
            <a:r>
              <a:rPr lang="ar-SA" sz="2000" dirty="0" smtClean="0"/>
              <a:t>هي مجموعة من النماذج المتكاملة لغرض وظائف إدارة الأعمال الرئيسية مثل المبيعات، التوزيع، تخطيط الإنتاج، الموارد البشرية..............الخ</a:t>
            </a:r>
          </a:p>
          <a:p>
            <a:pPr marL="457200" indent="-457200">
              <a:defRPr/>
            </a:pPr>
            <a:r>
              <a:rPr lang="ar-SA" sz="2400" dirty="0" smtClean="0">
                <a:solidFill>
                  <a:srgbClr val="FF3399"/>
                </a:solidFill>
              </a:rPr>
              <a:t>ترخيص  البرمجيات </a:t>
            </a:r>
            <a:r>
              <a:rPr lang="en-US" sz="2400" dirty="0" smtClean="0">
                <a:solidFill>
                  <a:srgbClr val="FF3399"/>
                </a:solidFill>
              </a:rPr>
              <a:t>Software License</a:t>
            </a:r>
          </a:p>
          <a:p>
            <a:pPr marL="457200" indent="-457200">
              <a:defRPr/>
            </a:pPr>
            <a:r>
              <a:rPr lang="ar-SA" sz="2000" dirty="0" smtClean="0"/>
              <a:t>إن منتجو البرامج لا يبيعونها للمستخدمين إنما يبيعون لهم حق استخدامها لذا يمنع أن يقوموا باستنساخها وعادة تعطى الإصدارات الجديدة من هذه البرامج أرقاما متسلسلة.</a:t>
            </a:r>
          </a:p>
          <a:p>
            <a:pPr marL="514350" indent="-514350">
              <a:buFont typeface="+mj-lt"/>
              <a:buAutoNum type="arabicPeriod"/>
              <a:defRPr/>
            </a:pPr>
            <a:endParaRPr lang="ar-SA" dirty="0" smtClean="0"/>
          </a:p>
          <a:p>
            <a:pPr>
              <a:defRPr/>
            </a:pP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endParaRPr lang="en-US" smtClean="0"/>
          </a:p>
        </p:txBody>
      </p:sp>
      <p:sp>
        <p:nvSpPr>
          <p:cNvPr id="67587" name="Content Placeholder 2"/>
          <p:cNvSpPr>
            <a:spLocks noGrp="1"/>
          </p:cNvSpPr>
          <p:nvPr>
            <p:ph idx="1"/>
          </p:nvPr>
        </p:nvSpPr>
        <p:spPr/>
        <p:txBody>
          <a:bodyPr/>
          <a:lstStyle/>
          <a:p>
            <a:r>
              <a:rPr lang="ar-SA" sz="2800" dirty="0" smtClean="0">
                <a:solidFill>
                  <a:srgbClr val="FF3399"/>
                </a:solidFill>
              </a:rPr>
              <a:t>أنواع البرمجيات التطبيقية:</a:t>
            </a:r>
          </a:p>
          <a:p>
            <a:r>
              <a:rPr lang="ar-SA" sz="2400" dirty="0" smtClean="0"/>
              <a:t>البرامج التطبيقية هي برامج تم تطويرها لغرض حل مشكلة محددة أو تأدية عمل مفيد لوظيفة ذات هدف عام. من ناحية أخرى فهي برامج معدة لتشغيل  عمليات معينة ذات طبيعة نمطية بحيث يمكن تطبيقها في مؤسسات مختلفة.</a:t>
            </a:r>
          </a:p>
          <a:p>
            <a:r>
              <a:rPr lang="ar-SA" sz="2400" dirty="0" smtClean="0"/>
              <a:t>برامج تجارية</a:t>
            </a:r>
            <a:r>
              <a:rPr lang="en-US" sz="2400" dirty="0" smtClean="0"/>
              <a:t>  Microsoft Word. Office 2007</a:t>
            </a:r>
            <a:r>
              <a:rPr lang="ar-SA" sz="2400" dirty="0" smtClean="0"/>
              <a:t>)</a:t>
            </a:r>
          </a:p>
          <a:p>
            <a:r>
              <a:rPr lang="ar-SA" sz="2400" dirty="0" smtClean="0"/>
              <a:t>مجانية : توزع مجانا عن طريق الانترنت</a:t>
            </a:r>
          </a:p>
          <a:p>
            <a:r>
              <a:rPr lang="ar-SA" sz="2400" dirty="0" smtClean="0"/>
              <a:t>مؤجرة: يقوم المستخدم باستئجارها مقابل أجور محددة وتؤمن هذه البرامج من قبل مجهزي الخدمات التطبيقية</a:t>
            </a:r>
          </a:p>
          <a:p>
            <a:endParaRPr lang="ar-SA" dirty="0" smtClean="0"/>
          </a:p>
          <a:p>
            <a:endParaRPr lang="en-US"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الفصل الثامن: قواعد البيانات</a:t>
            </a:r>
            <a:endParaRPr lang="en-US" dirty="0"/>
          </a:p>
        </p:txBody>
      </p:sp>
      <p:sp>
        <p:nvSpPr>
          <p:cNvPr id="3" name="Content Placeholder 2"/>
          <p:cNvSpPr>
            <a:spLocks noGrp="1"/>
          </p:cNvSpPr>
          <p:nvPr>
            <p:ph idx="1"/>
          </p:nvPr>
        </p:nvSpPr>
        <p:spPr/>
        <p:txBody>
          <a:bodyPr/>
          <a:lstStyle/>
          <a:p>
            <a:r>
              <a:rPr lang="ar-SA" dirty="0" smtClean="0">
                <a:solidFill>
                  <a:srgbClr val="FF3399"/>
                </a:solidFill>
              </a:rPr>
              <a:t>تنظيم الملف في قاعدة البيانات:</a:t>
            </a:r>
          </a:p>
          <a:p>
            <a:pPr>
              <a:buNone/>
            </a:pPr>
            <a:r>
              <a:rPr lang="ar-SA" dirty="0" smtClean="0"/>
              <a:t>	</a:t>
            </a:r>
            <a:r>
              <a:rPr lang="ar-SA" sz="2400" dirty="0" smtClean="0"/>
              <a:t>يعد من الأمور الهامة التي ينبغي فهمها واستيعابها فهي نقطة الانطلاق فهناك مفاهيم ومصطلحات في بناء الملف تمثل هرمية التعامل مع البيانات وهي كما يلي:</a:t>
            </a:r>
          </a:p>
          <a:p>
            <a:pPr>
              <a:buNone/>
            </a:pPr>
            <a:r>
              <a:rPr lang="ar-SA" sz="2400" dirty="0" smtClean="0"/>
              <a:t>	البت (</a:t>
            </a:r>
            <a:r>
              <a:rPr lang="en-US" sz="2400" dirty="0" smtClean="0"/>
              <a:t>Bit</a:t>
            </a:r>
            <a:r>
              <a:rPr lang="ar-SA" sz="2400" dirty="0" smtClean="0"/>
              <a:t>)				 الشيء (</a:t>
            </a:r>
            <a:r>
              <a:rPr lang="en-US" sz="2400" dirty="0" smtClean="0"/>
              <a:t>Entity</a:t>
            </a:r>
            <a:r>
              <a:rPr lang="ar-SA" sz="2400" dirty="0" smtClean="0"/>
              <a:t>)</a:t>
            </a:r>
          </a:p>
          <a:p>
            <a:pPr>
              <a:buNone/>
            </a:pPr>
            <a:r>
              <a:rPr lang="ar-SA" sz="2400" dirty="0" smtClean="0"/>
              <a:t>	البايت (</a:t>
            </a:r>
            <a:r>
              <a:rPr lang="en-US" sz="2400" dirty="0" smtClean="0"/>
              <a:t>Byte</a:t>
            </a:r>
            <a:r>
              <a:rPr lang="ar-SA" sz="2400" dirty="0" smtClean="0"/>
              <a:t>)				الصفة المميزة (</a:t>
            </a:r>
            <a:r>
              <a:rPr lang="en-US" sz="2400" dirty="0" smtClean="0"/>
              <a:t>Attribute</a:t>
            </a:r>
            <a:r>
              <a:rPr lang="ar-SA" sz="2400" dirty="0" smtClean="0"/>
              <a:t>)</a:t>
            </a:r>
          </a:p>
          <a:p>
            <a:pPr>
              <a:buNone/>
            </a:pPr>
            <a:r>
              <a:rPr lang="ar-SA" sz="2400" dirty="0" smtClean="0"/>
              <a:t>	الحقل (</a:t>
            </a:r>
            <a:r>
              <a:rPr lang="en-US" sz="2400" dirty="0" smtClean="0"/>
              <a:t>Field</a:t>
            </a:r>
            <a:r>
              <a:rPr lang="ar-SA" sz="2400" dirty="0" smtClean="0"/>
              <a:t>)				الحقل </a:t>
            </a:r>
            <a:r>
              <a:rPr lang="ar-SA" sz="2400" dirty="0" err="1" smtClean="0"/>
              <a:t>المفتاحي</a:t>
            </a:r>
            <a:r>
              <a:rPr lang="ar-SA" sz="2400" dirty="0" smtClean="0"/>
              <a:t> (</a:t>
            </a:r>
            <a:r>
              <a:rPr lang="en-US" sz="2400" dirty="0" smtClean="0"/>
              <a:t>Key field</a:t>
            </a:r>
            <a:r>
              <a:rPr lang="ar-SA" sz="2400" dirty="0" smtClean="0"/>
              <a:t>)</a:t>
            </a:r>
          </a:p>
          <a:p>
            <a:pPr>
              <a:buNone/>
            </a:pPr>
            <a:r>
              <a:rPr lang="ar-SA" sz="2400" dirty="0" smtClean="0"/>
              <a:t>	القيد أو السجل (</a:t>
            </a:r>
            <a:r>
              <a:rPr lang="en-US" sz="2400" dirty="0" smtClean="0"/>
              <a:t>Record</a:t>
            </a:r>
            <a:r>
              <a:rPr lang="ar-SA" sz="2400" dirty="0" smtClean="0"/>
              <a:t>)		هرمية البيانات وتسلسلها</a:t>
            </a:r>
          </a:p>
          <a:p>
            <a:pPr>
              <a:buNone/>
            </a:pPr>
            <a:r>
              <a:rPr lang="ar-SA" sz="2400" dirty="0" smtClean="0"/>
              <a:t>	الملف (</a:t>
            </a:r>
            <a:r>
              <a:rPr lang="en-US" sz="2400" dirty="0" smtClean="0"/>
              <a:t>File</a:t>
            </a:r>
            <a:r>
              <a:rPr lang="ar-SA" sz="2400" dirty="0" smtClean="0"/>
              <a:t>)				(</a:t>
            </a:r>
            <a:r>
              <a:rPr lang="en-US" sz="2400" dirty="0" smtClean="0"/>
              <a:t>Data hierarchy</a:t>
            </a:r>
            <a:r>
              <a:rPr lang="ar-SA" sz="2400" dirty="0" smtClean="0"/>
              <a:t>)</a:t>
            </a:r>
          </a:p>
          <a:p>
            <a:pPr>
              <a:buNone/>
            </a:pPr>
            <a:r>
              <a:rPr lang="ar-SA" sz="2400" dirty="0" smtClean="0"/>
              <a:t>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47662" y="0"/>
            <a:ext cx="3185487" cy="369332"/>
          </a:xfrm>
          <a:prstGeom prst="rect">
            <a:avLst/>
          </a:prstGeom>
          <a:noFill/>
        </p:spPr>
        <p:txBody>
          <a:bodyPr wrap="square" rtlCol="0">
            <a:spAutoFit/>
          </a:bodyPr>
          <a:lstStyle/>
          <a:p>
            <a:r>
              <a:rPr lang="ar-SA" b="1" dirty="0" smtClean="0"/>
              <a:t>تسلسل هرمية البيانات في قاعدة البيانات</a:t>
            </a:r>
            <a:endParaRPr lang="en-US" b="1" dirty="0"/>
          </a:p>
        </p:txBody>
      </p:sp>
      <p:sp>
        <p:nvSpPr>
          <p:cNvPr id="3" name="Rectangle 2"/>
          <p:cNvSpPr/>
          <p:nvPr/>
        </p:nvSpPr>
        <p:spPr>
          <a:xfrm>
            <a:off x="4876800" y="685800"/>
            <a:ext cx="37338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smtClean="0">
                <a:solidFill>
                  <a:schemeClr val="bg2">
                    <a:lumMod val="50000"/>
                    <a:lumOff val="50000"/>
                  </a:schemeClr>
                </a:solidFill>
              </a:rPr>
              <a:t>قاعدة بيانات الطلبة</a:t>
            </a:r>
          </a:p>
          <a:p>
            <a:pPr>
              <a:buFontTx/>
              <a:buChar char="-"/>
            </a:pPr>
            <a:r>
              <a:rPr lang="ar-SA" sz="1600" dirty="0" smtClean="0">
                <a:solidFill>
                  <a:schemeClr val="bg2">
                    <a:lumMod val="50000"/>
                    <a:lumOff val="50000"/>
                  </a:schemeClr>
                </a:solidFill>
              </a:rPr>
              <a:t> ملف المساقات والنتائج</a:t>
            </a:r>
          </a:p>
          <a:p>
            <a:pPr>
              <a:buFontTx/>
              <a:buChar char="-"/>
            </a:pPr>
            <a:r>
              <a:rPr lang="ar-SA" sz="1600" dirty="0" smtClean="0">
                <a:solidFill>
                  <a:schemeClr val="bg2">
                    <a:lumMod val="50000"/>
                    <a:lumOff val="50000"/>
                  </a:schemeClr>
                </a:solidFill>
              </a:rPr>
              <a:t> ملف المحاسبة</a:t>
            </a:r>
          </a:p>
          <a:p>
            <a:pPr>
              <a:buFontTx/>
              <a:buChar char="-"/>
            </a:pPr>
            <a:r>
              <a:rPr lang="ar-SA" sz="1600" dirty="0" smtClean="0">
                <a:solidFill>
                  <a:schemeClr val="bg2">
                    <a:lumMod val="50000"/>
                    <a:lumOff val="50000"/>
                  </a:schemeClr>
                </a:solidFill>
              </a:rPr>
              <a:t> الملف الشخصي</a:t>
            </a:r>
          </a:p>
          <a:p>
            <a:pPr>
              <a:buFontTx/>
              <a:buChar char="-"/>
            </a:pPr>
            <a:r>
              <a:rPr lang="ar-SA" sz="1600" dirty="0" smtClean="0">
                <a:solidFill>
                  <a:schemeClr val="bg2">
                    <a:lumMod val="50000"/>
                    <a:lumOff val="50000"/>
                  </a:schemeClr>
                </a:solidFill>
              </a:rPr>
              <a:t> الملف الصحي</a:t>
            </a:r>
            <a:endParaRPr lang="en-US" sz="1600" dirty="0">
              <a:solidFill>
                <a:schemeClr val="bg2">
                  <a:lumMod val="50000"/>
                  <a:lumOff val="50000"/>
                </a:schemeClr>
              </a:solidFill>
            </a:endParaRPr>
          </a:p>
        </p:txBody>
      </p:sp>
      <p:sp>
        <p:nvSpPr>
          <p:cNvPr id="4" name="Rectangle 3"/>
          <p:cNvSpPr/>
          <p:nvPr/>
        </p:nvSpPr>
        <p:spPr>
          <a:xfrm>
            <a:off x="4876800" y="2057400"/>
            <a:ext cx="37338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u="sng" dirty="0" smtClean="0"/>
          </a:p>
          <a:p>
            <a:pPr algn="ctr"/>
            <a:endParaRPr lang="en-US" sz="1600" u="sng" dirty="0" smtClean="0"/>
          </a:p>
          <a:p>
            <a:r>
              <a:rPr lang="ar-SA" sz="1600" u="sng" dirty="0" smtClean="0">
                <a:solidFill>
                  <a:schemeClr val="bg2">
                    <a:lumMod val="50000"/>
                    <a:lumOff val="50000"/>
                  </a:schemeClr>
                </a:solidFill>
              </a:rPr>
              <a:t>الاسم	المساق	التاريخ	العلامة</a:t>
            </a:r>
          </a:p>
          <a:p>
            <a:r>
              <a:rPr lang="ar-SA" sz="1600" dirty="0" smtClean="0">
                <a:solidFill>
                  <a:schemeClr val="bg2">
                    <a:lumMod val="50000"/>
                    <a:lumOff val="50000"/>
                  </a:schemeClr>
                </a:solidFill>
              </a:rPr>
              <a:t>صفية عايش	 نظم 211	20/12	 </a:t>
            </a:r>
            <a:r>
              <a:rPr lang="en-US" sz="1600" dirty="0" smtClean="0">
                <a:solidFill>
                  <a:schemeClr val="bg2">
                    <a:lumMod val="50000"/>
                    <a:lumOff val="50000"/>
                  </a:schemeClr>
                </a:solidFill>
              </a:rPr>
              <a:t>B+</a:t>
            </a:r>
          </a:p>
          <a:p>
            <a:r>
              <a:rPr lang="ar-SA" sz="1600" dirty="0" smtClean="0">
                <a:solidFill>
                  <a:schemeClr val="bg2">
                    <a:lumMod val="50000"/>
                    <a:lumOff val="50000"/>
                  </a:schemeClr>
                </a:solidFill>
              </a:rPr>
              <a:t>سارة ألمحمد	 نظم211	25/12	 </a:t>
            </a:r>
            <a:r>
              <a:rPr lang="en-US" sz="1600" dirty="0" smtClean="0">
                <a:solidFill>
                  <a:schemeClr val="bg2">
                    <a:lumMod val="50000"/>
                    <a:lumOff val="50000"/>
                  </a:schemeClr>
                </a:solidFill>
              </a:rPr>
              <a:t>B </a:t>
            </a:r>
            <a:r>
              <a:rPr lang="ar-SA" sz="1600" dirty="0" smtClean="0">
                <a:solidFill>
                  <a:schemeClr val="bg2">
                    <a:lumMod val="50000"/>
                    <a:lumOff val="50000"/>
                  </a:schemeClr>
                </a:solidFill>
              </a:rPr>
              <a:t>     ليلى السعيد	 نظم 211	20/12	 </a:t>
            </a:r>
            <a:r>
              <a:rPr lang="en-US" sz="1600" dirty="0" smtClean="0">
                <a:solidFill>
                  <a:schemeClr val="bg2">
                    <a:lumMod val="50000"/>
                    <a:lumOff val="50000"/>
                  </a:schemeClr>
                </a:solidFill>
              </a:rPr>
              <a:t>A+</a:t>
            </a:r>
            <a:r>
              <a:rPr lang="ar-SA" sz="1600" dirty="0" smtClean="0"/>
              <a:t>	</a:t>
            </a:r>
          </a:p>
          <a:p>
            <a:pPr algn="ctr"/>
            <a:endParaRPr lang="en-US" dirty="0"/>
          </a:p>
        </p:txBody>
      </p:sp>
      <p:sp>
        <p:nvSpPr>
          <p:cNvPr id="5" name="Rectangle 4"/>
          <p:cNvSpPr/>
          <p:nvPr/>
        </p:nvSpPr>
        <p:spPr>
          <a:xfrm>
            <a:off x="4876800" y="3505200"/>
            <a:ext cx="3733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1600" u="sng" dirty="0" smtClean="0">
                <a:solidFill>
                  <a:schemeClr val="bg2">
                    <a:lumMod val="50000"/>
                    <a:lumOff val="50000"/>
                  </a:schemeClr>
                </a:solidFill>
              </a:rPr>
              <a:t>الاسم	المساق	التاريخ	العلامة</a:t>
            </a:r>
          </a:p>
          <a:p>
            <a:r>
              <a:rPr lang="ar-SA" sz="1600" dirty="0" smtClean="0">
                <a:solidFill>
                  <a:schemeClr val="bg2">
                    <a:lumMod val="50000"/>
                    <a:lumOff val="50000"/>
                  </a:schemeClr>
                </a:solidFill>
              </a:rPr>
              <a:t>صفية عايش	 نظم 211	20/12	 </a:t>
            </a:r>
            <a:r>
              <a:rPr lang="en-US" sz="1600" dirty="0" smtClean="0">
                <a:solidFill>
                  <a:schemeClr val="bg2">
                    <a:lumMod val="50000"/>
                    <a:lumOff val="50000"/>
                  </a:schemeClr>
                </a:solidFill>
              </a:rPr>
              <a:t>B+</a:t>
            </a:r>
          </a:p>
        </p:txBody>
      </p:sp>
      <p:sp>
        <p:nvSpPr>
          <p:cNvPr id="6" name="Rectangle 5"/>
          <p:cNvSpPr/>
          <p:nvPr/>
        </p:nvSpPr>
        <p:spPr>
          <a:xfrm>
            <a:off x="4876800" y="4495800"/>
            <a:ext cx="3733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dirty="0" smtClean="0">
                <a:solidFill>
                  <a:schemeClr val="bg2">
                    <a:lumMod val="50000"/>
                    <a:lumOff val="50000"/>
                  </a:schemeClr>
                </a:solidFill>
              </a:rPr>
              <a:t>صفية علي محمد عايش (اسم/ حقل)</a:t>
            </a:r>
            <a:endParaRPr lang="en-US" sz="1600" dirty="0"/>
          </a:p>
        </p:txBody>
      </p:sp>
      <p:sp>
        <p:nvSpPr>
          <p:cNvPr id="7" name="Rectangle 6"/>
          <p:cNvSpPr/>
          <p:nvPr/>
        </p:nvSpPr>
        <p:spPr>
          <a:xfrm>
            <a:off x="4876800" y="5181600"/>
            <a:ext cx="37338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2">
                    <a:lumMod val="50000"/>
                    <a:lumOff val="50000"/>
                  </a:schemeClr>
                </a:solidFill>
              </a:rPr>
              <a:t>010101111 letter W</a:t>
            </a:r>
          </a:p>
          <a:p>
            <a:pPr algn="ctr"/>
            <a:r>
              <a:rPr lang="ar-SA" sz="1600" dirty="0" smtClean="0">
                <a:solidFill>
                  <a:schemeClr val="bg2">
                    <a:lumMod val="50000"/>
                    <a:lumOff val="50000"/>
                  </a:schemeClr>
                </a:solidFill>
              </a:rPr>
              <a:t>يقابله باللغة العربية الحرف </a:t>
            </a:r>
            <a:r>
              <a:rPr lang="ar-SA" sz="1600" dirty="0" err="1" smtClean="0">
                <a:solidFill>
                  <a:schemeClr val="bg2">
                    <a:lumMod val="50000"/>
                    <a:lumOff val="50000"/>
                  </a:schemeClr>
                </a:solidFill>
              </a:rPr>
              <a:t>ص</a:t>
            </a:r>
            <a:endParaRPr lang="en-US" sz="1600" dirty="0">
              <a:solidFill>
                <a:schemeClr val="bg2">
                  <a:lumMod val="50000"/>
                  <a:lumOff val="50000"/>
                </a:schemeClr>
              </a:solidFill>
            </a:endParaRPr>
          </a:p>
        </p:txBody>
      </p:sp>
      <p:sp>
        <p:nvSpPr>
          <p:cNvPr id="8" name="Rectangle 7"/>
          <p:cNvSpPr/>
          <p:nvPr/>
        </p:nvSpPr>
        <p:spPr>
          <a:xfrm>
            <a:off x="4876800" y="6248400"/>
            <a:ext cx="3733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dirty="0" smtClean="0">
                <a:solidFill>
                  <a:schemeClr val="bg2">
                    <a:lumMod val="50000"/>
                    <a:lumOff val="50000"/>
                  </a:schemeClr>
                </a:solidFill>
              </a:rPr>
              <a:t>واحد </a:t>
            </a:r>
            <a:r>
              <a:rPr lang="ar-SA" sz="1600" dirty="0" err="1" smtClean="0">
                <a:solidFill>
                  <a:schemeClr val="bg2">
                    <a:lumMod val="50000"/>
                    <a:lumOff val="50000"/>
                  </a:schemeClr>
                </a:solidFill>
              </a:rPr>
              <a:t>او</a:t>
            </a:r>
            <a:r>
              <a:rPr lang="ar-SA" sz="1600" dirty="0" smtClean="0">
                <a:solidFill>
                  <a:schemeClr val="bg2">
                    <a:lumMod val="50000"/>
                    <a:lumOff val="50000"/>
                  </a:schemeClr>
                </a:solidFill>
              </a:rPr>
              <a:t> صفر 		</a:t>
            </a:r>
            <a:r>
              <a:rPr lang="en-US" sz="1600" dirty="0" smtClean="0">
                <a:solidFill>
                  <a:schemeClr val="bg2">
                    <a:lumMod val="50000"/>
                    <a:lumOff val="50000"/>
                  </a:schemeClr>
                </a:solidFill>
              </a:rPr>
              <a:t>0 OR 1</a:t>
            </a:r>
            <a:endParaRPr lang="en-US" sz="1600" dirty="0">
              <a:solidFill>
                <a:schemeClr val="bg2">
                  <a:lumMod val="50000"/>
                  <a:lumOff val="50000"/>
                </a:schemeClr>
              </a:solidFill>
            </a:endParaRPr>
          </a:p>
        </p:txBody>
      </p:sp>
      <p:sp>
        <p:nvSpPr>
          <p:cNvPr id="9" name="Rectangle 8"/>
          <p:cNvSpPr/>
          <p:nvPr/>
        </p:nvSpPr>
        <p:spPr>
          <a:xfrm>
            <a:off x="2743200" y="914400"/>
            <a:ext cx="160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smtClean="0">
                <a:solidFill>
                  <a:schemeClr val="bg2">
                    <a:lumMod val="50000"/>
                    <a:lumOff val="50000"/>
                  </a:schemeClr>
                </a:solidFill>
              </a:rPr>
              <a:t>قاعدة بيانات</a:t>
            </a:r>
          </a:p>
          <a:p>
            <a:pPr algn="ctr"/>
            <a:r>
              <a:rPr lang="en-US" sz="1600" b="1" dirty="0" smtClean="0">
                <a:solidFill>
                  <a:schemeClr val="bg2">
                    <a:lumMod val="50000"/>
                    <a:lumOff val="50000"/>
                  </a:schemeClr>
                </a:solidFill>
              </a:rPr>
              <a:t>Database</a:t>
            </a:r>
            <a:endParaRPr lang="en-US" sz="1600" b="1" dirty="0">
              <a:solidFill>
                <a:schemeClr val="bg2">
                  <a:lumMod val="50000"/>
                  <a:lumOff val="50000"/>
                </a:schemeClr>
              </a:solidFill>
            </a:endParaRPr>
          </a:p>
        </p:txBody>
      </p:sp>
      <p:sp>
        <p:nvSpPr>
          <p:cNvPr id="10" name="Rectangle 9"/>
          <p:cNvSpPr/>
          <p:nvPr/>
        </p:nvSpPr>
        <p:spPr>
          <a:xfrm>
            <a:off x="2743200" y="2362200"/>
            <a:ext cx="1600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dirty="0" smtClean="0">
                <a:solidFill>
                  <a:schemeClr val="bg2">
                    <a:lumMod val="50000"/>
                    <a:lumOff val="50000"/>
                  </a:schemeClr>
                </a:solidFill>
              </a:rPr>
              <a:t>ملف</a:t>
            </a:r>
          </a:p>
          <a:p>
            <a:pPr algn="ctr"/>
            <a:r>
              <a:rPr lang="en-US" sz="1600" dirty="0" smtClean="0">
                <a:solidFill>
                  <a:schemeClr val="bg2">
                    <a:lumMod val="50000"/>
                    <a:lumOff val="50000"/>
                  </a:schemeClr>
                </a:solidFill>
              </a:rPr>
              <a:t>File</a:t>
            </a:r>
            <a:endParaRPr lang="en-US" sz="1600" dirty="0">
              <a:solidFill>
                <a:schemeClr val="bg2">
                  <a:lumMod val="50000"/>
                  <a:lumOff val="50000"/>
                </a:schemeClr>
              </a:solidFill>
            </a:endParaRPr>
          </a:p>
        </p:txBody>
      </p:sp>
      <p:sp>
        <p:nvSpPr>
          <p:cNvPr id="11" name="Rectangle 10"/>
          <p:cNvSpPr/>
          <p:nvPr/>
        </p:nvSpPr>
        <p:spPr>
          <a:xfrm>
            <a:off x="2743200" y="3505200"/>
            <a:ext cx="1600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dirty="0" smtClean="0">
                <a:solidFill>
                  <a:schemeClr val="bg2">
                    <a:lumMod val="50000"/>
                    <a:lumOff val="50000"/>
                  </a:schemeClr>
                </a:solidFill>
              </a:rPr>
              <a:t>سجل</a:t>
            </a:r>
          </a:p>
          <a:p>
            <a:pPr algn="ctr"/>
            <a:r>
              <a:rPr lang="en-US" sz="1600" dirty="0" smtClean="0">
                <a:solidFill>
                  <a:schemeClr val="bg2">
                    <a:lumMod val="50000"/>
                    <a:lumOff val="50000"/>
                  </a:schemeClr>
                </a:solidFill>
              </a:rPr>
              <a:t>Record</a:t>
            </a:r>
            <a:endParaRPr lang="en-US" sz="1600" dirty="0">
              <a:solidFill>
                <a:schemeClr val="bg2">
                  <a:lumMod val="50000"/>
                  <a:lumOff val="50000"/>
                </a:schemeClr>
              </a:solidFill>
            </a:endParaRPr>
          </a:p>
        </p:txBody>
      </p:sp>
      <p:sp>
        <p:nvSpPr>
          <p:cNvPr id="12" name="Rectangle 11"/>
          <p:cNvSpPr/>
          <p:nvPr/>
        </p:nvSpPr>
        <p:spPr>
          <a:xfrm>
            <a:off x="2743200" y="4495800"/>
            <a:ext cx="1600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dirty="0" smtClean="0">
                <a:solidFill>
                  <a:schemeClr val="bg2">
                    <a:lumMod val="50000"/>
                    <a:lumOff val="50000"/>
                  </a:schemeClr>
                </a:solidFill>
              </a:rPr>
              <a:t>حقل</a:t>
            </a:r>
          </a:p>
          <a:p>
            <a:pPr algn="ctr"/>
            <a:r>
              <a:rPr lang="en-US" sz="1600" dirty="0" smtClean="0">
                <a:solidFill>
                  <a:schemeClr val="bg2">
                    <a:lumMod val="50000"/>
                    <a:lumOff val="50000"/>
                  </a:schemeClr>
                </a:solidFill>
              </a:rPr>
              <a:t>Field</a:t>
            </a:r>
            <a:endParaRPr lang="en-US" sz="1600" dirty="0">
              <a:solidFill>
                <a:schemeClr val="bg2">
                  <a:lumMod val="50000"/>
                  <a:lumOff val="50000"/>
                </a:schemeClr>
              </a:solidFill>
            </a:endParaRPr>
          </a:p>
        </p:txBody>
      </p:sp>
      <p:sp>
        <p:nvSpPr>
          <p:cNvPr id="13" name="Rectangle 12"/>
          <p:cNvSpPr/>
          <p:nvPr/>
        </p:nvSpPr>
        <p:spPr>
          <a:xfrm>
            <a:off x="2743200" y="5334000"/>
            <a:ext cx="160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dirty="0" smtClean="0">
                <a:solidFill>
                  <a:schemeClr val="bg2">
                    <a:lumMod val="50000"/>
                    <a:lumOff val="50000"/>
                  </a:schemeClr>
                </a:solidFill>
              </a:rPr>
              <a:t>بايت/محرف</a:t>
            </a:r>
          </a:p>
          <a:p>
            <a:pPr algn="ctr"/>
            <a:r>
              <a:rPr lang="en-US" sz="1600" dirty="0" smtClean="0">
                <a:solidFill>
                  <a:schemeClr val="bg2">
                    <a:lumMod val="50000"/>
                    <a:lumOff val="50000"/>
                  </a:schemeClr>
                </a:solidFill>
              </a:rPr>
              <a:t>Byte</a:t>
            </a:r>
            <a:endParaRPr lang="en-US" sz="1600" dirty="0">
              <a:solidFill>
                <a:schemeClr val="bg2">
                  <a:lumMod val="50000"/>
                  <a:lumOff val="50000"/>
                </a:schemeClr>
              </a:solidFill>
            </a:endParaRPr>
          </a:p>
        </p:txBody>
      </p:sp>
      <p:sp>
        <p:nvSpPr>
          <p:cNvPr id="14" name="Rectangle 13"/>
          <p:cNvSpPr/>
          <p:nvPr/>
        </p:nvSpPr>
        <p:spPr>
          <a:xfrm>
            <a:off x="2743200" y="62484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dirty="0" smtClean="0">
                <a:solidFill>
                  <a:schemeClr val="bg2">
                    <a:lumMod val="50000"/>
                    <a:lumOff val="50000"/>
                  </a:schemeClr>
                </a:solidFill>
              </a:rPr>
              <a:t>بت/</a:t>
            </a:r>
            <a:r>
              <a:rPr lang="en-US" sz="1600" dirty="0" smtClean="0">
                <a:solidFill>
                  <a:schemeClr val="bg2">
                    <a:lumMod val="50000"/>
                    <a:lumOff val="50000"/>
                  </a:schemeClr>
                </a:solidFill>
              </a:rPr>
              <a:t>Bit</a:t>
            </a:r>
            <a:endParaRPr lang="en-US" sz="1600" dirty="0">
              <a:solidFill>
                <a:schemeClr val="bg2">
                  <a:lumMod val="50000"/>
                  <a:lumOff val="50000"/>
                </a:schemeClr>
              </a:solidFill>
            </a:endParaRPr>
          </a:p>
        </p:txBody>
      </p:sp>
      <p:cxnSp>
        <p:nvCxnSpPr>
          <p:cNvPr id="16" name="Straight Arrow Connector 15"/>
          <p:cNvCxnSpPr>
            <a:stCxn id="5" idx="0"/>
            <a:endCxn id="4" idx="2"/>
          </p:cNvCxnSpPr>
          <p:nvPr/>
        </p:nvCxnSpPr>
        <p:spPr>
          <a:xfrm rot="5400000" flipH="1" flipV="1">
            <a:off x="6553200" y="33147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 idx="0"/>
            <a:endCxn id="5" idx="2"/>
          </p:cNvCxnSpPr>
          <p:nvPr/>
        </p:nvCxnSpPr>
        <p:spPr>
          <a:xfrm rot="5400000" flipH="1" flipV="1">
            <a:off x="6591300" y="4343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0"/>
            <a:endCxn id="6" idx="2"/>
          </p:cNvCxnSpPr>
          <p:nvPr/>
        </p:nvCxnSpPr>
        <p:spPr>
          <a:xfrm rot="5400000" flipH="1" flipV="1">
            <a:off x="6629400" y="50673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8" idx="0"/>
            <a:endCxn id="7" idx="2"/>
          </p:cNvCxnSpPr>
          <p:nvPr/>
        </p:nvCxnSpPr>
        <p:spPr>
          <a:xfrm rot="5400000" flipH="1" flipV="1">
            <a:off x="6591300" y="6096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4" idx="0"/>
            <a:endCxn id="13" idx="2"/>
          </p:cNvCxnSpPr>
          <p:nvPr/>
        </p:nvCxnSpPr>
        <p:spPr>
          <a:xfrm rot="5400000" flipH="1" flipV="1">
            <a:off x="3390900" y="6096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2" idx="0"/>
            <a:endCxn id="11" idx="2"/>
          </p:cNvCxnSpPr>
          <p:nvPr/>
        </p:nvCxnSpPr>
        <p:spPr>
          <a:xfrm rot="5400000" flipH="1" flipV="1">
            <a:off x="3314700" y="4267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1" idx="0"/>
            <a:endCxn id="10" idx="2"/>
          </p:cNvCxnSpPr>
          <p:nvPr/>
        </p:nvCxnSpPr>
        <p:spPr>
          <a:xfrm rot="5400000" flipH="1" flipV="1">
            <a:off x="3238500" y="3200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0" idx="0"/>
            <a:endCxn id="9" idx="2"/>
          </p:cNvCxnSpPr>
          <p:nvPr/>
        </p:nvCxnSpPr>
        <p:spPr>
          <a:xfrm rot="5400000" flipH="1" flipV="1">
            <a:off x="3124200" y="19431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13" idx="0"/>
            <a:endCxn id="12" idx="2"/>
          </p:cNvCxnSpPr>
          <p:nvPr/>
        </p:nvCxnSpPr>
        <p:spPr>
          <a:xfrm rot="5400000" flipH="1" flipV="1">
            <a:off x="3390900" y="5181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مشاكل بيئة الملف التقليدي</a:t>
            </a:r>
            <a:endParaRPr lang="en-US" dirty="0"/>
          </a:p>
        </p:txBody>
      </p:sp>
      <p:sp>
        <p:nvSpPr>
          <p:cNvPr id="3" name="Content Placeholder 2"/>
          <p:cNvSpPr>
            <a:spLocks noGrp="1"/>
          </p:cNvSpPr>
          <p:nvPr>
            <p:ph idx="1"/>
          </p:nvPr>
        </p:nvSpPr>
        <p:spPr/>
        <p:txBody>
          <a:bodyPr/>
          <a:lstStyle/>
          <a:p>
            <a:pPr algn="just"/>
            <a:r>
              <a:rPr lang="ar-SA" sz="2400" dirty="0" smtClean="0"/>
              <a:t>تتجه المنظمات نحو التوسع والنمو بصورة منفصلة وليس ببناء خطة شاملة، فكل مجال وظيفي يسعى لتطوير نظمه بمعزل عن المجالات الوظيفية الأخرى (محاسبة، تمويل، تصنيع، موارد بشرية....) </a:t>
            </a:r>
          </a:p>
          <a:p>
            <a:pPr algn="just"/>
            <a:r>
              <a:rPr lang="ar-SA" sz="2400" dirty="0" smtClean="0"/>
              <a:t>كل نوع من أنواع التطبيق يتطلب ملفه الخاص </a:t>
            </a:r>
            <a:r>
              <a:rPr lang="ar-SA" sz="2400" dirty="0" err="1" smtClean="0"/>
              <a:t>به</a:t>
            </a:r>
            <a:r>
              <a:rPr lang="ar-SA" sz="2400" dirty="0" smtClean="0"/>
              <a:t> وبرنامجه الخاص لتشغيله مما يؤدي الى وجود ملفات رئيسية متعددة وهي تحتاج الى إدامة وتشغيل وإدارة بواسطة أقسام منفصلة</a:t>
            </a:r>
          </a:p>
          <a:p>
            <a:pPr algn="just"/>
            <a:r>
              <a:rPr lang="ar-SA" sz="2400" dirty="0" smtClean="0"/>
              <a:t>استمرار هذه العملية لعدة سنوات يرهق المنظمة بمئات من البرمجيات والتطبيقات وعدم معرفة شاملة لتلك البيانات واستخداماتها</a:t>
            </a:r>
          </a:p>
          <a:p>
            <a:pPr algn="just"/>
            <a:r>
              <a:rPr lang="ar-SA" sz="2400" dirty="0" smtClean="0"/>
              <a:t>تواجه بيئة الملف التقليدي عدد من المشاكل حيث يتم جمع نوع واحد من البيانات والمعلومات في أكثر من ملف واحد </a:t>
            </a:r>
            <a:endParaRPr lang="en-US" sz="2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SA" sz="2800" dirty="0" smtClean="0"/>
              <a:t>ويمكن تلخيص هذه المشكل فيما يلي:</a:t>
            </a:r>
          </a:p>
          <a:p>
            <a:pPr marL="514350" indent="-514350">
              <a:buFont typeface="+mj-lt"/>
              <a:buAutoNum type="arabicPeriod"/>
            </a:pPr>
            <a:r>
              <a:rPr lang="ar-SA" sz="2800" dirty="0" smtClean="0"/>
              <a:t>فيض البيانات (</a:t>
            </a:r>
            <a:r>
              <a:rPr lang="en-US" sz="2800" dirty="0" smtClean="0"/>
              <a:t>Data redundancy</a:t>
            </a:r>
            <a:r>
              <a:rPr lang="ar-SA" sz="2800" dirty="0" smtClean="0"/>
              <a:t>)</a:t>
            </a:r>
          </a:p>
          <a:p>
            <a:pPr marL="514350" indent="-514350">
              <a:buFont typeface="+mj-lt"/>
              <a:buAutoNum type="arabicPeriod"/>
            </a:pPr>
            <a:r>
              <a:rPr lang="ar-SA" sz="2800" dirty="0" err="1" smtClean="0"/>
              <a:t>اتكالية</a:t>
            </a:r>
            <a:r>
              <a:rPr lang="ar-SA" sz="2800" dirty="0" smtClean="0"/>
              <a:t> البيانات على البرامج (</a:t>
            </a:r>
            <a:r>
              <a:rPr lang="en-US" sz="2800" dirty="0" smtClean="0"/>
              <a:t>Program-Data dependence</a:t>
            </a:r>
            <a:r>
              <a:rPr lang="ar-SA" sz="2800" dirty="0" smtClean="0"/>
              <a:t>)</a:t>
            </a:r>
          </a:p>
          <a:p>
            <a:pPr marL="514350" indent="-514350">
              <a:buFont typeface="+mj-lt"/>
              <a:buAutoNum type="arabicPeriod"/>
            </a:pPr>
            <a:r>
              <a:rPr lang="ar-SA" sz="2800" dirty="0" smtClean="0"/>
              <a:t>نقص المرونة (</a:t>
            </a:r>
            <a:r>
              <a:rPr lang="en-US" sz="2800" dirty="0" smtClean="0"/>
              <a:t>Lack of flexibility</a:t>
            </a:r>
            <a:r>
              <a:rPr lang="ar-SA" sz="2800" dirty="0" smtClean="0"/>
              <a:t>)</a:t>
            </a:r>
          </a:p>
          <a:p>
            <a:pPr marL="514350" indent="-514350">
              <a:buFont typeface="+mj-lt"/>
              <a:buAutoNum type="arabicPeriod"/>
            </a:pPr>
            <a:r>
              <a:rPr lang="ar-SA" sz="2800" dirty="0" smtClean="0"/>
              <a:t>الضعف الأمني (</a:t>
            </a:r>
            <a:r>
              <a:rPr lang="en-US" sz="2800" dirty="0" smtClean="0"/>
              <a:t>Poor security</a:t>
            </a:r>
            <a:r>
              <a:rPr lang="ar-SA" sz="2800" dirty="0" smtClean="0"/>
              <a:t>)</a:t>
            </a:r>
          </a:p>
          <a:p>
            <a:pPr marL="514350" indent="-514350">
              <a:buFont typeface="+mj-lt"/>
              <a:buAutoNum type="arabicPeriod"/>
            </a:pPr>
            <a:r>
              <a:rPr lang="ar-SA" sz="2800" dirty="0" smtClean="0"/>
              <a:t>عدم القدرة على المشاركة بالبيانات وتأمينها</a:t>
            </a:r>
          </a:p>
          <a:p>
            <a:pPr marL="514350" indent="-514350">
              <a:buNone/>
            </a:pPr>
            <a:r>
              <a:rPr lang="ar-SA" sz="2800" dirty="0" smtClean="0"/>
              <a:t>	(</a:t>
            </a:r>
            <a:r>
              <a:rPr lang="en-US" sz="2800" dirty="0" smtClean="0"/>
              <a:t>Lack of Data-sharing and availability</a:t>
            </a:r>
            <a:r>
              <a:rPr lang="ar-SA" sz="2800" dirty="0" smtClean="0"/>
              <a:t>)</a:t>
            </a:r>
            <a:endParaRPr lang="en-US" sz="28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قاعدة البيانات ونظام إدارة قاعدة البيانات</a:t>
            </a:r>
            <a:endParaRPr lang="en-US" dirty="0"/>
          </a:p>
        </p:txBody>
      </p:sp>
      <p:sp>
        <p:nvSpPr>
          <p:cNvPr id="3" name="Content Placeholder 2"/>
          <p:cNvSpPr>
            <a:spLocks noGrp="1"/>
          </p:cNvSpPr>
          <p:nvPr>
            <p:ph idx="1"/>
          </p:nvPr>
        </p:nvSpPr>
        <p:spPr/>
        <p:txBody>
          <a:bodyPr/>
          <a:lstStyle/>
          <a:p>
            <a:r>
              <a:rPr lang="ar-SA" sz="2800" dirty="0" smtClean="0">
                <a:solidFill>
                  <a:srgbClr val="FF3399"/>
                </a:solidFill>
              </a:rPr>
              <a:t>قاعدة البيانات</a:t>
            </a:r>
            <a:r>
              <a:rPr lang="ar-SA" sz="2400" dirty="0" smtClean="0"/>
              <a:t>:مجموعة كبيرة من البيانات المنظمة لغرض خدمة عدد من التطبيقات بكفاءة عن طريق تخزين وإدارة البيانات لكي تظهر وكأنها في موقع واحد</a:t>
            </a:r>
            <a:r>
              <a:rPr lang="ar-SA" dirty="0" smtClean="0"/>
              <a:t>.</a:t>
            </a:r>
          </a:p>
          <a:p>
            <a:r>
              <a:rPr lang="ar-SA" sz="2800" dirty="0" smtClean="0">
                <a:solidFill>
                  <a:srgbClr val="FF3399"/>
                </a:solidFill>
              </a:rPr>
              <a:t>نظام إدارة قاعدة البيانات</a:t>
            </a:r>
            <a:r>
              <a:rPr lang="ar-SA" dirty="0" smtClean="0"/>
              <a:t>: </a:t>
            </a:r>
            <a:r>
              <a:rPr lang="ar-SA" sz="2400" dirty="0" smtClean="0"/>
              <a:t>عبارة عن برمجية خاصة تسمح للمنظمة بمركزية بياناتها وإدارتها بشكل كفء والتوصل الى البيانات المخزونة عن طريق برامج تطبيقية</a:t>
            </a:r>
            <a:r>
              <a:rPr lang="ar-SA" dirty="0" smtClean="0"/>
              <a:t>.</a:t>
            </a:r>
          </a:p>
          <a:p>
            <a:r>
              <a:rPr lang="ar-SA" sz="2800" dirty="0" smtClean="0">
                <a:solidFill>
                  <a:srgbClr val="FF3399"/>
                </a:solidFill>
              </a:rPr>
              <a:t>وظائف إدارة قاعدة البيانات</a:t>
            </a:r>
            <a:r>
              <a:rPr lang="ar-SA" sz="2800" dirty="0" smtClean="0"/>
              <a:t>:</a:t>
            </a:r>
          </a:p>
          <a:p>
            <a:pPr marL="514350" indent="-514350">
              <a:buFont typeface="+mj-lt"/>
              <a:buAutoNum type="arabicPeriod"/>
            </a:pPr>
            <a:r>
              <a:rPr lang="ar-SA" sz="2000" dirty="0" smtClean="0"/>
              <a:t>إيجاد وإدامة قواعد البيانات</a:t>
            </a:r>
          </a:p>
          <a:p>
            <a:pPr marL="514350" indent="-514350">
              <a:buFont typeface="+mj-lt"/>
              <a:buAutoNum type="arabicPeriod"/>
            </a:pPr>
            <a:r>
              <a:rPr lang="ar-SA" sz="2000" dirty="0" smtClean="0"/>
              <a:t>الحد من متطلبات الإعلان  عن تعريف البيانات</a:t>
            </a:r>
          </a:p>
          <a:p>
            <a:pPr marL="514350" indent="-514350">
              <a:buFont typeface="+mj-lt"/>
              <a:buAutoNum type="arabicPeriod"/>
            </a:pPr>
            <a:r>
              <a:rPr lang="ar-SA" sz="2000" dirty="0" smtClean="0"/>
              <a:t>التصرف كرابط بين برامج التطبيق وبين الملفات</a:t>
            </a:r>
          </a:p>
          <a:p>
            <a:pPr marL="514350" indent="-514350">
              <a:buFont typeface="+mj-lt"/>
              <a:buAutoNum type="arabicPeriod"/>
            </a:pPr>
            <a:r>
              <a:rPr lang="ar-SA" sz="2000" dirty="0" smtClean="0"/>
              <a:t>الفصل بين وجهات النظر المنطقية والمادية</a:t>
            </a:r>
            <a:endParaRPr lang="en-US" sz="2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FF3399"/>
                </a:solidFill>
              </a:rPr>
              <a:t>فوائد نظام إدارة قاعدة البيانات:</a:t>
            </a:r>
            <a:endParaRPr lang="en-US" dirty="0">
              <a:solidFill>
                <a:srgbClr val="FF3399"/>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ar-SA" sz="2400" dirty="0" smtClean="0"/>
              <a:t>التقليل من تعقيدات بيئة نظم المعلومات</a:t>
            </a:r>
          </a:p>
          <a:p>
            <a:pPr marL="514350" indent="-514350">
              <a:buFont typeface="+mj-lt"/>
              <a:buAutoNum type="arabicPeriod"/>
            </a:pPr>
            <a:r>
              <a:rPr lang="ar-SA" sz="2400" dirty="0" smtClean="0"/>
              <a:t>التقليل من ظاهرة فيض البيانات</a:t>
            </a:r>
          </a:p>
          <a:p>
            <a:pPr marL="514350" indent="-514350">
              <a:buFont typeface="+mj-lt"/>
              <a:buAutoNum type="arabicPeriod"/>
            </a:pPr>
            <a:r>
              <a:rPr lang="ar-SA" sz="2400" dirty="0" smtClean="0"/>
              <a:t>يحد من الإرباك في التعامل مع البيانات</a:t>
            </a:r>
          </a:p>
          <a:p>
            <a:pPr marL="514350" indent="-514350">
              <a:buFont typeface="+mj-lt"/>
              <a:buAutoNum type="arabicPeriod"/>
            </a:pPr>
            <a:r>
              <a:rPr lang="ar-SA" sz="2400" dirty="0" smtClean="0"/>
              <a:t>تامين استقلالية في العلاقة بين البيانات والبرامج</a:t>
            </a:r>
          </a:p>
          <a:p>
            <a:pPr marL="514350" indent="-514350">
              <a:buFont typeface="+mj-lt"/>
              <a:buAutoNum type="arabicPeriod"/>
            </a:pPr>
            <a:r>
              <a:rPr lang="ar-SA" sz="2400" dirty="0" smtClean="0"/>
              <a:t>يقلل من تكلفة تطوير وإدامة البرامج</a:t>
            </a:r>
          </a:p>
          <a:p>
            <a:pPr marL="514350" indent="-514350">
              <a:buFont typeface="+mj-lt"/>
              <a:buAutoNum type="arabicPeriod"/>
            </a:pPr>
            <a:r>
              <a:rPr lang="ar-SA" sz="2400" dirty="0" smtClean="0"/>
              <a:t>تحسين المرونة</a:t>
            </a:r>
          </a:p>
          <a:p>
            <a:pPr marL="514350" indent="-514350">
              <a:buFont typeface="+mj-lt"/>
              <a:buAutoNum type="arabicPeriod"/>
            </a:pPr>
            <a:r>
              <a:rPr lang="ar-SA" sz="2400" dirty="0" smtClean="0"/>
              <a:t>تحسين إتاحة المعلومة</a:t>
            </a:r>
          </a:p>
          <a:p>
            <a:pPr marL="514350" indent="-514350">
              <a:buFont typeface="+mj-lt"/>
              <a:buAutoNum type="arabicPeriod"/>
            </a:pPr>
            <a:r>
              <a:rPr lang="ar-SA" sz="2400" dirty="0" smtClean="0"/>
              <a:t>مركزية البيانات واستخداماتها وأمنها</a:t>
            </a:r>
          </a:p>
          <a:p>
            <a:pPr marL="514350" indent="-514350"/>
            <a:r>
              <a:rPr lang="ar-SA" sz="2800" dirty="0" smtClean="0">
                <a:solidFill>
                  <a:srgbClr val="FF3399"/>
                </a:solidFill>
              </a:rPr>
              <a:t>عناصر نظام إدارة قواعد البيانات</a:t>
            </a:r>
            <a:r>
              <a:rPr lang="ar-SA" sz="2400" dirty="0" smtClean="0"/>
              <a:t>: (لغة تعريف البيانات، لغة المعالجة، قاموس البيانات)</a:t>
            </a:r>
            <a:endParaRPr lang="en-US" sz="24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62600" y="533400"/>
            <a:ext cx="3200400" cy="400110"/>
          </a:xfrm>
          <a:prstGeom prst="rect">
            <a:avLst/>
          </a:prstGeom>
          <a:noFill/>
        </p:spPr>
        <p:txBody>
          <a:bodyPr wrap="square" rtlCol="0">
            <a:spAutoFit/>
          </a:bodyPr>
          <a:lstStyle/>
          <a:p>
            <a:r>
              <a:rPr lang="ar-SA" sz="2000" b="1" dirty="0" smtClean="0"/>
              <a:t>مثال لبيئة قاعدة البيانات المعاصرة</a:t>
            </a:r>
            <a:endParaRPr lang="en-US" sz="2000" b="1" dirty="0"/>
          </a:p>
        </p:txBody>
      </p:sp>
      <p:sp>
        <p:nvSpPr>
          <p:cNvPr id="3" name="Rectangle 2"/>
          <p:cNvSpPr/>
          <p:nvPr/>
        </p:nvSpPr>
        <p:spPr>
          <a:xfrm>
            <a:off x="1066800" y="381000"/>
            <a:ext cx="1905000" cy="647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err="1" smtClean="0"/>
              <a:t>قاعقا</a:t>
            </a:r>
            <a:endParaRPr lang="en-US" dirty="0"/>
          </a:p>
        </p:txBody>
      </p:sp>
      <p:sp>
        <p:nvSpPr>
          <p:cNvPr id="4" name="Rectangle 3"/>
          <p:cNvSpPr/>
          <p:nvPr/>
        </p:nvSpPr>
        <p:spPr>
          <a:xfrm>
            <a:off x="3352800" y="2667000"/>
            <a:ext cx="13716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50000"/>
                    <a:lumOff val="50000"/>
                  </a:schemeClr>
                </a:solidFill>
              </a:rPr>
              <a:t>Database</a:t>
            </a:r>
          </a:p>
          <a:p>
            <a:pPr algn="ctr"/>
            <a:r>
              <a:rPr lang="en-US" b="1" dirty="0" smtClean="0">
                <a:solidFill>
                  <a:schemeClr val="bg2">
                    <a:lumMod val="50000"/>
                    <a:lumOff val="50000"/>
                  </a:schemeClr>
                </a:solidFill>
              </a:rPr>
              <a:t>Management system</a:t>
            </a:r>
            <a:r>
              <a:rPr lang="en-US" dirty="0" smtClean="0">
                <a:solidFill>
                  <a:schemeClr val="bg2">
                    <a:lumMod val="50000"/>
                    <a:lumOff val="50000"/>
                  </a:schemeClr>
                </a:solidFill>
              </a:rPr>
              <a:t> </a:t>
            </a:r>
            <a:endParaRPr lang="en-US" dirty="0">
              <a:solidFill>
                <a:schemeClr val="bg2">
                  <a:lumMod val="50000"/>
                  <a:lumOff val="50000"/>
                </a:schemeClr>
              </a:solidFill>
            </a:endParaRPr>
          </a:p>
        </p:txBody>
      </p:sp>
      <p:sp>
        <p:nvSpPr>
          <p:cNvPr id="5" name="Rectangle 4"/>
          <p:cNvSpPr/>
          <p:nvPr/>
        </p:nvSpPr>
        <p:spPr>
          <a:xfrm>
            <a:off x="5334000" y="1524000"/>
            <a:ext cx="1219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50000"/>
                    <a:lumOff val="50000"/>
                  </a:schemeClr>
                </a:solidFill>
              </a:rPr>
              <a:t>Personnel application program</a:t>
            </a:r>
            <a:endParaRPr lang="en-US" dirty="0">
              <a:solidFill>
                <a:schemeClr val="bg2">
                  <a:lumMod val="50000"/>
                  <a:lumOff val="50000"/>
                </a:schemeClr>
              </a:solidFill>
            </a:endParaRPr>
          </a:p>
        </p:txBody>
      </p:sp>
      <p:sp>
        <p:nvSpPr>
          <p:cNvPr id="6" name="Rectangle 5"/>
          <p:cNvSpPr/>
          <p:nvPr/>
        </p:nvSpPr>
        <p:spPr>
          <a:xfrm>
            <a:off x="5334000" y="2819400"/>
            <a:ext cx="12192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50000"/>
                    <a:lumOff val="50000"/>
                  </a:schemeClr>
                </a:solidFill>
              </a:rPr>
              <a:t>Payroll application program</a:t>
            </a:r>
            <a:endParaRPr lang="en-US" dirty="0">
              <a:solidFill>
                <a:schemeClr val="bg2">
                  <a:lumMod val="50000"/>
                  <a:lumOff val="50000"/>
                </a:schemeClr>
              </a:solidFill>
            </a:endParaRPr>
          </a:p>
        </p:txBody>
      </p:sp>
      <p:sp>
        <p:nvSpPr>
          <p:cNvPr id="7" name="Rectangle 6"/>
          <p:cNvSpPr/>
          <p:nvPr/>
        </p:nvSpPr>
        <p:spPr>
          <a:xfrm>
            <a:off x="5334000" y="4343400"/>
            <a:ext cx="1219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50000"/>
                    <a:lumOff val="50000"/>
                  </a:schemeClr>
                </a:solidFill>
              </a:rPr>
              <a:t>Benefits application program</a:t>
            </a:r>
            <a:endParaRPr lang="en-US" dirty="0">
              <a:solidFill>
                <a:schemeClr val="bg2">
                  <a:lumMod val="50000"/>
                  <a:lumOff val="50000"/>
                </a:schemeClr>
              </a:solidFill>
            </a:endParaRPr>
          </a:p>
        </p:txBody>
      </p:sp>
      <p:sp>
        <p:nvSpPr>
          <p:cNvPr id="8" name="Flowchart: Alternate Process 7"/>
          <p:cNvSpPr/>
          <p:nvPr/>
        </p:nvSpPr>
        <p:spPr>
          <a:xfrm>
            <a:off x="7315200" y="1524000"/>
            <a:ext cx="1219200"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50000"/>
                    <a:lumOff val="50000"/>
                  </a:schemeClr>
                </a:solidFill>
              </a:rPr>
              <a:t>Personnel  Dep.</a:t>
            </a:r>
            <a:r>
              <a:rPr lang="en-US" dirty="0" smtClean="0"/>
              <a:t>.</a:t>
            </a:r>
            <a:endParaRPr lang="en-US" dirty="0"/>
          </a:p>
        </p:txBody>
      </p:sp>
      <p:sp>
        <p:nvSpPr>
          <p:cNvPr id="9" name="Flowchart: Alternate Process 8"/>
          <p:cNvSpPr/>
          <p:nvPr/>
        </p:nvSpPr>
        <p:spPr>
          <a:xfrm>
            <a:off x="7315200" y="2819400"/>
            <a:ext cx="1219200" cy="11430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50000"/>
                    <a:lumOff val="50000"/>
                  </a:schemeClr>
                </a:solidFill>
              </a:rPr>
              <a:t>Payroll Dep.</a:t>
            </a:r>
            <a:endParaRPr lang="en-US" b="1" dirty="0">
              <a:solidFill>
                <a:schemeClr val="bg2">
                  <a:lumMod val="50000"/>
                  <a:lumOff val="50000"/>
                </a:schemeClr>
              </a:solidFill>
            </a:endParaRPr>
          </a:p>
        </p:txBody>
      </p:sp>
      <p:sp>
        <p:nvSpPr>
          <p:cNvPr id="10" name="Flowchart: Alternate Process 9"/>
          <p:cNvSpPr/>
          <p:nvPr/>
        </p:nvSpPr>
        <p:spPr>
          <a:xfrm>
            <a:off x="7315200" y="4343400"/>
            <a:ext cx="1219200" cy="1066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50000"/>
                    <a:lumOff val="50000"/>
                  </a:schemeClr>
                </a:solidFill>
              </a:rPr>
              <a:t>Benefits</a:t>
            </a:r>
          </a:p>
          <a:p>
            <a:pPr algn="ctr"/>
            <a:r>
              <a:rPr lang="en-US" b="1" dirty="0" smtClean="0">
                <a:solidFill>
                  <a:schemeClr val="bg2">
                    <a:lumMod val="50000"/>
                    <a:lumOff val="50000"/>
                  </a:schemeClr>
                </a:solidFill>
              </a:rPr>
              <a:t>Dep.</a:t>
            </a:r>
            <a:endParaRPr lang="en-US" b="1" dirty="0">
              <a:solidFill>
                <a:schemeClr val="bg2">
                  <a:lumMod val="50000"/>
                  <a:lumOff val="50000"/>
                </a:schemeClr>
              </a:solidFill>
            </a:endParaRPr>
          </a:p>
        </p:txBody>
      </p:sp>
      <p:sp>
        <p:nvSpPr>
          <p:cNvPr id="11" name="Flowchart: Alternate Process 10"/>
          <p:cNvSpPr/>
          <p:nvPr/>
        </p:nvSpPr>
        <p:spPr>
          <a:xfrm>
            <a:off x="1219200" y="1828800"/>
            <a:ext cx="1600200" cy="12192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50000"/>
                    <a:lumOff val="50000"/>
                  </a:schemeClr>
                </a:solidFill>
              </a:rPr>
              <a:t>Employees</a:t>
            </a:r>
          </a:p>
          <a:p>
            <a:pPr algn="l"/>
            <a:r>
              <a:rPr lang="en-US" dirty="0" smtClean="0">
                <a:solidFill>
                  <a:schemeClr val="bg2">
                    <a:lumMod val="50000"/>
                    <a:lumOff val="50000"/>
                  </a:schemeClr>
                </a:solidFill>
              </a:rPr>
              <a:t>Name</a:t>
            </a:r>
          </a:p>
          <a:p>
            <a:pPr algn="l"/>
            <a:r>
              <a:rPr lang="en-US" dirty="0" smtClean="0">
                <a:solidFill>
                  <a:schemeClr val="bg2">
                    <a:lumMod val="50000"/>
                    <a:lumOff val="50000"/>
                  </a:schemeClr>
                </a:solidFill>
              </a:rPr>
              <a:t>Address</a:t>
            </a:r>
          </a:p>
          <a:p>
            <a:pPr algn="l"/>
            <a:r>
              <a:rPr lang="en-US" dirty="0" smtClean="0">
                <a:solidFill>
                  <a:schemeClr val="bg2">
                    <a:lumMod val="50000"/>
                    <a:lumOff val="50000"/>
                  </a:schemeClr>
                </a:solidFill>
              </a:rPr>
              <a:t>Number</a:t>
            </a:r>
          </a:p>
        </p:txBody>
      </p:sp>
      <p:sp>
        <p:nvSpPr>
          <p:cNvPr id="12" name="Flowchart: Alternate Process 11"/>
          <p:cNvSpPr/>
          <p:nvPr/>
        </p:nvSpPr>
        <p:spPr>
          <a:xfrm>
            <a:off x="1219200" y="3276600"/>
            <a:ext cx="1600200" cy="1447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50000"/>
                    <a:lumOff val="50000"/>
                  </a:schemeClr>
                </a:solidFill>
              </a:rPr>
              <a:t>Payroll</a:t>
            </a:r>
          </a:p>
          <a:p>
            <a:pPr algn="l"/>
            <a:r>
              <a:rPr lang="en-US" dirty="0" smtClean="0">
                <a:solidFill>
                  <a:schemeClr val="bg2">
                    <a:lumMod val="50000"/>
                    <a:lumOff val="50000"/>
                  </a:schemeClr>
                </a:solidFill>
              </a:rPr>
              <a:t>Hours</a:t>
            </a:r>
          </a:p>
          <a:p>
            <a:pPr algn="l" rtl="0"/>
            <a:r>
              <a:rPr lang="en-US" dirty="0" smtClean="0">
                <a:solidFill>
                  <a:schemeClr val="bg2">
                    <a:lumMod val="50000"/>
                    <a:lumOff val="50000"/>
                  </a:schemeClr>
                </a:solidFill>
              </a:rPr>
              <a:t>Pay rate</a:t>
            </a:r>
          </a:p>
          <a:p>
            <a:pPr algn="l" rtl="0"/>
            <a:r>
              <a:rPr lang="en-US" dirty="0" smtClean="0">
                <a:solidFill>
                  <a:schemeClr val="bg2">
                    <a:lumMod val="50000"/>
                    <a:lumOff val="50000"/>
                  </a:schemeClr>
                </a:solidFill>
              </a:rPr>
              <a:t>State tax</a:t>
            </a:r>
          </a:p>
          <a:p>
            <a:pPr algn="l" rtl="0"/>
            <a:r>
              <a:rPr lang="en-US" dirty="0" smtClean="0">
                <a:solidFill>
                  <a:schemeClr val="bg2">
                    <a:lumMod val="50000"/>
                    <a:lumOff val="50000"/>
                  </a:schemeClr>
                </a:solidFill>
              </a:rPr>
              <a:t>Net pay</a:t>
            </a:r>
            <a:endParaRPr lang="en-US" dirty="0">
              <a:solidFill>
                <a:schemeClr val="bg2">
                  <a:lumMod val="50000"/>
                  <a:lumOff val="50000"/>
                </a:schemeClr>
              </a:solidFill>
            </a:endParaRPr>
          </a:p>
        </p:txBody>
      </p:sp>
      <p:sp>
        <p:nvSpPr>
          <p:cNvPr id="13" name="Flowchart: Alternate Process 12"/>
          <p:cNvSpPr/>
          <p:nvPr/>
        </p:nvSpPr>
        <p:spPr>
          <a:xfrm>
            <a:off x="1219200" y="4876800"/>
            <a:ext cx="1600200" cy="1676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dirty="0" smtClean="0">
                <a:solidFill>
                  <a:schemeClr val="bg2">
                    <a:lumMod val="50000"/>
                    <a:lumOff val="50000"/>
                  </a:schemeClr>
                </a:solidFill>
              </a:rPr>
              <a:t>Benefits</a:t>
            </a:r>
          </a:p>
          <a:p>
            <a:pPr algn="l" rtl="0"/>
            <a:r>
              <a:rPr lang="en-US" dirty="0" smtClean="0">
                <a:solidFill>
                  <a:schemeClr val="bg2">
                    <a:lumMod val="50000"/>
                    <a:lumOff val="50000"/>
                  </a:schemeClr>
                </a:solidFill>
              </a:rPr>
              <a:t>Life insurance</a:t>
            </a:r>
          </a:p>
          <a:p>
            <a:pPr algn="l" rtl="0"/>
            <a:r>
              <a:rPr lang="en-US" dirty="0" smtClean="0">
                <a:solidFill>
                  <a:schemeClr val="bg2">
                    <a:lumMod val="50000"/>
                    <a:lumOff val="50000"/>
                  </a:schemeClr>
                </a:solidFill>
              </a:rPr>
              <a:t>Pension plan</a:t>
            </a:r>
          </a:p>
          <a:p>
            <a:pPr algn="l" rtl="0"/>
            <a:r>
              <a:rPr lang="en-US" dirty="0" smtClean="0">
                <a:solidFill>
                  <a:schemeClr val="bg2">
                    <a:lumMod val="50000"/>
                    <a:lumOff val="50000"/>
                  </a:schemeClr>
                </a:solidFill>
              </a:rPr>
              <a:t>Healthcare plan</a:t>
            </a:r>
          </a:p>
          <a:p>
            <a:pPr algn="ctr"/>
            <a:endParaRPr lang="en-US" dirty="0"/>
          </a:p>
        </p:txBody>
      </p:sp>
      <p:sp>
        <p:nvSpPr>
          <p:cNvPr id="14" name="TextBox 13"/>
          <p:cNvSpPr txBox="1"/>
          <p:nvPr/>
        </p:nvSpPr>
        <p:spPr>
          <a:xfrm>
            <a:off x="1143000" y="457201"/>
            <a:ext cx="1752600" cy="1200329"/>
          </a:xfrm>
          <a:prstGeom prst="rect">
            <a:avLst/>
          </a:prstGeom>
          <a:noFill/>
        </p:spPr>
        <p:txBody>
          <a:bodyPr wrap="square" rtlCol="0">
            <a:spAutoFit/>
          </a:bodyPr>
          <a:lstStyle/>
          <a:p>
            <a:pPr algn="ctr"/>
            <a:r>
              <a:rPr lang="ar-SA" b="1" dirty="0" smtClean="0">
                <a:solidFill>
                  <a:schemeClr val="bg2">
                    <a:lumMod val="50000"/>
                    <a:lumOff val="50000"/>
                  </a:schemeClr>
                </a:solidFill>
              </a:rPr>
              <a:t>قاعة بيانات الموارد البشرية المتكاملة</a:t>
            </a:r>
          </a:p>
          <a:p>
            <a:pPr algn="ctr"/>
            <a:r>
              <a:rPr lang="en-US" b="1" dirty="0" smtClean="0">
                <a:solidFill>
                  <a:schemeClr val="bg2">
                    <a:lumMod val="50000"/>
                    <a:lumOff val="50000"/>
                  </a:schemeClr>
                </a:solidFill>
              </a:rPr>
              <a:t>Integrated HR </a:t>
            </a:r>
          </a:p>
          <a:p>
            <a:pPr algn="ctr" rtl="0"/>
            <a:r>
              <a:rPr lang="en-US" b="1" dirty="0" smtClean="0">
                <a:solidFill>
                  <a:schemeClr val="bg2">
                    <a:lumMod val="50000"/>
                    <a:lumOff val="50000"/>
                  </a:schemeClr>
                </a:solidFill>
              </a:rPr>
              <a:t>Database</a:t>
            </a:r>
          </a:p>
        </p:txBody>
      </p:sp>
      <p:cxnSp>
        <p:nvCxnSpPr>
          <p:cNvPr id="16" name="Straight Connector 15"/>
          <p:cNvCxnSpPr/>
          <p:nvPr/>
        </p:nvCxnSpPr>
        <p:spPr>
          <a:xfrm>
            <a:off x="2971800" y="20574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3467100" y="23241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3390900" y="45339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3048000" y="48768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267200" y="20574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4000500" y="23241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7" idx="1"/>
          </p:cNvCxnSpPr>
          <p:nvPr/>
        </p:nvCxnSpPr>
        <p:spPr>
          <a:xfrm>
            <a:off x="4267200" y="4876800"/>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3924300" y="45339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4" idx="3"/>
            <a:endCxn id="6" idx="1"/>
          </p:cNvCxnSpPr>
          <p:nvPr/>
        </p:nvCxnSpPr>
        <p:spPr>
          <a:xfrm>
            <a:off x="4724400" y="3390900"/>
            <a:ext cx="6096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5" idx="3"/>
            <a:endCxn id="8" idx="1"/>
          </p:cNvCxnSpPr>
          <p:nvPr/>
        </p:nvCxnSpPr>
        <p:spPr>
          <a:xfrm>
            <a:off x="6553200" y="1981200"/>
            <a:ext cx="7620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6" idx="3"/>
            <a:endCxn id="9" idx="1"/>
          </p:cNvCxnSpPr>
          <p:nvPr/>
        </p:nvCxnSpPr>
        <p:spPr>
          <a:xfrm>
            <a:off x="6553200" y="3390900"/>
            <a:ext cx="7620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7" idx="3"/>
            <a:endCxn id="10" idx="1"/>
          </p:cNvCxnSpPr>
          <p:nvPr/>
        </p:nvCxnSpPr>
        <p:spPr>
          <a:xfrm>
            <a:off x="6553200" y="4876800"/>
            <a:ext cx="7620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nvGraphicFramePr>
        <p:xfrm>
          <a:off x="409433" y="1760561"/>
          <a:ext cx="2579427" cy="2265529"/>
        </p:xfrm>
        <a:graphic>
          <a:graphicData uri="http://schemas.openxmlformats.org/drawingml/2006/table">
            <a:tbl>
              <a:tblPr/>
              <a:tblGrid>
                <a:gridCol w="2579427"/>
              </a:tblGrid>
              <a:tr h="2265529">
                <a:tc>
                  <a:txBody>
                    <a:bodyPr/>
                    <a:lstStyle/>
                    <a:p>
                      <a:endParaRPr lang="en-US" dirty="0"/>
                    </a:p>
                  </a:txBody>
                  <a:tcPr>
                    <a:lnL w="38100" cmpd="sng">
                      <a:solidFill>
                        <a:schemeClr val="tx1"/>
                      </a:solidFill>
                      <a:prstDash val="sysDashDot"/>
                    </a:lnL>
                    <a:lnR w="38100" cmpd="sng">
                      <a:solidFill>
                        <a:schemeClr val="tx1"/>
                      </a:solidFill>
                      <a:prstDash val="sysDashDot"/>
                    </a:lnR>
                    <a:lnT w="38100" cmpd="sng">
                      <a:solidFill>
                        <a:schemeClr val="tx1"/>
                      </a:solidFill>
                      <a:prstDash val="sysDashDot"/>
                    </a:lnT>
                    <a:lnB w="38100" cmpd="sng">
                      <a:solidFill>
                        <a:schemeClr val="tx1"/>
                      </a:solidFill>
                      <a:prstDash val="sysDashDot"/>
                    </a:lnB>
                  </a:tcPr>
                </a:tc>
              </a:tr>
            </a:tbl>
          </a:graphicData>
        </a:graphic>
      </p:graphicFrame>
      <p:sp>
        <p:nvSpPr>
          <p:cNvPr id="2" name="Title 1"/>
          <p:cNvSpPr>
            <a:spLocks noGrp="1"/>
          </p:cNvSpPr>
          <p:nvPr>
            <p:ph type="title"/>
          </p:nvPr>
        </p:nvSpPr>
        <p:spPr/>
        <p:txBody>
          <a:bodyPr/>
          <a:lstStyle/>
          <a:p>
            <a:r>
              <a:rPr lang="ar-SA" dirty="0" smtClean="0"/>
              <a:t>قواعد البيانات </a:t>
            </a:r>
            <a:r>
              <a:rPr lang="ar-SA" dirty="0" err="1" smtClean="0"/>
              <a:t>العلائقية</a:t>
            </a:r>
            <a:endParaRPr lang="en-US" dirty="0"/>
          </a:p>
        </p:txBody>
      </p:sp>
      <p:sp>
        <p:nvSpPr>
          <p:cNvPr id="3" name="Content Placeholder 2"/>
          <p:cNvSpPr>
            <a:spLocks noGrp="1"/>
          </p:cNvSpPr>
          <p:nvPr>
            <p:ph idx="1"/>
          </p:nvPr>
        </p:nvSpPr>
        <p:spPr/>
        <p:txBody>
          <a:bodyPr/>
          <a:lstStyle/>
          <a:p>
            <a:r>
              <a:rPr lang="ar-SA" i="1" dirty="0" smtClean="0">
                <a:solidFill>
                  <a:srgbClr val="FF3399"/>
                </a:solidFill>
              </a:rPr>
              <a:t>نظم إدارة قواعد البيانات </a:t>
            </a:r>
            <a:r>
              <a:rPr lang="ar-SA" i="1" dirty="0" err="1" smtClean="0">
                <a:solidFill>
                  <a:srgbClr val="FF3399"/>
                </a:solidFill>
              </a:rPr>
              <a:t>العلائقية</a:t>
            </a:r>
            <a:r>
              <a:rPr lang="ar-SA" i="1" dirty="0" smtClean="0">
                <a:solidFill>
                  <a:srgbClr val="FF3399"/>
                </a:solidFill>
              </a:rPr>
              <a:t>: </a:t>
            </a:r>
            <a:r>
              <a:rPr lang="ar-SA" dirty="0" smtClean="0">
                <a:solidFill>
                  <a:srgbClr val="FF3399"/>
                </a:solidFill>
                <a:sym typeface="Wingdings" pitchFamily="2" charset="2"/>
              </a:rPr>
              <a:t>(</a:t>
            </a:r>
            <a:r>
              <a:rPr lang="en-US" dirty="0" smtClean="0">
                <a:solidFill>
                  <a:srgbClr val="FF3399"/>
                </a:solidFill>
                <a:sym typeface="Wingdings" pitchFamily="2" charset="2"/>
              </a:rPr>
              <a:t>Relational DBMS</a:t>
            </a:r>
            <a:r>
              <a:rPr lang="ar-SA" dirty="0" smtClean="0">
                <a:solidFill>
                  <a:srgbClr val="FF3399"/>
                </a:solidFill>
                <a:sym typeface="Wingdings" pitchFamily="2" charset="2"/>
              </a:rPr>
              <a:t>)</a:t>
            </a:r>
          </a:p>
          <a:p>
            <a:pPr marL="514350" indent="-514350"/>
            <a:r>
              <a:rPr lang="ar-SA" sz="2400" dirty="0" smtClean="0"/>
              <a:t>تمثل البيانات كجدول ذي بعدين اثنين يسمى العلاقات</a:t>
            </a:r>
          </a:p>
          <a:p>
            <a:pPr marL="514350" indent="-514350"/>
            <a:r>
              <a:rPr lang="ar-SA" sz="2400" dirty="0" smtClean="0"/>
              <a:t>شائعة الاستخدام في كافة أنواع الحواسيب</a:t>
            </a:r>
          </a:p>
          <a:p>
            <a:pPr marL="514350" indent="-514350"/>
            <a:r>
              <a:rPr lang="ar-SA" sz="2400" dirty="0" smtClean="0"/>
              <a:t>تستطيع الربط بين البيانات في جدولين طالما بينهما عنصر مشترك</a:t>
            </a:r>
          </a:p>
          <a:p>
            <a:pPr marL="514350" indent="-514350"/>
            <a:r>
              <a:rPr lang="ar-SA" sz="2400" dirty="0" smtClean="0"/>
              <a:t>أكثر مرونة من الأنواع الأخرى من حيث إمكانية الدمج للمعلومات من مصادر مختلفة.</a:t>
            </a:r>
          </a:p>
          <a:p>
            <a:pPr marL="514350" indent="-514350"/>
            <a:r>
              <a:rPr lang="ar-SA" sz="2400" dirty="0" smtClean="0"/>
              <a:t>مشكلتها الرئيسية تتمثل في الضعف في كفاءة المعالجة حيث الاستجابة تكون بطيئة إذا كثر عدد الطلبات لاسترجاع بيانات من جداول مختلفة.</a:t>
            </a:r>
          </a:p>
          <a:p>
            <a:pPr marL="514350" indent="-514350"/>
            <a:r>
              <a:rPr lang="ar-SA" sz="2400" dirty="0" smtClean="0"/>
              <a:t>تعتمد على ثلاث عمليات رئيسية هي: الاختيار، المج، والإظهار</a:t>
            </a:r>
            <a:endParaRPr lang="en-US" sz="2400" dirty="0" smtClean="0"/>
          </a:p>
          <a:p>
            <a:endParaRPr lang="ar-SA" dirty="0" smtClean="0">
              <a:solidFill>
                <a:srgbClr val="FF3399"/>
              </a:solidFill>
              <a:sym typeface="Wingdings" pitchFamily="2" charset="2"/>
            </a:endParaRPr>
          </a:p>
          <a:p>
            <a:endParaRPr lang="en-US" dirty="0"/>
          </a:p>
        </p:txBody>
      </p:sp>
      <p:sp>
        <p:nvSpPr>
          <p:cNvPr id="4" name="Text Placeholder 3"/>
          <p:cNvSpPr>
            <a:spLocks noGrp="1"/>
          </p:cNvSpPr>
          <p:nvPr>
            <p:ph type="body" sz="half" idx="2"/>
          </p:nvPr>
        </p:nvSpPr>
        <p:spPr>
          <a:xfrm>
            <a:off x="0" y="1435100"/>
            <a:ext cx="3465513" cy="4691063"/>
          </a:xfrm>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		</a:t>
            </a:r>
            <a:r>
              <a:rPr lang="ar-SA" dirty="0" smtClean="0"/>
              <a:t> ملف </a:t>
            </a:r>
            <a:r>
              <a:rPr lang="en-US" dirty="0" smtClean="0"/>
              <a:t>File  / </a:t>
            </a:r>
            <a:r>
              <a:rPr lang="ar-SA" dirty="0" smtClean="0"/>
              <a:t> </a:t>
            </a:r>
            <a:endParaRPr lang="en-US" dirty="0"/>
          </a:p>
        </p:txBody>
      </p:sp>
      <p:graphicFrame>
        <p:nvGraphicFramePr>
          <p:cNvPr id="5" name="Table 4"/>
          <p:cNvGraphicFramePr>
            <a:graphicFrameLocks noGrp="1"/>
          </p:cNvGraphicFramePr>
          <p:nvPr/>
        </p:nvGraphicFramePr>
        <p:xfrm>
          <a:off x="609601" y="1905000"/>
          <a:ext cx="2133600" cy="1905000"/>
        </p:xfrm>
        <a:graphic>
          <a:graphicData uri="http://schemas.openxmlformats.org/drawingml/2006/table">
            <a:tbl>
              <a:tblPr firstRow="1" bandRow="1">
                <a:tableStyleId>{5C22544A-7EE6-4342-B048-85BDC9FD1C3A}</a:tableStyleId>
              </a:tblPr>
              <a:tblGrid>
                <a:gridCol w="533399"/>
                <a:gridCol w="609600"/>
                <a:gridCol w="538019"/>
                <a:gridCol w="452582"/>
              </a:tblGrid>
              <a:tr h="476250">
                <a:tc>
                  <a:txBody>
                    <a:bodyPr/>
                    <a:lstStyle/>
                    <a:p>
                      <a:r>
                        <a:rPr lang="ar-SA" sz="1000" dirty="0" smtClean="0"/>
                        <a:t>المعدل</a:t>
                      </a:r>
                      <a:endParaRPr lang="en-US" sz="1000" dirty="0"/>
                    </a:p>
                  </a:txBody>
                  <a:tcPr/>
                </a:tc>
                <a:tc>
                  <a:txBody>
                    <a:bodyPr/>
                    <a:lstStyle/>
                    <a:p>
                      <a:r>
                        <a:rPr lang="ar-SA" sz="1000" dirty="0" smtClean="0"/>
                        <a:t>التخصص</a:t>
                      </a:r>
                      <a:endParaRPr lang="en-US" sz="1000" dirty="0"/>
                    </a:p>
                  </a:txBody>
                  <a:tcPr/>
                </a:tc>
                <a:tc>
                  <a:txBody>
                    <a:bodyPr/>
                    <a:lstStyle/>
                    <a:p>
                      <a:r>
                        <a:rPr lang="ar-SA" sz="1000" dirty="0" smtClean="0"/>
                        <a:t>الرقم</a:t>
                      </a:r>
                      <a:endParaRPr lang="en-US" sz="1000" dirty="0"/>
                    </a:p>
                  </a:txBody>
                  <a:tcPr/>
                </a:tc>
                <a:tc>
                  <a:txBody>
                    <a:bodyPr/>
                    <a:lstStyle/>
                    <a:p>
                      <a:r>
                        <a:rPr lang="ar-SA" sz="1000" dirty="0" smtClean="0"/>
                        <a:t>الاسم</a:t>
                      </a:r>
                      <a:endParaRPr lang="en-US" sz="1000" dirty="0"/>
                    </a:p>
                  </a:txBody>
                  <a:tcPr/>
                </a:tc>
              </a:tr>
              <a:tr h="476250">
                <a:tc>
                  <a:txBody>
                    <a:bodyPr/>
                    <a:lstStyle/>
                    <a:p>
                      <a:r>
                        <a:rPr lang="ar-SA" sz="1000" dirty="0" smtClean="0"/>
                        <a:t>3.75</a:t>
                      </a:r>
                      <a:endParaRPr lang="en-US" sz="1000" dirty="0"/>
                    </a:p>
                  </a:txBody>
                  <a:tcPr/>
                </a:tc>
                <a:tc>
                  <a:txBody>
                    <a:bodyPr/>
                    <a:lstStyle/>
                    <a:p>
                      <a:r>
                        <a:rPr lang="ar-SA" sz="1000" dirty="0" smtClean="0"/>
                        <a:t>اقتصاد</a:t>
                      </a:r>
                      <a:endParaRPr lang="en-US" sz="1000" dirty="0"/>
                    </a:p>
                  </a:txBody>
                  <a:tcPr/>
                </a:tc>
                <a:tc>
                  <a:txBody>
                    <a:bodyPr/>
                    <a:lstStyle/>
                    <a:p>
                      <a:r>
                        <a:rPr lang="ar-SA" sz="1000" dirty="0" smtClean="0"/>
                        <a:t>08007</a:t>
                      </a:r>
                      <a:endParaRPr lang="en-US" sz="1000" dirty="0"/>
                    </a:p>
                  </a:txBody>
                  <a:tcPr/>
                </a:tc>
                <a:tc>
                  <a:txBody>
                    <a:bodyPr/>
                    <a:lstStyle/>
                    <a:p>
                      <a:r>
                        <a:rPr lang="ar-SA" sz="1000" dirty="0" smtClean="0"/>
                        <a:t>ليلى احمد</a:t>
                      </a:r>
                      <a:endParaRPr lang="en-US" sz="1000" dirty="0"/>
                    </a:p>
                  </a:txBody>
                  <a:tcPr/>
                </a:tc>
              </a:tr>
              <a:tr h="476250">
                <a:tc>
                  <a:txBody>
                    <a:bodyPr/>
                    <a:lstStyle/>
                    <a:p>
                      <a:r>
                        <a:rPr lang="ar-SA" sz="1000" dirty="0" smtClean="0"/>
                        <a:t>4.18</a:t>
                      </a:r>
                      <a:endParaRPr lang="en-US" sz="1000" dirty="0"/>
                    </a:p>
                  </a:txBody>
                  <a:tcPr/>
                </a:tc>
                <a:tc>
                  <a:txBody>
                    <a:bodyPr/>
                    <a:lstStyle/>
                    <a:p>
                      <a:r>
                        <a:rPr lang="ar-SA" sz="1000" dirty="0" smtClean="0"/>
                        <a:t>محاسبة</a:t>
                      </a:r>
                      <a:endParaRPr lang="en-US" sz="1000" dirty="0"/>
                    </a:p>
                  </a:txBody>
                  <a:tcPr/>
                </a:tc>
                <a:tc>
                  <a:txBody>
                    <a:bodyPr/>
                    <a:lstStyle/>
                    <a:p>
                      <a:r>
                        <a:rPr lang="ar-SA" sz="1000" dirty="0" smtClean="0"/>
                        <a:t>08009</a:t>
                      </a:r>
                      <a:endParaRPr lang="en-US" sz="1000" dirty="0"/>
                    </a:p>
                  </a:txBody>
                  <a:tcPr/>
                </a:tc>
                <a:tc>
                  <a:txBody>
                    <a:bodyPr/>
                    <a:lstStyle/>
                    <a:p>
                      <a:r>
                        <a:rPr lang="ar-SA" sz="1000" dirty="0" smtClean="0"/>
                        <a:t>سارة محمد</a:t>
                      </a:r>
                      <a:endParaRPr lang="en-US" sz="1000" dirty="0"/>
                    </a:p>
                  </a:txBody>
                  <a:tcPr/>
                </a:tc>
              </a:tr>
              <a:tr h="476250">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cxnSp>
        <p:nvCxnSpPr>
          <p:cNvPr id="7" name="Straight Arrow Connector 6"/>
          <p:cNvCxnSpPr/>
          <p:nvPr/>
        </p:nvCxnSpPr>
        <p:spPr>
          <a:xfrm rot="5400000">
            <a:off x="1562894" y="3999706"/>
            <a:ext cx="9906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24000" y="4648200"/>
            <a:ext cx="1143000" cy="369332"/>
          </a:xfrm>
          <a:prstGeom prst="rect">
            <a:avLst/>
          </a:prstGeom>
          <a:noFill/>
        </p:spPr>
        <p:txBody>
          <a:bodyPr wrap="square" rtlCol="0">
            <a:spAutoFit/>
          </a:bodyPr>
          <a:lstStyle/>
          <a:p>
            <a:r>
              <a:rPr lang="ar-SA" sz="1400" dirty="0" smtClean="0"/>
              <a:t>حقل / </a:t>
            </a:r>
            <a:r>
              <a:rPr lang="en-US" sz="1400" dirty="0" smtClean="0"/>
              <a:t>Fi</a:t>
            </a:r>
            <a:r>
              <a:rPr lang="en-US" dirty="0" smtClean="0"/>
              <a:t>el</a:t>
            </a:r>
            <a:r>
              <a:rPr lang="en-US" sz="1400" dirty="0" smtClean="0"/>
              <a:t>d</a:t>
            </a:r>
            <a:endParaRPr lang="en-US" sz="1400" dirty="0"/>
          </a:p>
        </p:txBody>
      </p:sp>
      <p:sp>
        <p:nvSpPr>
          <p:cNvPr id="17" name="TextBox 16"/>
          <p:cNvSpPr txBox="1"/>
          <p:nvPr/>
        </p:nvSpPr>
        <p:spPr>
          <a:xfrm>
            <a:off x="2743201" y="2971800"/>
            <a:ext cx="762000" cy="523220"/>
          </a:xfrm>
          <a:prstGeom prst="rect">
            <a:avLst/>
          </a:prstGeom>
          <a:noFill/>
        </p:spPr>
        <p:txBody>
          <a:bodyPr wrap="square" rtlCol="0">
            <a:spAutoFit/>
          </a:bodyPr>
          <a:lstStyle/>
          <a:p>
            <a:r>
              <a:rPr lang="ar-SA" sz="1400" dirty="0" smtClean="0"/>
              <a:t>سجل/ </a:t>
            </a:r>
            <a:r>
              <a:rPr lang="en-US" sz="1400" dirty="0" smtClean="0"/>
              <a:t>Record</a:t>
            </a:r>
            <a:endParaRPr lang="en-US" sz="1400" dirty="0"/>
          </a:p>
        </p:txBody>
      </p:sp>
      <p:cxnSp>
        <p:nvCxnSpPr>
          <p:cNvPr id="19" name="Straight Arrow Connector 18"/>
          <p:cNvCxnSpPr/>
          <p:nvPr/>
        </p:nvCxnSpPr>
        <p:spPr>
          <a:xfrm>
            <a:off x="2667000" y="3124200"/>
            <a:ext cx="3048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952500" y="4305300"/>
            <a:ext cx="533400"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قاعدة البيانات الهرمية</a:t>
            </a:r>
            <a:endParaRPr lang="en-US" dirty="0"/>
          </a:p>
        </p:txBody>
      </p:sp>
      <p:sp>
        <p:nvSpPr>
          <p:cNvPr id="3" name="Content Placeholder 2"/>
          <p:cNvSpPr>
            <a:spLocks noGrp="1"/>
          </p:cNvSpPr>
          <p:nvPr>
            <p:ph idx="1"/>
          </p:nvPr>
        </p:nvSpPr>
        <p:spPr/>
        <p:txBody>
          <a:bodyPr/>
          <a:lstStyle/>
          <a:p>
            <a:pPr>
              <a:buNone/>
            </a:pPr>
            <a:r>
              <a:rPr lang="ar-SA" sz="2800" dirty="0" smtClean="0">
                <a:solidFill>
                  <a:srgbClr val="FF3399"/>
                </a:solidFill>
              </a:rPr>
              <a:t>نظم إدارة قواعد البيانات الهرمية</a:t>
            </a:r>
            <a:r>
              <a:rPr lang="ar-SA" sz="2800" dirty="0" smtClean="0">
                <a:solidFill>
                  <a:srgbClr val="FF3399"/>
                </a:solidFill>
                <a:sym typeface="Wingdings" pitchFamily="2" charset="2"/>
              </a:rPr>
              <a:t>:</a:t>
            </a:r>
            <a:r>
              <a:rPr lang="en-US" sz="2800" dirty="0" smtClean="0">
                <a:solidFill>
                  <a:srgbClr val="FF3399"/>
                </a:solidFill>
                <a:sym typeface="Wingdings" pitchFamily="2" charset="2"/>
              </a:rPr>
              <a:t/>
            </a:r>
            <a:br>
              <a:rPr lang="en-US" sz="2800" dirty="0" smtClean="0">
                <a:solidFill>
                  <a:srgbClr val="FF3399"/>
                </a:solidFill>
                <a:sym typeface="Wingdings" pitchFamily="2" charset="2"/>
              </a:rPr>
            </a:br>
            <a:r>
              <a:rPr lang="ar-SA" sz="2800" dirty="0" smtClean="0">
                <a:solidFill>
                  <a:srgbClr val="FF3399"/>
                </a:solidFill>
                <a:sym typeface="Wingdings" pitchFamily="2" charset="2"/>
              </a:rPr>
              <a:t>(</a:t>
            </a:r>
            <a:r>
              <a:rPr lang="en-US" sz="2800" dirty="0" smtClean="0">
                <a:solidFill>
                  <a:srgbClr val="FF3399"/>
                </a:solidFill>
                <a:sym typeface="Wingdings" pitchFamily="2" charset="2"/>
              </a:rPr>
              <a:t>(Hierarchical and Network DBMS</a:t>
            </a:r>
          </a:p>
          <a:p>
            <a:r>
              <a:rPr lang="ar-SA" sz="2400" dirty="0" smtClean="0"/>
              <a:t>أقدم نموذج لقواعد البيانات المنطقية </a:t>
            </a:r>
          </a:p>
          <a:p>
            <a:r>
              <a:rPr lang="ar-SA" sz="2400" dirty="0" smtClean="0"/>
              <a:t>تنظم البيانات في شكل بنية تشبه الشجرة متفرعة الأغصان</a:t>
            </a:r>
          </a:p>
          <a:p>
            <a:r>
              <a:rPr lang="ar-SA" sz="2400" dirty="0" smtClean="0"/>
              <a:t>تكون علاقة البيانات فيها من خلال جداول أساسها عناصر مشتركة</a:t>
            </a:r>
          </a:p>
          <a:p>
            <a:r>
              <a:rPr lang="ar-SA" sz="2400" dirty="0" smtClean="0"/>
              <a:t>جيدة لمعالجة علاقة الواحد بالأكثر إلا أن توفيرها للمعلومة يعتمد على نظام الربط الهرمي.</a:t>
            </a:r>
          </a:p>
          <a:p>
            <a:r>
              <a:rPr lang="ar-SA" sz="2400" dirty="0" smtClean="0"/>
              <a:t>من سلبياته انه يفتقد للمرونة، التجاوب مع المستخدم، والتعقيد في البرمجة</a:t>
            </a:r>
          </a:p>
          <a:p>
            <a:r>
              <a:rPr lang="ar-SA" sz="2400" dirty="0" smtClean="0"/>
              <a:t>جيد في البيانات ذات القيمة العالية التي تتطلب سرعة في الاستجابة (نظام الحجوزات)</a:t>
            </a:r>
            <a:endParaRPr lang="en-US" sz="2400" dirty="0" smtClean="0"/>
          </a:p>
          <a:p>
            <a:pPr>
              <a:buNone/>
            </a:pPr>
            <a:endParaRPr lang="en-US" sz="2800" dirty="0" smtClean="0">
              <a:solidFill>
                <a:srgbClr val="FF3399"/>
              </a:solidFill>
              <a:sym typeface="Wingdings" pitchFamily="2" charset="2"/>
            </a:endParaRPr>
          </a:p>
          <a:p>
            <a:pPr>
              <a:buNone/>
            </a:pPr>
            <a:endParaRPr lang="en-US" sz="2800" dirty="0"/>
          </a:p>
        </p:txBody>
      </p:sp>
      <p:sp>
        <p:nvSpPr>
          <p:cNvPr id="4" name="Text Placeholder 3"/>
          <p:cNvSpPr>
            <a:spLocks noGrp="1"/>
          </p:cNvSpPr>
          <p:nvPr>
            <p:ph type="body" sz="half" idx="2"/>
          </p:nvPr>
        </p:nvSpPr>
        <p:spPr/>
        <p:txBody>
          <a:bodyPr/>
          <a:lstStyle/>
          <a:p>
            <a:endParaRPr lang="en-US" dirty="0"/>
          </a:p>
        </p:txBody>
      </p:sp>
      <p:sp>
        <p:nvSpPr>
          <p:cNvPr id="5" name="Rectangle 4"/>
          <p:cNvSpPr/>
          <p:nvPr/>
        </p:nvSpPr>
        <p:spPr>
          <a:xfrm>
            <a:off x="1524000" y="1676400"/>
            <a:ext cx="914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38400" y="2590800"/>
            <a:ext cx="762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14400" y="2590800"/>
            <a:ext cx="762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895600" y="3505200"/>
            <a:ext cx="381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133600" y="3505200"/>
            <a:ext cx="381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71600" y="3505200"/>
            <a:ext cx="381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85800" y="3505200"/>
            <a:ext cx="381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p:nvCxnSpPr>
        <p:spPr>
          <a:xfrm rot="10800000">
            <a:off x="1295400" y="2362200"/>
            <a:ext cx="152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2743200" y="24384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7" idx="0"/>
          </p:cNvCxnSpPr>
          <p:nvPr/>
        </p:nvCxnSpPr>
        <p:spPr>
          <a:xfrm rot="5400000">
            <a:off x="1181100" y="24765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6" idx="2"/>
          </p:cNvCxnSpPr>
          <p:nvPr/>
        </p:nvCxnSpPr>
        <p:spPr>
          <a:xfrm rot="5400000">
            <a:off x="2705100" y="30861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0800000">
            <a:off x="2362200" y="32004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a:off x="838200" y="32004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485900" y="33147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723900" y="33147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009900" y="33147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2247900" y="33147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 idx="2"/>
          </p:cNvCxnSpPr>
          <p:nvPr/>
        </p:nvCxnSpPr>
        <p:spPr>
          <a:xfrm rot="5400000">
            <a:off x="1828006" y="2209800"/>
            <a:ext cx="305594"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7" idx="2"/>
          </p:cNvCxnSpPr>
          <p:nvPr/>
        </p:nvCxnSpPr>
        <p:spPr>
          <a:xfrm rot="5400000">
            <a:off x="1181100" y="3086100"/>
            <a:ext cx="228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قواعد البيانات الشبكية</a:t>
            </a:r>
            <a:endParaRPr lang="en-US" dirty="0"/>
          </a:p>
        </p:txBody>
      </p:sp>
      <p:sp>
        <p:nvSpPr>
          <p:cNvPr id="3" name="Content Placeholder 2"/>
          <p:cNvSpPr>
            <a:spLocks noGrp="1"/>
          </p:cNvSpPr>
          <p:nvPr>
            <p:ph idx="1"/>
          </p:nvPr>
        </p:nvSpPr>
        <p:spPr/>
        <p:txBody>
          <a:bodyPr/>
          <a:lstStyle/>
          <a:p>
            <a:r>
              <a:rPr lang="ar-SA" dirty="0" smtClean="0">
                <a:solidFill>
                  <a:srgbClr val="FF3399"/>
                </a:solidFill>
              </a:rPr>
              <a:t>نظم إدارة قواعد البيانات الشبكية: (</a:t>
            </a:r>
            <a:r>
              <a:rPr lang="en-US" dirty="0" smtClean="0">
                <a:solidFill>
                  <a:srgbClr val="FF3399"/>
                </a:solidFill>
              </a:rPr>
              <a:t>Network DBMS</a:t>
            </a:r>
            <a:r>
              <a:rPr lang="ar-SA" dirty="0" smtClean="0">
                <a:solidFill>
                  <a:srgbClr val="FF3399"/>
                </a:solidFill>
              </a:rPr>
              <a:t>)</a:t>
            </a:r>
          </a:p>
          <a:p>
            <a:r>
              <a:rPr lang="ar-SA" sz="2400" dirty="0" smtClean="0"/>
              <a:t>مفيدة في وصف علاقات متعددة بعلاقات أخرى متعددة</a:t>
            </a:r>
          </a:p>
          <a:p>
            <a:r>
              <a:rPr lang="ar-SA" sz="2400" dirty="0" smtClean="0"/>
              <a:t>غير مرن</a:t>
            </a:r>
          </a:p>
          <a:p>
            <a:r>
              <a:rPr lang="ar-SA" sz="2400" dirty="0" smtClean="0"/>
              <a:t>صعب ومعقد من حيث الإدامة والبرمجة </a:t>
            </a:r>
            <a:endParaRPr lang="en-US" sz="2400" dirty="0"/>
          </a:p>
        </p:txBody>
      </p:sp>
      <p:sp>
        <p:nvSpPr>
          <p:cNvPr id="4" name="Text Placeholder 3"/>
          <p:cNvSpPr>
            <a:spLocks noGrp="1"/>
          </p:cNvSpPr>
          <p:nvPr>
            <p:ph type="body" sz="half" idx="2"/>
          </p:nvPr>
        </p:nvSpPr>
        <p:spPr/>
        <p:txBody>
          <a:bodyPr/>
          <a:lstStyle/>
          <a:p>
            <a:endParaRPr lang="en-US" dirty="0"/>
          </a:p>
        </p:txBody>
      </p:sp>
      <p:sp>
        <p:nvSpPr>
          <p:cNvPr id="5" name="Rectangle 4"/>
          <p:cNvSpPr>
            <a:spLocks noChangeArrowheads="1"/>
          </p:cNvSpPr>
          <p:nvPr/>
        </p:nvSpPr>
        <p:spPr bwMode="auto">
          <a:xfrm>
            <a:off x="2514600" y="2133600"/>
            <a:ext cx="609600" cy="228600"/>
          </a:xfrm>
          <a:prstGeom prst="rect">
            <a:avLst/>
          </a:prstGeom>
          <a:solidFill>
            <a:schemeClr val="accent1"/>
          </a:solidFill>
          <a:ln w="9525">
            <a:solidFill>
              <a:schemeClr val="tx1"/>
            </a:solidFill>
            <a:miter lim="800000"/>
            <a:headEnd/>
            <a:tailEnd/>
          </a:ln>
          <a:effectLst/>
        </p:spPr>
        <p:txBody>
          <a:bodyPr wrap="none" anchor="ctr"/>
          <a:lstStyle/>
          <a:p>
            <a:pPr algn="ctr"/>
            <a:r>
              <a:rPr lang="ar-SA" dirty="0"/>
              <a:t>د.هشام </a:t>
            </a:r>
            <a:endParaRPr lang="en-US" dirty="0"/>
          </a:p>
        </p:txBody>
      </p:sp>
      <p:sp>
        <p:nvSpPr>
          <p:cNvPr id="7" name="Rectangle 6"/>
          <p:cNvSpPr>
            <a:spLocks noChangeArrowheads="1"/>
          </p:cNvSpPr>
          <p:nvPr/>
        </p:nvSpPr>
        <p:spPr bwMode="auto">
          <a:xfrm>
            <a:off x="990599" y="2133600"/>
            <a:ext cx="685801" cy="228600"/>
          </a:xfrm>
          <a:prstGeom prst="rect">
            <a:avLst/>
          </a:prstGeom>
          <a:solidFill>
            <a:schemeClr val="accent1"/>
          </a:solidFill>
          <a:ln w="9525">
            <a:solidFill>
              <a:schemeClr val="tx1"/>
            </a:solidFill>
            <a:miter lim="800000"/>
            <a:headEnd/>
            <a:tailEnd/>
          </a:ln>
          <a:effectLst/>
        </p:spPr>
        <p:txBody>
          <a:bodyPr wrap="none" anchor="ctr"/>
          <a:lstStyle/>
          <a:p>
            <a:pPr algn="ctr"/>
            <a:r>
              <a:rPr lang="ar-SA" dirty="0"/>
              <a:t>د .خالد</a:t>
            </a:r>
            <a:endParaRPr lang="en-US" dirty="0"/>
          </a:p>
        </p:txBody>
      </p:sp>
      <p:sp>
        <p:nvSpPr>
          <p:cNvPr id="24" name="Rectangle 23"/>
          <p:cNvSpPr/>
          <p:nvPr/>
        </p:nvSpPr>
        <p:spPr>
          <a:xfrm>
            <a:off x="2971800" y="2667000"/>
            <a:ext cx="457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981200" y="2667000"/>
            <a:ext cx="381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914400" y="2667000"/>
            <a:ext cx="381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3200400" y="3581400"/>
            <a:ext cx="228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a:t>
            </a:r>
            <a:endParaRPr lang="en-US" dirty="0"/>
          </a:p>
        </p:txBody>
      </p:sp>
      <p:sp>
        <p:nvSpPr>
          <p:cNvPr id="28" name="Rectangle 27"/>
          <p:cNvSpPr/>
          <p:nvPr/>
        </p:nvSpPr>
        <p:spPr>
          <a:xfrm>
            <a:off x="2743200" y="3581400"/>
            <a:ext cx="228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29" name="Rectangle 28"/>
          <p:cNvSpPr/>
          <p:nvPr/>
        </p:nvSpPr>
        <p:spPr>
          <a:xfrm>
            <a:off x="2133600" y="3581400"/>
            <a:ext cx="228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30" name="Rectangle 29"/>
          <p:cNvSpPr/>
          <p:nvPr/>
        </p:nvSpPr>
        <p:spPr>
          <a:xfrm>
            <a:off x="1600200" y="3581400"/>
            <a:ext cx="228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31" name="Rectangle 30"/>
          <p:cNvSpPr/>
          <p:nvPr/>
        </p:nvSpPr>
        <p:spPr>
          <a:xfrm>
            <a:off x="1066800" y="3581400"/>
            <a:ext cx="228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
            </a:r>
            <a:endParaRPr lang="en-US" dirty="0"/>
          </a:p>
        </p:txBody>
      </p:sp>
      <p:sp>
        <p:nvSpPr>
          <p:cNvPr id="32" name="Rectangle 31"/>
          <p:cNvSpPr/>
          <p:nvPr/>
        </p:nvSpPr>
        <p:spPr>
          <a:xfrm>
            <a:off x="609600" y="3581400"/>
            <a:ext cx="228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a:t>
            </a:r>
            <a:endParaRPr lang="en-US" dirty="0"/>
          </a:p>
        </p:txBody>
      </p:sp>
      <p:cxnSp>
        <p:nvCxnSpPr>
          <p:cNvPr id="34" name="Straight Arrow Connector 33"/>
          <p:cNvCxnSpPr>
            <a:stCxn id="26" idx="2"/>
            <a:endCxn id="31" idx="0"/>
          </p:cNvCxnSpPr>
          <p:nvPr/>
        </p:nvCxnSpPr>
        <p:spPr>
          <a:xfrm rot="16200000" flipH="1">
            <a:off x="914400" y="3314700"/>
            <a:ext cx="4572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26" idx="2"/>
            <a:endCxn id="32" idx="0"/>
          </p:cNvCxnSpPr>
          <p:nvPr/>
        </p:nvCxnSpPr>
        <p:spPr>
          <a:xfrm rot="5400000">
            <a:off x="685800" y="31623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6" idx="2"/>
            <a:endCxn id="30" idx="0"/>
          </p:cNvCxnSpPr>
          <p:nvPr/>
        </p:nvCxnSpPr>
        <p:spPr>
          <a:xfrm rot="16200000" flipH="1">
            <a:off x="1181100" y="3048000"/>
            <a:ext cx="457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10800000" flipV="1">
            <a:off x="1219200" y="3200400"/>
            <a:ext cx="914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25" idx="2"/>
            <a:endCxn id="30" idx="0"/>
          </p:cNvCxnSpPr>
          <p:nvPr/>
        </p:nvCxnSpPr>
        <p:spPr>
          <a:xfrm rot="5400000">
            <a:off x="1714500" y="3124200"/>
            <a:ext cx="457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25" idx="2"/>
            <a:endCxn id="29" idx="0"/>
          </p:cNvCxnSpPr>
          <p:nvPr/>
        </p:nvCxnSpPr>
        <p:spPr>
          <a:xfrm rot="16200000" flipH="1">
            <a:off x="1981200" y="3314700"/>
            <a:ext cx="4572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25" idx="2"/>
            <a:endCxn id="28" idx="0"/>
          </p:cNvCxnSpPr>
          <p:nvPr/>
        </p:nvCxnSpPr>
        <p:spPr>
          <a:xfrm rot="16200000" flipH="1">
            <a:off x="2286000" y="3009900"/>
            <a:ext cx="457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24" idx="2"/>
            <a:endCxn id="28" idx="0"/>
          </p:cNvCxnSpPr>
          <p:nvPr/>
        </p:nvCxnSpPr>
        <p:spPr>
          <a:xfrm rot="5400000">
            <a:off x="2800350" y="3181350"/>
            <a:ext cx="457200" cy="342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4" idx="2"/>
          </p:cNvCxnSpPr>
          <p:nvPr/>
        </p:nvCxnSpPr>
        <p:spPr>
          <a:xfrm rot="16200000" flipH="1">
            <a:off x="3048000" y="3276600"/>
            <a:ext cx="3810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5" idx="2"/>
            <a:endCxn id="24" idx="0"/>
          </p:cNvCxnSpPr>
          <p:nvPr/>
        </p:nvCxnSpPr>
        <p:spPr>
          <a:xfrm rot="16200000" flipH="1">
            <a:off x="2857500" y="2324100"/>
            <a:ext cx="3048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5" idx="2"/>
          </p:cNvCxnSpPr>
          <p:nvPr/>
        </p:nvCxnSpPr>
        <p:spPr>
          <a:xfrm rot="5400000">
            <a:off x="2400300" y="2171700"/>
            <a:ext cx="2286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a:endCxn id="26" idx="0"/>
          </p:cNvCxnSpPr>
          <p:nvPr/>
        </p:nvCxnSpPr>
        <p:spPr>
          <a:xfrm rot="5400000">
            <a:off x="1009650" y="2457450"/>
            <a:ext cx="304800" cy="114300"/>
          </a:xfrm>
          <a:prstGeom prst="line">
            <a:avLst/>
          </a:prstGeom>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1828800" y="1600200"/>
            <a:ext cx="457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p:cNvCxnSpPr>
            <a:stCxn id="59" idx="2"/>
            <a:endCxn id="5" idx="0"/>
          </p:cNvCxnSpPr>
          <p:nvPr/>
        </p:nvCxnSpPr>
        <p:spPr>
          <a:xfrm rot="16200000" flipH="1">
            <a:off x="2324100" y="1638300"/>
            <a:ext cx="22860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9" idx="2"/>
            <a:endCxn id="7" idx="0"/>
          </p:cNvCxnSpPr>
          <p:nvPr/>
        </p:nvCxnSpPr>
        <p:spPr>
          <a:xfrm rot="5400000">
            <a:off x="1581150" y="1657350"/>
            <a:ext cx="228600" cy="7239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3399"/>
                </a:solidFill>
              </a:rPr>
              <a:t>:</a:t>
            </a:r>
            <a:br>
              <a:rPr lang="ar-SA" dirty="0" smtClean="0">
                <a:solidFill>
                  <a:srgbClr val="FF3399"/>
                </a:solidFill>
              </a:rPr>
            </a:br>
            <a:r>
              <a:rPr lang="ar-SA" dirty="0" smtClean="0">
                <a:solidFill>
                  <a:srgbClr val="FF3399"/>
                </a:solidFill>
              </a:rPr>
              <a:t>الاستعلام من قاعدة البيانات</a:t>
            </a:r>
            <a:endParaRPr lang="en-US" dirty="0"/>
          </a:p>
        </p:txBody>
      </p:sp>
      <p:sp>
        <p:nvSpPr>
          <p:cNvPr id="3" name="Content Placeholder 2"/>
          <p:cNvSpPr>
            <a:spLocks noGrp="1"/>
          </p:cNvSpPr>
          <p:nvPr>
            <p:ph idx="1"/>
          </p:nvPr>
        </p:nvSpPr>
        <p:spPr/>
        <p:txBody>
          <a:bodyPr/>
          <a:lstStyle/>
          <a:p>
            <a:r>
              <a:rPr lang="ar-SA" sz="2800" dirty="0" smtClean="0">
                <a:solidFill>
                  <a:srgbClr val="FF3399"/>
                </a:solidFill>
              </a:rPr>
              <a:t>نظم إدارة قواعد البيانات متعددة الغرض:</a:t>
            </a:r>
          </a:p>
          <a:p>
            <a:pPr>
              <a:buNone/>
            </a:pPr>
            <a:r>
              <a:rPr lang="ar-SA" sz="2800" dirty="0" smtClean="0">
                <a:solidFill>
                  <a:srgbClr val="FF3399"/>
                </a:solidFill>
              </a:rPr>
              <a:t>	(</a:t>
            </a:r>
            <a:r>
              <a:rPr lang="en-US" sz="2800" dirty="0" smtClean="0">
                <a:solidFill>
                  <a:srgbClr val="FF3399"/>
                </a:solidFill>
              </a:rPr>
              <a:t>Object-Oriented Databases</a:t>
            </a:r>
            <a:r>
              <a:rPr lang="ar-SA" sz="2800" dirty="0" smtClean="0">
                <a:solidFill>
                  <a:srgbClr val="FF3399"/>
                </a:solidFill>
              </a:rPr>
              <a:t>)</a:t>
            </a:r>
          </a:p>
          <a:p>
            <a:r>
              <a:rPr lang="ar-SA" sz="2400" dirty="0" smtClean="0">
                <a:solidFill>
                  <a:schemeClr val="accent4">
                    <a:lumMod val="20000"/>
                    <a:lumOff val="80000"/>
                  </a:schemeClr>
                </a:solidFill>
              </a:rPr>
              <a:t>نظام يختزن بيانات وإجراءات كأهداف يمكن استرجاعها والمشاركة فيها بشكل تلقائي.</a:t>
            </a:r>
          </a:p>
          <a:p>
            <a:r>
              <a:rPr lang="ar-SA" sz="2400" dirty="0" smtClean="0">
                <a:solidFill>
                  <a:schemeClr val="accent4">
                    <a:lumMod val="20000"/>
                    <a:lumOff val="80000"/>
                  </a:schemeClr>
                </a:solidFill>
              </a:rPr>
              <a:t>يستطيع اختزان أنواع معقدة من المعلومات</a:t>
            </a:r>
          </a:p>
          <a:p>
            <a:r>
              <a:rPr lang="ar-SA" sz="2400" dirty="0" smtClean="0">
                <a:solidFill>
                  <a:schemeClr val="accent4">
                    <a:lumMod val="20000"/>
                    <a:lumOff val="80000"/>
                  </a:schemeClr>
                </a:solidFill>
              </a:rPr>
              <a:t>يجمع بين قدرات البيانات </a:t>
            </a:r>
            <a:r>
              <a:rPr lang="ar-SA" sz="2400" dirty="0" err="1" smtClean="0">
                <a:solidFill>
                  <a:schemeClr val="accent4">
                    <a:lumMod val="20000"/>
                    <a:lumOff val="80000"/>
                  </a:schemeClr>
                </a:solidFill>
              </a:rPr>
              <a:t>العلائقية</a:t>
            </a:r>
            <a:r>
              <a:rPr lang="ar-SA" sz="2400" dirty="0" smtClean="0">
                <a:solidFill>
                  <a:schemeClr val="accent4">
                    <a:lumMod val="20000"/>
                    <a:lumOff val="80000"/>
                  </a:schemeClr>
                </a:solidFill>
              </a:rPr>
              <a:t> مع القدرات التخزينية للقاعدة المحددة الغرض.</a:t>
            </a:r>
          </a:p>
          <a:p>
            <a:r>
              <a:rPr lang="ar-SA" sz="2400" dirty="0" smtClean="0">
                <a:solidFill>
                  <a:schemeClr val="accent4">
                    <a:lumMod val="20000"/>
                    <a:lumOff val="80000"/>
                  </a:schemeClr>
                </a:solidFill>
              </a:rPr>
              <a:t>يمكن أن يشتمل على الملتيميديا مما يجعلها مرغوبة</a:t>
            </a:r>
          </a:p>
          <a:p>
            <a:r>
              <a:rPr lang="ar-SA" sz="2400" dirty="0" smtClean="0">
                <a:solidFill>
                  <a:schemeClr val="accent4">
                    <a:lumMod val="20000"/>
                    <a:lumOff val="80000"/>
                  </a:schemeClr>
                </a:solidFill>
              </a:rPr>
              <a:t>من أمثلتها (</a:t>
            </a:r>
            <a:r>
              <a:rPr lang="en-US" sz="2400" dirty="0" smtClean="0">
                <a:solidFill>
                  <a:schemeClr val="accent4">
                    <a:lumMod val="20000"/>
                    <a:lumOff val="80000"/>
                  </a:schemeClr>
                </a:solidFill>
              </a:rPr>
              <a:t>DB2, Oracle, SQL</a:t>
            </a:r>
            <a:r>
              <a:rPr lang="ar-SA" sz="2400" dirty="0" smtClean="0">
                <a:solidFill>
                  <a:schemeClr val="accent4">
                    <a:lumMod val="20000"/>
                    <a:lumOff val="80000"/>
                  </a:schemeClr>
                </a:solidFill>
              </a:rPr>
              <a:t>)</a:t>
            </a:r>
          </a:p>
          <a:p>
            <a:pPr>
              <a:buNone/>
            </a:pPr>
            <a:endParaRPr lang="en-US" sz="2000" dirty="0">
              <a:solidFill>
                <a:schemeClr val="accent4">
                  <a:lumMod val="20000"/>
                  <a:lumOff val="80000"/>
                </a:schemeClr>
              </a:solidFill>
            </a:endParaRPr>
          </a:p>
        </p:txBody>
      </p:sp>
      <p:sp>
        <p:nvSpPr>
          <p:cNvPr id="4" name="Text Placeholder 3"/>
          <p:cNvSpPr>
            <a:spLocks noGrp="1"/>
          </p:cNvSpPr>
          <p:nvPr>
            <p:ph type="body" sz="half" idx="2"/>
          </p:nvPr>
        </p:nvSpPr>
        <p:spPr/>
        <p:txBody>
          <a:bodyPr/>
          <a:lstStyle/>
          <a:p>
            <a:pPr>
              <a:buFont typeface="Arial" pitchFamily="34" charset="0"/>
              <a:buChar char="•"/>
            </a:pPr>
            <a:r>
              <a:rPr lang="ar-SA" sz="2000" dirty="0" smtClean="0">
                <a:solidFill>
                  <a:schemeClr val="accent4">
                    <a:lumMod val="20000"/>
                    <a:lumOff val="80000"/>
                  </a:schemeClr>
                </a:solidFill>
              </a:rPr>
              <a:t>هي لغة المعالجة الرئيسية وهي أداة الاستعلام، القراءة والتحدث.</a:t>
            </a:r>
          </a:p>
          <a:p>
            <a:pPr>
              <a:buFont typeface="Arial" pitchFamily="34" charset="0"/>
              <a:buChar char="•"/>
            </a:pPr>
            <a:r>
              <a:rPr lang="ar-SA" sz="2000" dirty="0" smtClean="0">
                <a:solidFill>
                  <a:schemeClr val="accent4">
                    <a:lumMod val="20000"/>
                    <a:lumOff val="80000"/>
                  </a:schemeClr>
                </a:solidFill>
              </a:rPr>
              <a:t>تعمل مع أي نظام تشغيل (</a:t>
            </a:r>
            <a:r>
              <a:rPr lang="en-US" sz="2000" dirty="0" smtClean="0">
                <a:solidFill>
                  <a:schemeClr val="accent4">
                    <a:lumMod val="20000"/>
                    <a:lumOff val="80000"/>
                  </a:schemeClr>
                </a:solidFill>
              </a:rPr>
              <a:t>SQL</a:t>
            </a:r>
            <a:r>
              <a:rPr lang="ar-SA" sz="2000" dirty="0" smtClean="0">
                <a:solidFill>
                  <a:schemeClr val="accent4">
                    <a:lumMod val="20000"/>
                    <a:lumOff val="80000"/>
                  </a:schemeClr>
                </a:solidFill>
              </a:rPr>
              <a:t>) </a:t>
            </a:r>
          </a:p>
          <a:p>
            <a:pPr>
              <a:buFont typeface="Arial" pitchFamily="34" charset="0"/>
              <a:buChar char="•"/>
            </a:pPr>
            <a:r>
              <a:rPr lang="ar-SA" sz="2000" dirty="0" err="1" smtClean="0">
                <a:solidFill>
                  <a:schemeClr val="accent4">
                    <a:lumMod val="20000"/>
                    <a:lumOff val="80000"/>
                  </a:schemeClr>
                </a:solidFill>
              </a:rPr>
              <a:t>وايعازاتها</a:t>
            </a:r>
            <a:r>
              <a:rPr lang="ar-SA" sz="2000" dirty="0" smtClean="0">
                <a:solidFill>
                  <a:schemeClr val="accent4">
                    <a:lumMod val="20000"/>
                    <a:lumOff val="80000"/>
                  </a:schemeClr>
                </a:solidFill>
              </a:rPr>
              <a:t> الرئيسية هي: </a:t>
            </a:r>
            <a:endParaRPr lang="en-US" sz="2000" dirty="0" smtClean="0">
              <a:solidFill>
                <a:schemeClr val="accent4">
                  <a:lumMod val="20000"/>
                  <a:lumOff val="80000"/>
                </a:schemeClr>
              </a:solidFill>
            </a:endParaRPr>
          </a:p>
          <a:p>
            <a:r>
              <a:rPr lang="ar-SA" sz="2000" dirty="0" smtClean="0">
                <a:solidFill>
                  <a:schemeClr val="accent4">
                    <a:lumMod val="20000"/>
                    <a:lumOff val="80000"/>
                  </a:schemeClr>
                </a:solidFill>
              </a:rPr>
              <a:t> اختيار </a:t>
            </a:r>
            <a:r>
              <a:rPr lang="en-US" sz="2000" dirty="0" smtClean="0">
                <a:solidFill>
                  <a:schemeClr val="accent4">
                    <a:lumMod val="20000"/>
                    <a:lumOff val="80000"/>
                  </a:schemeClr>
                </a:solidFill>
              </a:rPr>
              <a:t>SELECT</a:t>
            </a:r>
            <a:r>
              <a:rPr lang="ar-SA" sz="2000" dirty="0" smtClean="0">
                <a:solidFill>
                  <a:schemeClr val="accent4">
                    <a:lumMod val="20000"/>
                    <a:lumOff val="80000"/>
                  </a:schemeClr>
                </a:solidFill>
              </a:rPr>
              <a:t>، </a:t>
            </a:r>
            <a:endParaRPr lang="en-US" sz="2000" dirty="0" smtClean="0">
              <a:solidFill>
                <a:schemeClr val="accent4">
                  <a:lumMod val="20000"/>
                  <a:lumOff val="80000"/>
                </a:schemeClr>
              </a:solidFill>
            </a:endParaRPr>
          </a:p>
          <a:p>
            <a:r>
              <a:rPr lang="ar-SA" sz="2000" dirty="0" smtClean="0">
                <a:solidFill>
                  <a:schemeClr val="accent4">
                    <a:lumMod val="20000"/>
                    <a:lumOff val="80000"/>
                  </a:schemeClr>
                </a:solidFill>
              </a:rPr>
              <a:t> من</a:t>
            </a:r>
            <a:r>
              <a:rPr lang="en-US" sz="2000" dirty="0" smtClean="0">
                <a:solidFill>
                  <a:schemeClr val="accent4">
                    <a:lumMod val="20000"/>
                    <a:lumOff val="80000"/>
                  </a:schemeClr>
                </a:solidFill>
              </a:rPr>
              <a:t> FROM </a:t>
            </a:r>
            <a:r>
              <a:rPr lang="ar-SA" sz="2000" dirty="0" smtClean="0">
                <a:solidFill>
                  <a:schemeClr val="accent4">
                    <a:lumMod val="20000"/>
                    <a:lumOff val="80000"/>
                  </a:schemeClr>
                </a:solidFill>
              </a:rPr>
              <a:t>، </a:t>
            </a:r>
            <a:endParaRPr lang="en-US" sz="2000" dirty="0" smtClean="0">
              <a:solidFill>
                <a:schemeClr val="accent4">
                  <a:lumMod val="20000"/>
                  <a:lumOff val="80000"/>
                </a:schemeClr>
              </a:solidFill>
            </a:endParaRPr>
          </a:p>
          <a:p>
            <a:r>
              <a:rPr lang="ar-SA" sz="2000" dirty="0" smtClean="0">
                <a:solidFill>
                  <a:schemeClr val="accent4">
                    <a:lumMod val="20000"/>
                    <a:lumOff val="80000"/>
                  </a:schemeClr>
                </a:solidFill>
              </a:rPr>
              <a:t> أين</a:t>
            </a:r>
            <a:r>
              <a:rPr lang="en-US" sz="2000" dirty="0" smtClean="0">
                <a:solidFill>
                  <a:schemeClr val="accent4">
                    <a:lumMod val="20000"/>
                    <a:lumOff val="80000"/>
                  </a:schemeClr>
                </a:solidFill>
              </a:rPr>
              <a:t>  WHERE </a:t>
            </a:r>
            <a:endParaRPr lang="ar-SA" sz="2000" dirty="0" smtClean="0">
              <a:solidFill>
                <a:schemeClr val="accent4">
                  <a:lumMod val="20000"/>
                  <a:lumOff val="80000"/>
                </a:schemeClr>
              </a:solidFill>
            </a:endParaRPr>
          </a:p>
          <a:p>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t>تصميم قواعد البيانات: </a:t>
            </a:r>
            <a:r>
              <a:rPr lang="en-US" sz="3600" dirty="0" smtClean="0">
                <a:latin typeface="+mn-lt"/>
              </a:rPr>
              <a:t>Designing Database</a:t>
            </a:r>
            <a:endParaRPr lang="en-US" sz="3600" dirty="0">
              <a:latin typeface="+mn-lt"/>
            </a:endParaRPr>
          </a:p>
        </p:txBody>
      </p:sp>
      <p:sp>
        <p:nvSpPr>
          <p:cNvPr id="3" name="Content Placeholder 2"/>
          <p:cNvSpPr>
            <a:spLocks noGrp="1"/>
          </p:cNvSpPr>
          <p:nvPr>
            <p:ph idx="1"/>
          </p:nvPr>
        </p:nvSpPr>
        <p:spPr/>
        <p:txBody>
          <a:bodyPr/>
          <a:lstStyle/>
          <a:p>
            <a:r>
              <a:rPr lang="ar-SA" sz="2800" dirty="0" smtClean="0"/>
              <a:t>عند تصميم قواعد البيانات يمر الفرد بمرحلتين تطبيقيتين هما:</a:t>
            </a:r>
          </a:p>
          <a:p>
            <a:pPr marL="514350" indent="-514350">
              <a:buFont typeface="+mj-lt"/>
              <a:buAutoNum type="arabicParenR"/>
            </a:pPr>
            <a:r>
              <a:rPr lang="ar-SA" sz="2800" dirty="0" smtClean="0">
                <a:solidFill>
                  <a:srgbClr val="FF3399"/>
                </a:solidFill>
              </a:rPr>
              <a:t>تصميم مفاهيمي:</a:t>
            </a:r>
            <a:r>
              <a:rPr lang="en-US" sz="2800" dirty="0" smtClean="0">
                <a:solidFill>
                  <a:srgbClr val="FF3399"/>
                </a:solidFill>
              </a:rPr>
              <a:t>Conceptual design / Logical design</a:t>
            </a:r>
          </a:p>
          <a:p>
            <a:pPr marL="514350" indent="-514350">
              <a:buNone/>
            </a:pPr>
            <a:r>
              <a:rPr lang="en-US" sz="2800" dirty="0" smtClean="0"/>
              <a:t>	</a:t>
            </a:r>
            <a:r>
              <a:rPr lang="ar-SA" sz="2400" dirty="0" smtClean="0"/>
              <a:t>ويسمى بالتصميم المنطقي وهذا التصميم يعتبر جزء من جهود التخطيط للبيانات التي تحتاجها المنظمة. </a:t>
            </a:r>
          </a:p>
          <a:p>
            <a:pPr marL="514350" indent="-514350">
              <a:buNone/>
            </a:pPr>
            <a:r>
              <a:rPr lang="ar-SA" sz="2400" dirty="0" smtClean="0"/>
              <a:t>	ويقدم توصيف لكيفية تجميع عناصر البيانات في قاعدة البيانات وتحديد العلاقة بين هذه العناصر لتامين متطلبات المعلومات للمنظمة.</a:t>
            </a:r>
          </a:p>
          <a:p>
            <a:pPr marL="514350" indent="-514350">
              <a:buAutoNum type="arabicParenR" startAt="2"/>
            </a:pPr>
            <a:r>
              <a:rPr lang="ar-SA" sz="2800" dirty="0" smtClean="0">
                <a:solidFill>
                  <a:srgbClr val="FF3399"/>
                </a:solidFill>
              </a:rPr>
              <a:t>تصميم مادي: </a:t>
            </a:r>
            <a:r>
              <a:rPr lang="en-US" sz="2800" dirty="0" smtClean="0">
                <a:solidFill>
                  <a:srgbClr val="FF3399"/>
                </a:solidFill>
              </a:rPr>
              <a:t>Physical design</a:t>
            </a:r>
            <a:endParaRPr lang="ar-SA" sz="2800" dirty="0" smtClean="0">
              <a:solidFill>
                <a:srgbClr val="FF3399"/>
              </a:solidFill>
            </a:endParaRPr>
          </a:p>
          <a:p>
            <a:pPr marL="514350" indent="-514350">
              <a:buNone/>
            </a:pPr>
            <a:r>
              <a:rPr lang="ar-SA" sz="2800" dirty="0" smtClean="0"/>
              <a:t>	</a:t>
            </a:r>
            <a:r>
              <a:rPr lang="ar-SA" sz="2400" dirty="0" smtClean="0"/>
              <a:t>هو عبارة عن وصف تفصيلي لاحتياجات إدارة الأعمال من المعلومات</a:t>
            </a:r>
          </a:p>
          <a:p>
            <a:pPr marL="514350" indent="-514350">
              <a:buNone/>
            </a:pPr>
            <a:r>
              <a:rPr lang="ar-SA" sz="2400" dirty="0" smtClean="0"/>
              <a:t>هناك عدد من </a:t>
            </a:r>
            <a:r>
              <a:rPr lang="ar-SA" sz="2400" dirty="0" err="1" smtClean="0"/>
              <a:t>التعابير</a:t>
            </a:r>
            <a:r>
              <a:rPr lang="ar-SA" sz="2400" dirty="0" smtClean="0"/>
              <a:t> ذات العلاقة مثل: مخطط العلاقة الكائنة، التطبيع</a:t>
            </a:r>
            <a:endParaRPr lang="en-US" sz="24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توزيع قواعد البيانات:</a:t>
            </a:r>
            <a:r>
              <a:rPr lang="en-US" sz="3600" dirty="0" smtClean="0">
                <a:latin typeface="+mn-lt"/>
              </a:rPr>
              <a:t>Distributing Database</a:t>
            </a:r>
            <a:endParaRPr lang="en-US" sz="3600" dirty="0">
              <a:latin typeface="+mn-lt"/>
            </a:endParaRPr>
          </a:p>
        </p:txBody>
      </p:sp>
      <p:sp>
        <p:nvSpPr>
          <p:cNvPr id="3" name="Content Placeholder 2"/>
          <p:cNvSpPr>
            <a:spLocks noGrp="1"/>
          </p:cNvSpPr>
          <p:nvPr>
            <p:ph idx="1"/>
          </p:nvPr>
        </p:nvSpPr>
        <p:spPr/>
        <p:txBody>
          <a:bodyPr/>
          <a:lstStyle/>
          <a:p>
            <a:r>
              <a:rPr lang="ar-SA" sz="2800" dirty="0" smtClean="0">
                <a:solidFill>
                  <a:srgbClr val="FF3399"/>
                </a:solidFill>
              </a:rPr>
              <a:t>قاعدة بيانات مركزية </a:t>
            </a:r>
            <a:r>
              <a:rPr lang="ar-SA" sz="2800" dirty="0" smtClean="0"/>
              <a:t>(معالج واحد)</a:t>
            </a:r>
          </a:p>
          <a:p>
            <a:r>
              <a:rPr lang="ar-SA" sz="2800" dirty="0" smtClean="0">
                <a:solidFill>
                  <a:srgbClr val="FF3399"/>
                </a:solidFill>
              </a:rPr>
              <a:t>قاعدة بيانات موزعة </a:t>
            </a:r>
            <a:r>
              <a:rPr lang="ar-SA" sz="2800" dirty="0" smtClean="0"/>
              <a:t>(أكثر من موقع جغرافي)</a:t>
            </a:r>
          </a:p>
          <a:p>
            <a:r>
              <a:rPr lang="ar-SA" sz="2800" dirty="0" smtClean="0"/>
              <a:t> لها </a:t>
            </a:r>
            <a:r>
              <a:rPr lang="ar-SA" sz="2800" u="sng" dirty="0" smtClean="0"/>
              <a:t>طريقتان</a:t>
            </a:r>
            <a:r>
              <a:rPr lang="ar-SA" sz="2800" dirty="0" smtClean="0"/>
              <a:t>:</a:t>
            </a:r>
          </a:p>
          <a:p>
            <a:pPr marL="514350" indent="-514350">
              <a:buFont typeface="+mj-lt"/>
              <a:buAutoNum type="arabicPeriod"/>
            </a:pPr>
            <a:r>
              <a:rPr lang="ar-SA" sz="2800" dirty="0" smtClean="0"/>
              <a:t> تقسيم قاعدة البيانات الرئيسية حتى يتمكن كل معالج بعيد من التعامل مع البيانات الضرورية له</a:t>
            </a:r>
          </a:p>
          <a:p>
            <a:pPr marL="514350" indent="-514350">
              <a:buFont typeface="+mj-lt"/>
              <a:buAutoNum type="arabicPeriod"/>
            </a:pPr>
            <a:r>
              <a:rPr lang="ar-SA" sz="2800" dirty="0" smtClean="0"/>
              <a:t>أن يتم نسخ قاعة البيانات وتوزيعها على كل المواقع البعيدة</a:t>
            </a:r>
            <a:endParaRPr lang="en-US" sz="2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dirty="0" smtClean="0">
                <a:solidFill>
                  <a:srgbClr val="FF3399"/>
                </a:solidFill>
              </a:rPr>
              <a:t>العناصر والمتطلبات الإدارية</a:t>
            </a:r>
            <a:r>
              <a:rPr lang="en-US" sz="2400" dirty="0" smtClean="0">
                <a:solidFill>
                  <a:srgbClr val="FF3399"/>
                </a:solidFill>
              </a:rPr>
              <a:t/>
            </a:r>
            <a:br>
              <a:rPr lang="en-US" sz="2400" dirty="0" smtClean="0">
                <a:solidFill>
                  <a:srgbClr val="FF3399"/>
                </a:solidFill>
              </a:rPr>
            </a:br>
            <a:r>
              <a:rPr lang="ar-SA" sz="2400" dirty="0" smtClean="0">
                <a:solidFill>
                  <a:srgbClr val="FF3399"/>
                </a:solidFill>
              </a:rPr>
              <a:t> لبيئة قواعد البيانات:</a:t>
            </a:r>
            <a:endParaRPr lang="en-US" sz="2400" dirty="0"/>
          </a:p>
        </p:txBody>
      </p:sp>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half" idx="2"/>
          </p:nvPr>
        </p:nvSpPr>
        <p:spPr/>
        <p:txBody>
          <a:bodyPr/>
          <a:lstStyle/>
          <a:p>
            <a:pPr>
              <a:buFont typeface="Arial" pitchFamily="34" charset="0"/>
              <a:buChar char="•"/>
            </a:pPr>
            <a:r>
              <a:rPr lang="ar-SA" sz="2400" dirty="0" smtClean="0"/>
              <a:t>يتطلب تطوير نظم قواعد البيانات منهج وتنظيم أكثر من أداة وتكنولوجيا، ومن دون دعم وإسناد إداري فان محاولات بناء قواعد البيانات لن تنجح.</a:t>
            </a:r>
          </a:p>
          <a:p>
            <a:pPr>
              <a:buFont typeface="Arial" pitchFamily="34" charset="0"/>
              <a:buChar char="•"/>
            </a:pPr>
            <a:r>
              <a:rPr lang="ar-SA" sz="2400" dirty="0" smtClean="0"/>
              <a:t>العناصر المهمة في بيئة قواعد البيانات هي:</a:t>
            </a:r>
          </a:p>
          <a:p>
            <a:r>
              <a:rPr lang="ar-SA" sz="2400" dirty="0" smtClean="0"/>
              <a:t>إدارة البيانات، تخطيطها، تكنولوجيا قاعدة إدارة البيانات، المستخدمون</a:t>
            </a:r>
            <a:endParaRPr lang="en-US" sz="2400" dirty="0"/>
          </a:p>
        </p:txBody>
      </p:sp>
      <p:sp>
        <p:nvSpPr>
          <p:cNvPr id="5" name="Rectangle 4"/>
          <p:cNvSpPr/>
          <p:nvPr/>
        </p:nvSpPr>
        <p:spPr>
          <a:xfrm>
            <a:off x="5105400" y="2514600"/>
            <a:ext cx="1981200" cy="1371600"/>
          </a:xfrm>
          <a:prstGeom prst="rect">
            <a:avLst/>
          </a:prstGeom>
          <a:ln w="7620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2">
                    <a:lumMod val="50000"/>
                    <a:lumOff val="50000"/>
                  </a:schemeClr>
                </a:solidFill>
              </a:rPr>
              <a:t>نظام إدارة قواعد البيانات</a:t>
            </a:r>
          </a:p>
          <a:p>
            <a:pPr algn="ctr"/>
            <a:r>
              <a:rPr lang="en-US" dirty="0" smtClean="0">
                <a:solidFill>
                  <a:schemeClr val="bg2">
                    <a:lumMod val="50000"/>
                    <a:lumOff val="50000"/>
                  </a:schemeClr>
                </a:solidFill>
              </a:rPr>
              <a:t>Database Management System</a:t>
            </a:r>
            <a:endParaRPr lang="en-US" dirty="0">
              <a:solidFill>
                <a:schemeClr val="bg2">
                  <a:lumMod val="50000"/>
                  <a:lumOff val="50000"/>
                </a:schemeClr>
              </a:solidFill>
            </a:endParaRPr>
          </a:p>
        </p:txBody>
      </p:sp>
      <p:sp>
        <p:nvSpPr>
          <p:cNvPr id="6" name="Rectangle 5"/>
          <p:cNvSpPr/>
          <p:nvPr/>
        </p:nvSpPr>
        <p:spPr>
          <a:xfrm>
            <a:off x="7010400" y="685800"/>
            <a:ext cx="1524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2">
                    <a:lumMod val="50000"/>
                    <a:lumOff val="50000"/>
                  </a:schemeClr>
                </a:solidFill>
              </a:rPr>
              <a:t>إدارة البيانات</a:t>
            </a:r>
            <a:endParaRPr lang="en-US" dirty="0" smtClean="0">
              <a:solidFill>
                <a:schemeClr val="bg2">
                  <a:lumMod val="50000"/>
                  <a:lumOff val="50000"/>
                </a:schemeClr>
              </a:solidFill>
            </a:endParaRPr>
          </a:p>
          <a:p>
            <a:pPr algn="ctr"/>
            <a:r>
              <a:rPr lang="en-US" dirty="0" smtClean="0">
                <a:solidFill>
                  <a:schemeClr val="bg2">
                    <a:lumMod val="50000"/>
                    <a:lumOff val="50000"/>
                  </a:schemeClr>
                </a:solidFill>
              </a:rPr>
              <a:t>Data Administration</a:t>
            </a:r>
            <a:r>
              <a:rPr lang="en-US" dirty="0" smtClean="0"/>
              <a:t>.</a:t>
            </a:r>
            <a:endParaRPr lang="en-US" dirty="0"/>
          </a:p>
        </p:txBody>
      </p:sp>
      <p:sp>
        <p:nvSpPr>
          <p:cNvPr id="7" name="Rectangle 6"/>
          <p:cNvSpPr/>
          <p:nvPr/>
        </p:nvSpPr>
        <p:spPr>
          <a:xfrm>
            <a:off x="3810000" y="533400"/>
            <a:ext cx="15240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2">
                    <a:lumMod val="50000"/>
                    <a:lumOff val="50000"/>
                  </a:schemeClr>
                </a:solidFill>
              </a:rPr>
              <a:t>تكنولوجيا قاعدة البيانات وإدارتها</a:t>
            </a:r>
          </a:p>
          <a:p>
            <a:pPr algn="ctr"/>
            <a:r>
              <a:rPr lang="en-US" dirty="0" smtClean="0">
                <a:solidFill>
                  <a:schemeClr val="bg2">
                    <a:lumMod val="50000"/>
                    <a:lumOff val="50000"/>
                  </a:schemeClr>
                </a:solidFill>
              </a:rPr>
              <a:t>Database Tech. &amp; management.</a:t>
            </a:r>
            <a:endParaRPr lang="en-US" dirty="0">
              <a:solidFill>
                <a:schemeClr val="bg2">
                  <a:lumMod val="50000"/>
                  <a:lumOff val="50000"/>
                </a:schemeClr>
              </a:solidFill>
            </a:endParaRPr>
          </a:p>
        </p:txBody>
      </p:sp>
      <p:sp>
        <p:nvSpPr>
          <p:cNvPr id="8" name="Rectangle 7"/>
          <p:cNvSpPr/>
          <p:nvPr/>
        </p:nvSpPr>
        <p:spPr>
          <a:xfrm>
            <a:off x="6934200" y="4495800"/>
            <a:ext cx="15240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2">
                    <a:lumMod val="50000"/>
                    <a:lumOff val="50000"/>
                  </a:schemeClr>
                </a:solidFill>
              </a:rPr>
              <a:t>المستخدمون</a:t>
            </a:r>
            <a:endParaRPr lang="en-US" dirty="0" smtClean="0">
              <a:solidFill>
                <a:schemeClr val="bg2">
                  <a:lumMod val="50000"/>
                  <a:lumOff val="50000"/>
                </a:schemeClr>
              </a:solidFill>
            </a:endParaRPr>
          </a:p>
          <a:p>
            <a:pPr algn="ctr"/>
            <a:r>
              <a:rPr lang="en-US" dirty="0" smtClean="0">
                <a:solidFill>
                  <a:schemeClr val="bg2">
                    <a:lumMod val="50000"/>
                    <a:lumOff val="50000"/>
                  </a:schemeClr>
                </a:solidFill>
              </a:rPr>
              <a:t>Users</a:t>
            </a:r>
            <a:endParaRPr lang="en-US" dirty="0">
              <a:solidFill>
                <a:schemeClr val="bg2">
                  <a:lumMod val="50000"/>
                  <a:lumOff val="50000"/>
                </a:schemeClr>
              </a:solidFill>
            </a:endParaRPr>
          </a:p>
        </p:txBody>
      </p:sp>
      <p:sp>
        <p:nvSpPr>
          <p:cNvPr id="9" name="Rectangle 8"/>
          <p:cNvSpPr/>
          <p:nvPr/>
        </p:nvSpPr>
        <p:spPr>
          <a:xfrm>
            <a:off x="3733800" y="4343400"/>
            <a:ext cx="14478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2">
                    <a:lumMod val="50000"/>
                    <a:lumOff val="50000"/>
                  </a:schemeClr>
                </a:solidFill>
              </a:rPr>
              <a:t>تخطيط البيانات وطرائق </a:t>
            </a:r>
            <a:r>
              <a:rPr lang="ar-SA" dirty="0" err="1" smtClean="0">
                <a:solidFill>
                  <a:schemeClr val="bg2">
                    <a:lumMod val="50000"/>
                    <a:lumOff val="50000"/>
                  </a:schemeClr>
                </a:solidFill>
              </a:rPr>
              <a:t>النمذجة</a:t>
            </a:r>
            <a:endParaRPr lang="en-US" dirty="0" smtClean="0">
              <a:solidFill>
                <a:schemeClr val="bg2">
                  <a:lumMod val="50000"/>
                  <a:lumOff val="50000"/>
                </a:schemeClr>
              </a:solidFill>
            </a:endParaRPr>
          </a:p>
          <a:p>
            <a:pPr algn="ctr"/>
            <a:r>
              <a:rPr lang="en-US" dirty="0" smtClean="0">
                <a:solidFill>
                  <a:schemeClr val="bg2">
                    <a:lumMod val="50000"/>
                    <a:lumOff val="50000"/>
                  </a:schemeClr>
                </a:solidFill>
              </a:rPr>
              <a:t>Data Planning &amp; modeling</a:t>
            </a:r>
          </a:p>
          <a:p>
            <a:pPr algn="ctr"/>
            <a:r>
              <a:rPr lang="en-US" dirty="0" smtClean="0">
                <a:solidFill>
                  <a:schemeClr val="bg2">
                    <a:lumMod val="50000"/>
                    <a:lumOff val="50000"/>
                  </a:schemeClr>
                </a:solidFill>
              </a:rPr>
              <a:t>methodology</a:t>
            </a:r>
          </a:p>
        </p:txBody>
      </p:sp>
      <p:cxnSp>
        <p:nvCxnSpPr>
          <p:cNvPr id="11" name="Straight Connector 10"/>
          <p:cNvCxnSpPr>
            <a:stCxn id="6" idx="1"/>
          </p:cNvCxnSpPr>
          <p:nvPr/>
        </p:nvCxnSpPr>
        <p:spPr>
          <a:xfrm rot="10800000">
            <a:off x="6324600" y="11430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3"/>
          </p:cNvCxnSpPr>
          <p:nvPr/>
        </p:nvCxnSpPr>
        <p:spPr>
          <a:xfrm>
            <a:off x="5334000" y="1143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5676900" y="1790700"/>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5295900" y="1790700"/>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flipH="1" flipV="1">
            <a:off x="5828506" y="4533900"/>
            <a:ext cx="11437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flipH="1" flipV="1">
            <a:off x="5372894" y="4533900"/>
            <a:ext cx="11422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400800" y="51054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a:off x="5257800" y="5105400"/>
            <a:ext cx="685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قراءة واطلاع</a:t>
            </a:r>
            <a:endParaRPr lang="en-US" dirty="0"/>
          </a:p>
        </p:txBody>
      </p:sp>
      <p:sp>
        <p:nvSpPr>
          <p:cNvPr id="3" name="Content Placeholder 2"/>
          <p:cNvSpPr>
            <a:spLocks noGrp="1"/>
          </p:cNvSpPr>
          <p:nvPr>
            <p:ph idx="1"/>
          </p:nvPr>
        </p:nvSpPr>
        <p:spPr/>
        <p:txBody>
          <a:bodyPr/>
          <a:lstStyle/>
          <a:p>
            <a:r>
              <a:rPr lang="ar-SA" dirty="0" smtClean="0"/>
              <a:t>استخدام مستودع البيانات: فوائده</a:t>
            </a:r>
          </a:p>
          <a:p>
            <a:r>
              <a:rPr lang="ar-SA" dirty="0" smtClean="0"/>
              <a:t>منجم البيانات</a:t>
            </a:r>
          </a:p>
          <a:p>
            <a:r>
              <a:rPr lang="ar-SA" dirty="0" smtClean="0"/>
              <a:t>قواعد البيانات والشبكة </a:t>
            </a:r>
            <a:r>
              <a:rPr lang="ar-SA" dirty="0" err="1" smtClean="0"/>
              <a:t>العنكبوتية</a:t>
            </a:r>
            <a:endParaRPr lang="ar-SA" dirty="0" smtClean="0"/>
          </a:p>
          <a:p>
            <a:r>
              <a:rPr lang="ar-SA" dirty="0" smtClean="0"/>
              <a:t>وحدات قياس التخزين للبيانات</a:t>
            </a:r>
          </a:p>
          <a:p>
            <a:r>
              <a:rPr lang="ar-SA" dirty="0" smtClean="0"/>
              <a:t>استخدام نظام معيار أسكي للترميز الثنائي</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الفصل التاسع: الاتصالات والشبكات المستخدمة في نظم المعلومات</a:t>
            </a:r>
            <a:endParaRPr lang="en-US" sz="3600" dirty="0">
              <a:solidFill>
                <a:srgbClr val="FF3399"/>
              </a:solidFill>
            </a:endParaRPr>
          </a:p>
        </p:txBody>
      </p:sp>
      <p:sp>
        <p:nvSpPr>
          <p:cNvPr id="3" name="Content Placeholder 2"/>
          <p:cNvSpPr>
            <a:spLocks noGrp="1"/>
          </p:cNvSpPr>
          <p:nvPr>
            <p:ph idx="1"/>
          </p:nvPr>
        </p:nvSpPr>
        <p:spPr/>
        <p:txBody>
          <a:bodyPr/>
          <a:lstStyle/>
          <a:p>
            <a:r>
              <a:rPr lang="ar-SA" sz="2800" smtClean="0"/>
              <a:t>الاتصالات والشبكات </a:t>
            </a:r>
            <a:r>
              <a:rPr lang="ar-SA" sz="2800" dirty="0" smtClean="0"/>
              <a:t>في عالم الأعمال المعاصر:</a:t>
            </a:r>
          </a:p>
          <a:p>
            <a:pPr>
              <a:buNone/>
            </a:pPr>
            <a:r>
              <a:rPr lang="ar-SA" sz="2800" dirty="0" smtClean="0"/>
              <a:t>	نحن نعيش وسط ثورة الاتصالات والشبكات المعاصرة واهم معالمها:</a:t>
            </a:r>
          </a:p>
          <a:p>
            <a:pPr marL="514350" indent="-514350">
              <a:buFont typeface="+mj-lt"/>
              <a:buAutoNum type="arabicPeriod"/>
            </a:pPr>
            <a:r>
              <a:rPr lang="ar-SA" sz="2400" dirty="0" smtClean="0"/>
              <a:t>ازدياد تطورها بشكل مستمر</a:t>
            </a:r>
          </a:p>
          <a:p>
            <a:pPr marL="514350" indent="-514350">
              <a:buFont typeface="+mj-lt"/>
              <a:buAutoNum type="arabicPeriod"/>
            </a:pPr>
            <a:r>
              <a:rPr lang="ar-SA" sz="2400" dirty="0" smtClean="0"/>
              <a:t>اتصالاتنا اليومية المعاصرة تعتمد على البريد الالكتروني والهواتف الخلوية......</a:t>
            </a:r>
          </a:p>
          <a:p>
            <a:pPr marL="514350" indent="-514350">
              <a:buFont typeface="+mj-lt"/>
              <a:buAutoNum type="arabicPeriod"/>
            </a:pPr>
            <a:r>
              <a:rPr lang="ar-SA" sz="2400" dirty="0" smtClean="0"/>
              <a:t>ازدياد تكاليف معدات وخدمات الاتصالات</a:t>
            </a:r>
          </a:p>
          <a:p>
            <a:pPr marL="514350" indent="-514350">
              <a:buFont typeface="+mj-lt"/>
              <a:buAutoNum type="arabicPeriod"/>
            </a:pPr>
            <a:r>
              <a:rPr lang="ar-SA" sz="2400" dirty="0" smtClean="0"/>
              <a:t>توجه كل إدارات الأعمال الى الأعمال الالكترونية</a:t>
            </a:r>
          </a:p>
          <a:p>
            <a:pPr marL="514350" indent="-514350">
              <a:buFont typeface="+mj-lt"/>
              <a:buAutoNum type="arabicPeriod"/>
            </a:pPr>
            <a:r>
              <a:rPr lang="ar-SA" sz="2400" dirty="0" smtClean="0"/>
              <a:t>الاتصالات تساعد على التواصل في إدارة الأعمال</a:t>
            </a:r>
            <a:endParaRPr lang="en-US" sz="24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533400"/>
            <a:ext cx="6400800" cy="400110"/>
          </a:xfrm>
          <a:prstGeom prst="rect">
            <a:avLst/>
          </a:prstGeom>
          <a:noFill/>
        </p:spPr>
        <p:txBody>
          <a:bodyPr wrap="square" rtlCol="0">
            <a:spAutoFit/>
          </a:bodyPr>
          <a:lstStyle/>
          <a:p>
            <a:r>
              <a:rPr lang="ar-SA" sz="2000" b="1" dirty="0" smtClean="0"/>
              <a:t>إدارة الأعمال الالكترونية والتجارة الالكترونية في الشركة الرقمية المعاصرة</a:t>
            </a:r>
            <a:endParaRPr lang="en-US" sz="2000" b="1" dirty="0"/>
          </a:p>
        </p:txBody>
      </p:sp>
      <p:sp>
        <p:nvSpPr>
          <p:cNvPr id="3" name="Donut 2"/>
          <p:cNvSpPr/>
          <p:nvPr/>
        </p:nvSpPr>
        <p:spPr>
          <a:xfrm>
            <a:off x="4114800" y="2286000"/>
            <a:ext cx="1600200" cy="1600200"/>
          </a:xfrm>
          <a:prstGeom prst="donut">
            <a:avLst>
              <a:gd name="adj" fmla="val 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4191000" y="2590800"/>
            <a:ext cx="1447800" cy="923330"/>
          </a:xfrm>
          <a:prstGeom prst="rect">
            <a:avLst/>
          </a:prstGeom>
          <a:noFill/>
        </p:spPr>
        <p:txBody>
          <a:bodyPr wrap="square" rtlCol="0">
            <a:spAutoFit/>
          </a:bodyPr>
          <a:lstStyle/>
          <a:p>
            <a:pPr algn="ctr"/>
            <a:r>
              <a:rPr lang="ar-SA" b="1" dirty="0" smtClean="0"/>
              <a:t>المنظمة الرقمية</a:t>
            </a:r>
          </a:p>
          <a:p>
            <a:pPr algn="ctr"/>
            <a:r>
              <a:rPr lang="ar-SA" b="1" dirty="0" smtClean="0"/>
              <a:t>الشركة</a:t>
            </a:r>
          </a:p>
          <a:p>
            <a:pPr algn="ctr"/>
            <a:r>
              <a:rPr lang="en-US" b="1" dirty="0" smtClean="0"/>
              <a:t>Digital Org.</a:t>
            </a:r>
            <a:endParaRPr lang="en-US" b="1" dirty="0"/>
          </a:p>
        </p:txBody>
      </p:sp>
      <p:sp>
        <p:nvSpPr>
          <p:cNvPr id="5" name="Rectangle 4"/>
          <p:cNvSpPr/>
          <p:nvPr/>
        </p:nvSpPr>
        <p:spPr>
          <a:xfrm>
            <a:off x="7010400" y="1143000"/>
            <a:ext cx="1219200" cy="213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bg2">
                    <a:lumMod val="50000"/>
                    <a:lumOff val="50000"/>
                  </a:schemeClr>
                </a:solidFill>
              </a:rPr>
              <a:t>علاقة </a:t>
            </a:r>
            <a:r>
              <a:rPr lang="ar-SA" b="1" dirty="0" err="1" smtClean="0">
                <a:solidFill>
                  <a:schemeClr val="bg2">
                    <a:lumMod val="50000"/>
                    <a:lumOff val="50000"/>
                  </a:schemeClr>
                </a:solidFill>
              </a:rPr>
              <a:t>محوسبة</a:t>
            </a:r>
            <a:r>
              <a:rPr lang="ar-SA" b="1" dirty="0" smtClean="0">
                <a:solidFill>
                  <a:schemeClr val="bg2">
                    <a:lumMod val="50000"/>
                    <a:lumOff val="50000"/>
                  </a:schemeClr>
                </a:solidFill>
              </a:rPr>
              <a:t> مع الزبائن</a:t>
            </a:r>
          </a:p>
          <a:p>
            <a:pPr algn="ctr"/>
            <a:r>
              <a:rPr lang="ar-SA" b="1" dirty="0" smtClean="0">
                <a:solidFill>
                  <a:schemeClr val="bg2">
                    <a:lumMod val="50000"/>
                    <a:lumOff val="50000"/>
                  </a:schemeClr>
                </a:solidFill>
              </a:rPr>
              <a:t>تسويق ومبيعات على خط مباشر</a:t>
            </a:r>
          </a:p>
          <a:p>
            <a:pPr algn="ctr"/>
            <a:endParaRPr lang="en-US" b="1" dirty="0">
              <a:solidFill>
                <a:schemeClr val="bg2">
                  <a:lumMod val="50000"/>
                  <a:lumOff val="50000"/>
                </a:schemeClr>
              </a:solidFill>
            </a:endParaRPr>
          </a:p>
        </p:txBody>
      </p:sp>
      <p:sp>
        <p:nvSpPr>
          <p:cNvPr id="6" name="Rectangle 5"/>
          <p:cNvSpPr/>
          <p:nvPr/>
        </p:nvSpPr>
        <p:spPr>
          <a:xfrm>
            <a:off x="7010400" y="4191000"/>
            <a:ext cx="114300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bg2">
                    <a:lumMod val="50000"/>
                    <a:lumOff val="50000"/>
                  </a:schemeClr>
                </a:solidFill>
              </a:rPr>
              <a:t>علاقة </a:t>
            </a:r>
            <a:r>
              <a:rPr lang="ar-SA" b="1" dirty="0" err="1" smtClean="0">
                <a:solidFill>
                  <a:schemeClr val="bg2">
                    <a:lumMod val="50000"/>
                    <a:lumOff val="50000"/>
                  </a:schemeClr>
                </a:solidFill>
              </a:rPr>
              <a:t>محوسبة</a:t>
            </a:r>
            <a:r>
              <a:rPr lang="ar-SA" b="1" dirty="0" smtClean="0">
                <a:solidFill>
                  <a:schemeClr val="bg2">
                    <a:lumMod val="50000"/>
                    <a:lumOff val="50000"/>
                  </a:schemeClr>
                </a:solidFill>
              </a:rPr>
              <a:t> مع المجهزين</a:t>
            </a:r>
          </a:p>
          <a:p>
            <a:pPr algn="ctr"/>
            <a:r>
              <a:rPr lang="ar-SA" b="1" dirty="0" smtClean="0">
                <a:solidFill>
                  <a:schemeClr val="bg2">
                    <a:lumMod val="50000"/>
                    <a:lumOff val="50000"/>
                  </a:schemeClr>
                </a:solidFill>
              </a:rPr>
              <a:t>مشتريات</a:t>
            </a:r>
          </a:p>
          <a:p>
            <a:pPr algn="ctr"/>
            <a:endParaRPr lang="ar-SA" b="1" dirty="0" smtClean="0">
              <a:solidFill>
                <a:schemeClr val="bg2">
                  <a:lumMod val="50000"/>
                  <a:lumOff val="50000"/>
                </a:schemeClr>
              </a:solidFill>
            </a:endParaRPr>
          </a:p>
        </p:txBody>
      </p:sp>
      <p:sp>
        <p:nvSpPr>
          <p:cNvPr id="8" name="Rectangle 7"/>
          <p:cNvSpPr/>
          <p:nvPr/>
        </p:nvSpPr>
        <p:spPr>
          <a:xfrm>
            <a:off x="4191000" y="4495800"/>
            <a:ext cx="1447800"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bg2">
                    <a:lumMod val="50000"/>
                    <a:lumOff val="50000"/>
                  </a:schemeClr>
                </a:solidFill>
              </a:rPr>
              <a:t>علاقة </a:t>
            </a:r>
            <a:r>
              <a:rPr lang="ar-SA" b="1" dirty="0" err="1" smtClean="0">
                <a:solidFill>
                  <a:schemeClr val="bg2">
                    <a:lumMod val="50000"/>
                    <a:lumOff val="50000"/>
                  </a:schemeClr>
                </a:solidFill>
              </a:rPr>
              <a:t>محوسبة</a:t>
            </a:r>
            <a:r>
              <a:rPr lang="ar-SA" b="1" dirty="0" smtClean="0">
                <a:solidFill>
                  <a:schemeClr val="bg2">
                    <a:lumMod val="50000"/>
                    <a:lumOff val="50000"/>
                  </a:schemeClr>
                </a:solidFill>
              </a:rPr>
              <a:t> مع شركاء الأعمال </a:t>
            </a:r>
          </a:p>
          <a:p>
            <a:pPr algn="ctr"/>
            <a:r>
              <a:rPr lang="ar-SA" b="1" dirty="0" smtClean="0">
                <a:solidFill>
                  <a:schemeClr val="bg2">
                    <a:lumMod val="50000"/>
                    <a:lumOff val="50000"/>
                  </a:schemeClr>
                </a:solidFill>
              </a:rPr>
              <a:t>تصميم مشترك</a:t>
            </a:r>
          </a:p>
          <a:p>
            <a:pPr algn="ctr"/>
            <a:r>
              <a:rPr lang="ar-SA" b="1" dirty="0" smtClean="0">
                <a:solidFill>
                  <a:schemeClr val="bg2">
                    <a:lumMod val="50000"/>
                    <a:lumOff val="50000"/>
                  </a:schemeClr>
                </a:solidFill>
              </a:rPr>
              <a:t>إيجاد مصادر خارجية</a:t>
            </a:r>
            <a:endParaRPr lang="en-US" b="1" dirty="0">
              <a:solidFill>
                <a:schemeClr val="bg2">
                  <a:lumMod val="50000"/>
                  <a:lumOff val="50000"/>
                </a:schemeClr>
              </a:solidFill>
            </a:endParaRPr>
          </a:p>
        </p:txBody>
      </p:sp>
      <p:sp>
        <p:nvSpPr>
          <p:cNvPr id="9" name="Rectangle 8"/>
          <p:cNvSpPr/>
          <p:nvPr/>
        </p:nvSpPr>
        <p:spPr>
          <a:xfrm>
            <a:off x="1524000" y="4038600"/>
            <a:ext cx="1143000" cy="213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bg2">
                    <a:lumMod val="50000"/>
                    <a:lumOff val="50000"/>
                  </a:schemeClr>
                </a:solidFill>
              </a:rPr>
              <a:t>علاقة </a:t>
            </a:r>
            <a:r>
              <a:rPr lang="ar-SA" b="1" dirty="0" err="1" smtClean="0">
                <a:solidFill>
                  <a:schemeClr val="bg2">
                    <a:lumMod val="50000"/>
                    <a:lumOff val="50000"/>
                  </a:schemeClr>
                </a:solidFill>
              </a:rPr>
              <a:t>محوسبة</a:t>
            </a:r>
            <a:r>
              <a:rPr lang="ar-SA" b="1" dirty="0" smtClean="0">
                <a:solidFill>
                  <a:schemeClr val="bg2">
                    <a:lumMod val="50000"/>
                    <a:lumOff val="50000"/>
                  </a:schemeClr>
                </a:solidFill>
              </a:rPr>
              <a:t> مع مكاتب بعيدة ومجاميع عمل</a:t>
            </a:r>
          </a:p>
          <a:p>
            <a:pPr algn="ctr"/>
            <a:endParaRPr lang="en-US" b="1" dirty="0">
              <a:solidFill>
                <a:schemeClr val="bg2">
                  <a:lumMod val="50000"/>
                  <a:lumOff val="50000"/>
                </a:schemeClr>
              </a:solidFill>
            </a:endParaRPr>
          </a:p>
        </p:txBody>
      </p:sp>
      <p:sp>
        <p:nvSpPr>
          <p:cNvPr id="10" name="Rectangle 9"/>
          <p:cNvSpPr/>
          <p:nvPr/>
        </p:nvSpPr>
        <p:spPr>
          <a:xfrm>
            <a:off x="1524000" y="1143000"/>
            <a:ext cx="1219200" cy="213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bg2">
                    <a:lumMod val="50000"/>
                    <a:lumOff val="50000"/>
                  </a:schemeClr>
                </a:solidFill>
              </a:rPr>
              <a:t>علاقة </a:t>
            </a:r>
            <a:r>
              <a:rPr lang="ar-SA" b="1" dirty="0" err="1" smtClean="0">
                <a:solidFill>
                  <a:schemeClr val="bg2">
                    <a:lumMod val="50000"/>
                    <a:lumOff val="50000"/>
                  </a:schemeClr>
                </a:solidFill>
              </a:rPr>
              <a:t>محوسبة</a:t>
            </a:r>
            <a:r>
              <a:rPr lang="ar-SA" b="1" dirty="0" smtClean="0">
                <a:solidFill>
                  <a:schemeClr val="bg2">
                    <a:lumMod val="50000"/>
                    <a:lumOff val="50000"/>
                  </a:schemeClr>
                </a:solidFill>
              </a:rPr>
              <a:t> مع المصانع</a:t>
            </a:r>
          </a:p>
          <a:p>
            <a:pPr algn="ctr"/>
            <a:r>
              <a:rPr lang="ar-SA" b="1" dirty="0" smtClean="0">
                <a:solidFill>
                  <a:schemeClr val="bg2">
                    <a:lumMod val="50000"/>
                    <a:lumOff val="50000"/>
                  </a:schemeClr>
                </a:solidFill>
              </a:rPr>
              <a:t>منتجات بالوقت المحدد تخطيط إنتاج</a:t>
            </a:r>
          </a:p>
          <a:p>
            <a:pPr algn="ctr"/>
            <a:endParaRPr lang="en-US" b="1" dirty="0">
              <a:solidFill>
                <a:schemeClr val="bg2">
                  <a:lumMod val="50000"/>
                  <a:lumOff val="50000"/>
                </a:schemeClr>
              </a:solidFill>
            </a:endParaRPr>
          </a:p>
        </p:txBody>
      </p:sp>
      <p:cxnSp>
        <p:nvCxnSpPr>
          <p:cNvPr id="12" name="Straight Arrow Connector 11"/>
          <p:cNvCxnSpPr/>
          <p:nvPr/>
        </p:nvCxnSpPr>
        <p:spPr>
          <a:xfrm flipV="1">
            <a:off x="5562600" y="1905000"/>
            <a:ext cx="1447800" cy="762000"/>
          </a:xfrm>
          <a:prstGeom prst="straightConnector1">
            <a:avLst/>
          </a:prstGeom>
          <a:ln>
            <a:prstDash val="dash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638800" y="3505200"/>
            <a:ext cx="1371600" cy="990600"/>
          </a:xfrm>
          <a:prstGeom prst="straightConnector1">
            <a:avLst/>
          </a:prstGeom>
          <a:ln>
            <a:prstDash val="dash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3" idx="4"/>
            <a:endCxn id="8" idx="0"/>
          </p:cNvCxnSpPr>
          <p:nvPr/>
        </p:nvCxnSpPr>
        <p:spPr>
          <a:xfrm rot="5400000">
            <a:off x="4610100" y="4191000"/>
            <a:ext cx="609600" cy="1588"/>
          </a:xfrm>
          <a:prstGeom prst="straightConnector1">
            <a:avLst/>
          </a:prstGeom>
          <a:ln>
            <a:prstDash val="dash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3" idx="3"/>
          </p:cNvCxnSpPr>
          <p:nvPr/>
        </p:nvCxnSpPr>
        <p:spPr>
          <a:xfrm rot="5400000">
            <a:off x="3048000" y="3270856"/>
            <a:ext cx="920144" cy="1682144"/>
          </a:xfrm>
          <a:prstGeom prst="straightConnector1">
            <a:avLst/>
          </a:prstGeom>
          <a:ln>
            <a:prstDash val="dash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a:off x="2743200" y="2057400"/>
            <a:ext cx="1447800" cy="762000"/>
          </a:xfrm>
          <a:prstGeom prst="straightConnector1">
            <a:avLst/>
          </a:prstGeom>
          <a:ln>
            <a:prstDash val="dashDot"/>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solidFill>
                  <a:srgbClr val="FF3399"/>
                </a:solidFill>
              </a:rPr>
              <a:t>نظام الاتصالات عن بعد</a:t>
            </a:r>
            <a:r>
              <a:rPr lang="en-US" sz="3600" dirty="0" smtClean="0">
                <a:solidFill>
                  <a:srgbClr val="FF3399"/>
                </a:solidFill>
              </a:rPr>
              <a:t/>
            </a:r>
            <a:br>
              <a:rPr lang="en-US" sz="3600" dirty="0" smtClean="0">
                <a:solidFill>
                  <a:srgbClr val="FF3399"/>
                </a:solidFill>
              </a:rPr>
            </a:br>
            <a:r>
              <a:rPr lang="en-US" sz="3600" dirty="0" smtClean="0">
                <a:solidFill>
                  <a:srgbClr val="FF3399"/>
                </a:solidFill>
                <a:latin typeface="+mn-lt"/>
              </a:rPr>
              <a:t>Telecommunication System</a:t>
            </a:r>
            <a:endParaRPr lang="en-US" sz="3600" dirty="0">
              <a:solidFill>
                <a:srgbClr val="FF3399"/>
              </a:solidFill>
              <a:latin typeface="+mn-lt"/>
            </a:endParaRPr>
          </a:p>
        </p:txBody>
      </p:sp>
      <p:sp>
        <p:nvSpPr>
          <p:cNvPr id="3" name="Content Placeholder 2"/>
          <p:cNvSpPr>
            <a:spLocks noGrp="1"/>
          </p:cNvSpPr>
          <p:nvPr>
            <p:ph idx="1"/>
          </p:nvPr>
        </p:nvSpPr>
        <p:spPr/>
        <p:txBody>
          <a:bodyPr/>
          <a:lstStyle/>
          <a:p>
            <a:r>
              <a:rPr lang="ar-SA" sz="2800" dirty="0" smtClean="0"/>
              <a:t>هو عبارة عن تراسل بالمعلومات عن طريق الوسائل الالكترونية عبر مسافات بعيدة المدى</a:t>
            </a:r>
          </a:p>
          <a:p>
            <a:r>
              <a:rPr lang="ar-SA" sz="2800" dirty="0" smtClean="0"/>
              <a:t>يشتمل نظام الاتصالات على مجموعة من المكونات المادية والبرمجية المنسقة لغرض التواصل بالمعلومات.</a:t>
            </a:r>
          </a:p>
          <a:p>
            <a:r>
              <a:rPr lang="ar-SA" sz="2800" dirty="0" smtClean="0"/>
              <a:t>تستخدم الاتصالات عن بعد في إدارة الأعمال </a:t>
            </a:r>
            <a:r>
              <a:rPr lang="ar-SA" sz="2800" u="sng" dirty="0" smtClean="0"/>
              <a:t>لعدة أغراض أهمها:</a:t>
            </a:r>
          </a:p>
          <a:p>
            <a:pPr marL="514350" indent="-514350">
              <a:buFont typeface="+mj-lt"/>
              <a:buAutoNum type="arabicPeriod"/>
            </a:pPr>
            <a:r>
              <a:rPr lang="ar-SA" sz="2400" dirty="0" smtClean="0"/>
              <a:t>التنسيق في إجراءات الأعمال</a:t>
            </a:r>
          </a:p>
          <a:p>
            <a:pPr marL="514350" indent="-514350">
              <a:buFont typeface="+mj-lt"/>
              <a:buAutoNum type="arabicPeriod"/>
            </a:pPr>
            <a:r>
              <a:rPr lang="ar-SA" sz="2400" dirty="0" smtClean="0"/>
              <a:t>التراسل بصورة أكثر كفاءة وفاعلية</a:t>
            </a:r>
          </a:p>
          <a:p>
            <a:pPr marL="514350" indent="-514350">
              <a:buFont typeface="+mj-lt"/>
              <a:buAutoNum type="arabicPeriod"/>
            </a:pPr>
            <a:r>
              <a:rPr lang="ar-SA" sz="2400" dirty="0" smtClean="0"/>
              <a:t>تسهيل وتبسيط العلاقات مع الموردين والعملاء والشركاء</a:t>
            </a:r>
            <a:endParaRPr lang="en-US" sz="2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عناصر نظام الاتصال عن بعد ووظائفه:</a:t>
            </a:r>
            <a:endParaRPr lang="en-US" dirty="0"/>
          </a:p>
        </p:txBody>
      </p:sp>
      <p:sp>
        <p:nvSpPr>
          <p:cNvPr id="3" name="Content Placeholder 2"/>
          <p:cNvSpPr>
            <a:spLocks noGrp="1"/>
          </p:cNvSpPr>
          <p:nvPr>
            <p:ph idx="1"/>
          </p:nvPr>
        </p:nvSpPr>
        <p:spPr/>
        <p:txBody>
          <a:bodyPr/>
          <a:lstStyle/>
          <a:p>
            <a:r>
              <a:rPr lang="ar-SA" sz="2800" dirty="0" smtClean="0">
                <a:solidFill>
                  <a:srgbClr val="FF3399"/>
                </a:solidFill>
              </a:rPr>
              <a:t>عناصر نظام الاتصالات عن بعد:</a:t>
            </a:r>
          </a:p>
          <a:p>
            <a:pPr>
              <a:buNone/>
            </a:pPr>
            <a:r>
              <a:rPr lang="ar-SA" sz="2400" dirty="0" smtClean="0"/>
              <a:t>	حاسوب، محطات طرفية، قنوات اتصال، معالجات الاتصال، برمجيات الاتصال.</a:t>
            </a:r>
          </a:p>
          <a:p>
            <a:r>
              <a:rPr lang="ar-SA" sz="2400" dirty="0" smtClean="0">
                <a:solidFill>
                  <a:srgbClr val="FF3399"/>
                </a:solidFill>
              </a:rPr>
              <a:t>وظائف نظام الاتصال عن بعد:</a:t>
            </a:r>
          </a:p>
          <a:p>
            <a:pPr marL="457200" indent="-457200">
              <a:buFont typeface="+mj-lt"/>
              <a:buAutoNum type="arabicPeriod"/>
            </a:pPr>
            <a:r>
              <a:rPr lang="ar-SA" sz="2400" dirty="0" smtClean="0"/>
              <a:t>نقل وبث المعلومة</a:t>
            </a:r>
          </a:p>
          <a:p>
            <a:pPr marL="457200" indent="-457200">
              <a:buFont typeface="+mj-lt"/>
              <a:buAutoNum type="arabicPeriod"/>
            </a:pPr>
            <a:r>
              <a:rPr lang="ar-SA" sz="2400" dirty="0" smtClean="0"/>
              <a:t>تامين رابط بين المرسل والمستقبل</a:t>
            </a:r>
          </a:p>
          <a:p>
            <a:pPr marL="457200" indent="-457200">
              <a:buFont typeface="+mj-lt"/>
              <a:buAutoNum type="arabicPeriod"/>
            </a:pPr>
            <a:r>
              <a:rPr lang="ar-SA" sz="2400" dirty="0" smtClean="0"/>
              <a:t>تامين مسارات ذات كفاءة عالية</a:t>
            </a:r>
          </a:p>
          <a:p>
            <a:pPr marL="457200" indent="-457200">
              <a:buFont typeface="+mj-lt"/>
              <a:buAutoNum type="arabicPeriod"/>
            </a:pPr>
            <a:r>
              <a:rPr lang="ar-SA" sz="2400" dirty="0" smtClean="0"/>
              <a:t>أداء المعالجة الأولية للمعلومات</a:t>
            </a:r>
          </a:p>
          <a:p>
            <a:pPr marL="457200" indent="-457200">
              <a:buFont typeface="+mj-lt"/>
              <a:buAutoNum type="arabicPeriod"/>
            </a:pPr>
            <a:r>
              <a:rPr lang="ar-SA" sz="2400" dirty="0" smtClean="0"/>
              <a:t>إحداث تعديل على شكل الرسائل وسرعة إرسالها</a:t>
            </a:r>
          </a:p>
          <a:p>
            <a:pPr marL="457200" indent="-457200">
              <a:buFont typeface="+mj-lt"/>
              <a:buAutoNum type="arabicPeriod"/>
            </a:pPr>
            <a:r>
              <a:rPr lang="ar-SA" sz="2400" dirty="0" smtClean="0"/>
              <a:t>أداء وظائف التحرير والتنقيح للبيانات</a:t>
            </a:r>
          </a:p>
          <a:p>
            <a:pPr marL="457200" indent="-457200">
              <a:buFont typeface="+mj-lt"/>
              <a:buAutoNum type="arabicPeriod"/>
            </a:pPr>
            <a:r>
              <a:rPr lang="ar-SA" sz="2400" dirty="0" smtClean="0"/>
              <a:t>السيطرة على انسيابية المعلومات</a:t>
            </a:r>
            <a:endParaRPr lang="en-US" sz="24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SA" sz="2800" dirty="0" smtClean="0">
                <a:solidFill>
                  <a:srgbClr val="FF3399"/>
                </a:solidFill>
              </a:rPr>
              <a:t>البروتوكول:</a:t>
            </a:r>
            <a:r>
              <a:rPr lang="ar-SA" dirty="0" smtClean="0"/>
              <a:t> </a:t>
            </a:r>
            <a:r>
              <a:rPr lang="ar-SA" sz="2800" dirty="0" smtClean="0"/>
              <a:t>هو مجموعة من القواعد والإجراءات التي تحكم أو تسيطر على نقل وبث المعلومات بين العناصر المختلفة في الشبكة.</a:t>
            </a:r>
          </a:p>
          <a:p>
            <a:r>
              <a:rPr lang="ar-SA" sz="2800" dirty="0" smtClean="0">
                <a:solidFill>
                  <a:srgbClr val="FF3399"/>
                </a:solidFill>
              </a:rPr>
              <a:t>الإشارات القياسية والإشارات الرقمية في الاتصالات:</a:t>
            </a:r>
          </a:p>
          <a:p>
            <a:pPr>
              <a:buNone/>
            </a:pPr>
            <a:endParaRPr lang="ar-SA" sz="2800" dirty="0" smtClean="0"/>
          </a:p>
          <a:p>
            <a:pPr>
              <a:buNone/>
            </a:pPr>
            <a:r>
              <a:rPr lang="ar-SA" sz="2800" dirty="0" smtClean="0"/>
              <a:t>	</a:t>
            </a:r>
          </a:p>
        </p:txBody>
      </p:sp>
      <p:graphicFrame>
        <p:nvGraphicFramePr>
          <p:cNvPr id="4" name="Table 3"/>
          <p:cNvGraphicFramePr>
            <a:graphicFrameLocks noGrp="1"/>
          </p:cNvGraphicFramePr>
          <p:nvPr/>
        </p:nvGraphicFramePr>
        <p:xfrm>
          <a:off x="1371600" y="3886200"/>
          <a:ext cx="6934200" cy="2758440"/>
        </p:xfrm>
        <a:graphic>
          <a:graphicData uri="http://schemas.openxmlformats.org/drawingml/2006/table">
            <a:tbl>
              <a:tblPr firstRow="1" bandRow="1">
                <a:tableStyleId>{5C22544A-7EE6-4342-B048-85BDC9FD1C3A}</a:tableStyleId>
              </a:tblPr>
              <a:tblGrid>
                <a:gridCol w="3467100"/>
                <a:gridCol w="3467100"/>
              </a:tblGrid>
              <a:tr h="381000">
                <a:tc>
                  <a:txBody>
                    <a:bodyPr/>
                    <a:lstStyle/>
                    <a:p>
                      <a:pPr algn="ctr"/>
                      <a:r>
                        <a:rPr lang="ar-SA" dirty="0" smtClean="0">
                          <a:solidFill>
                            <a:schemeClr val="bg2">
                              <a:lumMod val="50000"/>
                              <a:lumOff val="50000"/>
                            </a:schemeClr>
                          </a:solidFill>
                        </a:rPr>
                        <a:t>الإشارات الرقمية</a:t>
                      </a:r>
                      <a:endParaRPr lang="en-US" dirty="0">
                        <a:solidFill>
                          <a:schemeClr val="bg2">
                            <a:lumMod val="50000"/>
                            <a:lumOff val="50000"/>
                          </a:schemeClr>
                        </a:solidFill>
                      </a:endParaRPr>
                    </a:p>
                  </a:txBody>
                  <a:tcPr/>
                </a:tc>
                <a:tc>
                  <a:txBody>
                    <a:bodyPr/>
                    <a:lstStyle/>
                    <a:p>
                      <a:pPr algn="ctr"/>
                      <a:r>
                        <a:rPr lang="ar-SA" dirty="0" smtClean="0">
                          <a:solidFill>
                            <a:schemeClr val="bg2">
                              <a:lumMod val="50000"/>
                              <a:lumOff val="50000"/>
                            </a:schemeClr>
                          </a:solidFill>
                        </a:rPr>
                        <a:t>الإشارات القياسية</a:t>
                      </a:r>
                      <a:endParaRPr lang="en-US" dirty="0">
                        <a:solidFill>
                          <a:schemeClr val="bg2">
                            <a:lumMod val="50000"/>
                            <a:lumOff val="50000"/>
                          </a:schemeClr>
                        </a:solidFill>
                      </a:endParaRPr>
                    </a:p>
                  </a:txBody>
                  <a:tcPr/>
                </a:tc>
              </a:tr>
              <a:tr h="1409700">
                <a:tc>
                  <a:txBody>
                    <a:bodyPr/>
                    <a:lstStyle/>
                    <a:p>
                      <a:r>
                        <a:rPr lang="ar-SA" dirty="0" smtClean="0"/>
                        <a:t>تكون على شكل موجات متقطعة</a:t>
                      </a:r>
                    </a:p>
                    <a:p>
                      <a:r>
                        <a:rPr lang="ar-SA" dirty="0" smtClean="0"/>
                        <a:t>لا تسمح بأي قدر من التشويش</a:t>
                      </a:r>
                    </a:p>
                    <a:p>
                      <a:r>
                        <a:rPr lang="ar-SA" dirty="0" smtClean="0"/>
                        <a:t>يتفوق</a:t>
                      </a:r>
                      <a:r>
                        <a:rPr lang="ar-SA" baseline="0" dirty="0" smtClean="0"/>
                        <a:t> في نقل المعلومات الى مسافات بعيدة</a:t>
                      </a:r>
                    </a:p>
                    <a:p>
                      <a:r>
                        <a:rPr lang="ar-SA" baseline="0" dirty="0" smtClean="0"/>
                        <a:t>يراقب أوضاع قناة الاتصال ويصحح مسارها</a:t>
                      </a:r>
                    </a:p>
                    <a:p>
                      <a:r>
                        <a:rPr lang="ar-SA" baseline="0" dirty="0" smtClean="0"/>
                        <a:t>جودة استخدام عالية</a:t>
                      </a:r>
                    </a:p>
                    <a:p>
                      <a:r>
                        <a:rPr lang="ar-SA" baseline="0" dirty="0" smtClean="0"/>
                        <a:t>تناقل النصوص والصور بقدر كبير من الدقة</a:t>
                      </a:r>
                    </a:p>
                    <a:p>
                      <a:r>
                        <a:rPr lang="ar-SA" baseline="0" dirty="0" smtClean="0"/>
                        <a:t>الأمن</a:t>
                      </a:r>
                      <a:endParaRPr lang="en-US" dirty="0"/>
                    </a:p>
                  </a:txBody>
                  <a:tcPr/>
                </a:tc>
                <a:tc>
                  <a:txBody>
                    <a:bodyPr/>
                    <a:lstStyle/>
                    <a:p>
                      <a:r>
                        <a:rPr lang="ar-SA" dirty="0" smtClean="0"/>
                        <a:t>تكون على شكل موجات مستمرة </a:t>
                      </a:r>
                    </a:p>
                    <a:p>
                      <a:r>
                        <a:rPr lang="ar-SA" dirty="0" smtClean="0"/>
                        <a:t>يوجد </a:t>
                      </a:r>
                      <a:r>
                        <a:rPr lang="ar-SA" dirty="0" err="1" smtClean="0"/>
                        <a:t>بها</a:t>
                      </a:r>
                      <a:r>
                        <a:rPr lang="ar-SA" dirty="0" smtClean="0"/>
                        <a:t> قدر من التشويش</a:t>
                      </a:r>
                    </a:p>
                    <a:p>
                      <a:r>
                        <a:rPr lang="ar-SA" dirty="0" smtClean="0"/>
                        <a:t>يضعف كلما طالت المسافة</a:t>
                      </a:r>
                      <a:endParaRPr lang="en-US" dirty="0"/>
                    </a:p>
                  </a:txBody>
                  <a:tcPr/>
                </a:tc>
              </a:tr>
              <a:tr h="121920">
                <a:tc>
                  <a:txBody>
                    <a:bodyPr/>
                    <a:lstStyle/>
                    <a:p>
                      <a:endParaRPr lang="en-US" dirty="0"/>
                    </a:p>
                  </a:txBody>
                  <a:tcPr/>
                </a:tc>
                <a:tc>
                  <a:txBody>
                    <a:bodyPr/>
                    <a:lstStyle/>
                    <a:p>
                      <a:endParaRPr lang="en-US" dirty="0"/>
                    </a:p>
                  </a:txBody>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ar-SA" sz="2800" dirty="0" smtClean="0">
                <a:solidFill>
                  <a:srgbClr val="FF3399"/>
                </a:solidFill>
              </a:rPr>
              <a:t>المودم (</a:t>
            </a:r>
            <a:r>
              <a:rPr lang="en-US" sz="2800" dirty="0" smtClean="0">
                <a:solidFill>
                  <a:srgbClr val="FF3399"/>
                </a:solidFill>
              </a:rPr>
              <a:t>Modem</a:t>
            </a:r>
            <a:r>
              <a:rPr lang="ar-SA" sz="2800" dirty="0" smtClean="0">
                <a:solidFill>
                  <a:srgbClr val="FF3399"/>
                </a:solidFill>
              </a:rPr>
              <a:t>):</a:t>
            </a:r>
            <a:r>
              <a:rPr lang="ar-SA" sz="2800" dirty="0" smtClean="0"/>
              <a:t>هو وسيلة تستخدم لإرسال واستلام البيانات على خطوط الهاتف، من والى حواسيب المستخدمين. فهو جهاز ربط بين حاسوب مستفيد وبين خط الهاتف المرتبط بالحاسوب.</a:t>
            </a:r>
          </a:p>
          <a:p>
            <a:r>
              <a:rPr lang="ar-SA" sz="2800" dirty="0" smtClean="0">
                <a:solidFill>
                  <a:srgbClr val="FF3399"/>
                </a:solidFill>
              </a:rPr>
              <a:t>قنوات ووسائط الاتصال:</a:t>
            </a:r>
          </a:p>
          <a:p>
            <a:pPr>
              <a:buFont typeface="Courier New" pitchFamily="49" charset="0"/>
              <a:buChar char="o"/>
            </a:pPr>
            <a:r>
              <a:rPr lang="ar-SA" sz="2400" dirty="0" smtClean="0"/>
              <a:t>الأسلاك المبرومة هي أسلاك خيطية من النحاس تستخدم </a:t>
            </a:r>
            <a:r>
              <a:rPr lang="ar-SA" sz="2400" dirty="0" err="1" smtClean="0"/>
              <a:t>لكيبلات</a:t>
            </a:r>
            <a:r>
              <a:rPr lang="ar-SA" sz="2400" dirty="0" smtClean="0"/>
              <a:t> الهاتف</a:t>
            </a:r>
          </a:p>
          <a:p>
            <a:pPr>
              <a:buFont typeface="Courier New" pitchFamily="49" charset="0"/>
              <a:buChar char="o"/>
            </a:pPr>
            <a:r>
              <a:rPr lang="ar-SA" sz="2400" dirty="0" err="1" smtClean="0"/>
              <a:t>كيبل</a:t>
            </a:r>
            <a:r>
              <a:rPr lang="ar-SA" sz="2400" dirty="0" smtClean="0"/>
              <a:t> محوري يستخدم للنقل التلفزيوني وهو وسيلة سلكية</a:t>
            </a:r>
          </a:p>
          <a:p>
            <a:pPr>
              <a:buFont typeface="Courier New" pitchFamily="49" charset="0"/>
              <a:buChar char="o"/>
            </a:pPr>
            <a:r>
              <a:rPr lang="ar-SA" sz="2400" dirty="0" err="1" smtClean="0"/>
              <a:t>كيبل</a:t>
            </a:r>
            <a:r>
              <a:rPr lang="ar-SA" sz="2400" dirty="0" smtClean="0"/>
              <a:t> الألياف الضوئية هي أسلاك خيطية مصنوعة من ألياف الزجاج النقي وهي أسرع من الأسلاك النحاسية.</a:t>
            </a:r>
            <a:endParaRPr lang="en-US" sz="24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تكنولوجيا </a:t>
            </a:r>
            <a:r>
              <a:rPr lang="ar-SA" smtClean="0"/>
              <a:t>الاتصالات اللاسلكي:</a:t>
            </a:r>
            <a:endParaRPr lang="en-US"/>
          </a:p>
        </p:txBody>
      </p:sp>
      <p:sp>
        <p:nvSpPr>
          <p:cNvPr id="3" name="Content Placeholder 2"/>
          <p:cNvSpPr>
            <a:spLocks noGrp="1"/>
          </p:cNvSpPr>
          <p:nvPr>
            <p:ph idx="1"/>
          </p:nvPr>
        </p:nvSpPr>
        <p:spPr/>
        <p:txBody>
          <a:bodyPr/>
          <a:lstStyle/>
          <a:p>
            <a:r>
              <a:rPr lang="ar-SA" sz="2400" dirty="0" smtClean="0">
                <a:solidFill>
                  <a:srgbClr val="FF0000"/>
                </a:solidFill>
              </a:rPr>
              <a:t>البث اللاسلكي والاتصالات اللاسلكية </a:t>
            </a:r>
            <a:r>
              <a:rPr lang="ar-SA" sz="2400" dirty="0" smtClean="0"/>
              <a:t>ترسل الإشارات من خلال الهواء أو الفضاء دون أن تكون مرتبطة بأي نوع من الأنواع المختلفة من الأسلاك. وقد أصبح هذا النوع شائع الاستخدام في العصر الحالي ومن أمثلتها:</a:t>
            </a:r>
          </a:p>
          <a:p>
            <a:pPr marL="514350" indent="-514350">
              <a:buFont typeface="+mj-lt"/>
              <a:buAutoNum type="arabicPeriod"/>
            </a:pPr>
            <a:r>
              <a:rPr lang="ar-SA" sz="2400" dirty="0" smtClean="0"/>
              <a:t>البث عبر المايكروويف</a:t>
            </a:r>
          </a:p>
          <a:p>
            <a:pPr marL="514350" indent="-514350">
              <a:buFont typeface="+mj-lt"/>
              <a:buAutoNum type="arabicPeriod"/>
            </a:pPr>
            <a:r>
              <a:rPr lang="ar-SA" sz="2400" dirty="0" smtClean="0"/>
              <a:t>اتصالات الأقمار الصناعية</a:t>
            </a:r>
          </a:p>
          <a:p>
            <a:pPr marL="514350" indent="-514350">
              <a:buFont typeface="+mj-lt"/>
              <a:buAutoNum type="arabicPeriod"/>
            </a:pPr>
            <a:r>
              <a:rPr lang="ar-SA" sz="2400" dirty="0" smtClean="0"/>
              <a:t>أجهزة التنادي أو التراسل</a:t>
            </a:r>
          </a:p>
          <a:p>
            <a:pPr marL="514350" indent="-514350">
              <a:buFont typeface="+mj-lt"/>
              <a:buAutoNum type="arabicPeriod"/>
            </a:pPr>
            <a:r>
              <a:rPr lang="ar-SA" sz="2400" dirty="0" smtClean="0"/>
              <a:t>الخ ......................</a:t>
            </a:r>
          </a:p>
          <a:p>
            <a:pPr marL="514350" indent="-514350"/>
            <a:r>
              <a:rPr lang="ar-SA" sz="2400" dirty="0" smtClean="0">
                <a:solidFill>
                  <a:srgbClr val="FF0000"/>
                </a:solidFill>
              </a:rPr>
              <a:t>شبكات الاتصال الضوئية:</a:t>
            </a:r>
          </a:p>
          <a:p>
            <a:pPr marL="514350" indent="-514350">
              <a:buNone/>
            </a:pPr>
            <a:r>
              <a:rPr lang="ar-SA" sz="2400" dirty="0" smtClean="0"/>
              <a:t>	هي تكنولوجيا لعمل الشبكات التي تتناقل فيها البيانات بسرعة عالية وعلى شكل نبضات ضوئية.</a:t>
            </a:r>
            <a:endParaRPr lang="en-US" sz="2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ar-SA" sz="2800" dirty="0" smtClean="0"/>
              <a:t>وقد أصبح هذا النوع من الاتصالات ذا أهمية كبيرة لعدة أسباب:</a:t>
            </a:r>
          </a:p>
          <a:p>
            <a:pPr marL="514350" indent="-514350">
              <a:buFont typeface="+mj-lt"/>
              <a:buAutoNum type="arabicPeriod"/>
            </a:pPr>
            <a:r>
              <a:rPr lang="ar-SA" sz="2400" dirty="0" smtClean="0"/>
              <a:t>يمكنها نقل كل أنواع البيانات والمعلومات الصوتية </a:t>
            </a:r>
            <a:r>
              <a:rPr lang="ar-SA" sz="2400" dirty="0" err="1" smtClean="0"/>
              <a:t>والفيديوية</a:t>
            </a:r>
            <a:r>
              <a:rPr lang="ar-SA" sz="2400" dirty="0" smtClean="0"/>
              <a:t>.</a:t>
            </a:r>
          </a:p>
          <a:p>
            <a:pPr marL="514350" indent="-514350">
              <a:buFont typeface="+mj-lt"/>
              <a:buAutoNum type="arabicPeriod"/>
            </a:pPr>
            <a:r>
              <a:rPr lang="ar-SA" sz="2400" dirty="0" smtClean="0"/>
              <a:t>لها سعة نطاق واسعة جدا لتامين الاتصال.</a:t>
            </a:r>
          </a:p>
          <a:p>
            <a:pPr marL="514350" indent="-514350">
              <a:buFont typeface="+mj-lt"/>
              <a:buAutoNum type="arabicPeriod"/>
            </a:pPr>
            <a:r>
              <a:rPr lang="ar-SA" sz="2400" dirty="0" smtClean="0"/>
              <a:t>لا يوجد انخفاض وتناقص في نوعية الاتصال عبر المسافات الجغرافية </a:t>
            </a:r>
            <a:r>
              <a:rPr lang="ar-SA" sz="2400" dirty="0" err="1" smtClean="0"/>
              <a:t>او</a:t>
            </a:r>
            <a:r>
              <a:rPr lang="ar-SA" sz="2400" dirty="0" smtClean="0"/>
              <a:t> الكميات الكبيرة المنقولة من البيانات.</a:t>
            </a:r>
          </a:p>
          <a:p>
            <a:pPr marL="514350" indent="-514350">
              <a:buNone/>
            </a:pPr>
            <a:endParaRPr lang="ar-SA" sz="2400" dirty="0" smtClean="0"/>
          </a:p>
          <a:p>
            <a:pPr marL="514350" indent="-514350"/>
            <a:r>
              <a:rPr lang="ar-SA" sz="2400" dirty="0" smtClean="0"/>
              <a:t>الألياف الضوئية: </a:t>
            </a:r>
            <a:r>
              <a:rPr lang="ar-SA" sz="2400" dirty="0" smtClean="0">
                <a:solidFill>
                  <a:srgbClr val="FF0000"/>
                </a:solidFill>
              </a:rPr>
              <a:t>قراءة</a:t>
            </a:r>
          </a:p>
          <a:p>
            <a:pPr marL="514350" indent="-514350"/>
            <a:endParaRPr lang="ar-SA" sz="2400" dirty="0" smtClean="0"/>
          </a:p>
          <a:p>
            <a:pPr marL="514350" indent="-514350">
              <a:buNone/>
            </a:pPr>
            <a:endParaRPr lang="en-US" sz="24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6601" y="457200"/>
            <a:ext cx="2743199" cy="523220"/>
          </a:xfrm>
          <a:prstGeom prst="rect">
            <a:avLst/>
          </a:prstGeom>
          <a:noFill/>
        </p:spPr>
        <p:txBody>
          <a:bodyPr wrap="square" rtlCol="0">
            <a:spAutoFit/>
          </a:bodyPr>
          <a:lstStyle/>
          <a:p>
            <a:pPr algn="ctr"/>
            <a:r>
              <a:rPr lang="ar-SA" sz="2800" b="1" dirty="0" smtClean="0"/>
              <a:t>أشكال الشبكات</a:t>
            </a:r>
            <a:endParaRPr lang="en-US" sz="2800" b="1" dirty="0"/>
          </a:p>
        </p:txBody>
      </p:sp>
      <p:sp>
        <p:nvSpPr>
          <p:cNvPr id="3" name="TextBox 2"/>
          <p:cNvSpPr txBox="1"/>
          <p:nvPr/>
        </p:nvSpPr>
        <p:spPr>
          <a:xfrm>
            <a:off x="5867400" y="1371600"/>
            <a:ext cx="2895600" cy="400110"/>
          </a:xfrm>
          <a:prstGeom prst="rect">
            <a:avLst/>
          </a:prstGeom>
          <a:noFill/>
        </p:spPr>
        <p:txBody>
          <a:bodyPr wrap="square" rtlCol="0">
            <a:spAutoFit/>
          </a:bodyPr>
          <a:lstStyle/>
          <a:p>
            <a:pPr algn="ctr"/>
            <a:r>
              <a:rPr lang="ar-SA" sz="2000" b="1" dirty="0" smtClean="0">
                <a:solidFill>
                  <a:srgbClr val="FF3399"/>
                </a:solidFill>
              </a:rPr>
              <a:t>الشبكة </a:t>
            </a:r>
            <a:r>
              <a:rPr lang="ar-SA" sz="2000" b="1" dirty="0" err="1" smtClean="0">
                <a:solidFill>
                  <a:srgbClr val="FF3399"/>
                </a:solidFill>
              </a:rPr>
              <a:t>النجمية</a:t>
            </a:r>
            <a:r>
              <a:rPr lang="ar-SA" sz="2000" b="1" dirty="0" smtClean="0">
                <a:solidFill>
                  <a:srgbClr val="FF3399"/>
                </a:solidFill>
              </a:rPr>
              <a:t>  </a:t>
            </a:r>
            <a:r>
              <a:rPr lang="en-US" sz="2000" b="1" dirty="0" smtClean="0">
                <a:solidFill>
                  <a:srgbClr val="FF3399"/>
                </a:solidFill>
              </a:rPr>
              <a:t>Star Network</a:t>
            </a:r>
            <a:endParaRPr lang="en-US" sz="2000" b="1" dirty="0">
              <a:solidFill>
                <a:srgbClr val="FF3399"/>
              </a:solidFill>
            </a:endParaRPr>
          </a:p>
        </p:txBody>
      </p:sp>
      <p:pic>
        <p:nvPicPr>
          <p:cNvPr id="1026" name="Picture 2" descr="C:\Program Files\Microsoft Office\MEDIA\CAGCAT10\j0285750.wmf"/>
          <p:cNvPicPr>
            <a:picLocks noChangeAspect="1" noChangeArrowheads="1"/>
          </p:cNvPicPr>
          <p:nvPr/>
        </p:nvPicPr>
        <p:blipFill>
          <a:blip r:embed="rId3"/>
          <a:srcRect/>
          <a:stretch>
            <a:fillRect/>
          </a:stretch>
        </p:blipFill>
        <p:spPr bwMode="auto">
          <a:xfrm>
            <a:off x="3659886" y="2667000"/>
            <a:ext cx="1824228" cy="1447800"/>
          </a:xfrm>
          <a:prstGeom prst="rect">
            <a:avLst/>
          </a:prstGeom>
          <a:noFill/>
        </p:spPr>
      </p:pic>
      <p:pic>
        <p:nvPicPr>
          <p:cNvPr id="6" name="Picture 2" descr="C:\Program Files\Microsoft Office\MEDIA\CAGCAT10\j0285750.wmf"/>
          <p:cNvPicPr>
            <a:picLocks noChangeAspect="1" noChangeArrowheads="1"/>
          </p:cNvPicPr>
          <p:nvPr/>
        </p:nvPicPr>
        <p:blipFill>
          <a:blip r:embed="rId3"/>
          <a:srcRect/>
          <a:stretch>
            <a:fillRect/>
          </a:stretch>
        </p:blipFill>
        <p:spPr bwMode="auto">
          <a:xfrm>
            <a:off x="6400800" y="2057400"/>
            <a:ext cx="1143000" cy="838200"/>
          </a:xfrm>
          <a:prstGeom prst="rect">
            <a:avLst/>
          </a:prstGeom>
          <a:noFill/>
        </p:spPr>
      </p:pic>
      <p:pic>
        <p:nvPicPr>
          <p:cNvPr id="9" name="Picture 2" descr="C:\Program Files\Microsoft Office\MEDIA\CAGCAT10\j0285750.wmf"/>
          <p:cNvPicPr>
            <a:picLocks noChangeAspect="1" noChangeArrowheads="1"/>
          </p:cNvPicPr>
          <p:nvPr/>
        </p:nvPicPr>
        <p:blipFill>
          <a:blip r:embed="rId3"/>
          <a:srcRect/>
          <a:stretch>
            <a:fillRect/>
          </a:stretch>
        </p:blipFill>
        <p:spPr bwMode="auto">
          <a:xfrm>
            <a:off x="1828800" y="1295400"/>
            <a:ext cx="1143000" cy="1143000"/>
          </a:xfrm>
          <a:prstGeom prst="rect">
            <a:avLst/>
          </a:prstGeom>
          <a:noFill/>
        </p:spPr>
      </p:pic>
      <p:pic>
        <p:nvPicPr>
          <p:cNvPr id="10" name="Picture 2" descr="C:\Program Files\Microsoft Office\MEDIA\CAGCAT10\j0285750.wmf"/>
          <p:cNvPicPr>
            <a:picLocks noChangeAspect="1" noChangeArrowheads="1"/>
          </p:cNvPicPr>
          <p:nvPr/>
        </p:nvPicPr>
        <p:blipFill>
          <a:blip r:embed="rId3"/>
          <a:srcRect/>
          <a:stretch>
            <a:fillRect/>
          </a:stretch>
        </p:blipFill>
        <p:spPr bwMode="auto">
          <a:xfrm>
            <a:off x="6781800" y="4495800"/>
            <a:ext cx="1219200" cy="990600"/>
          </a:xfrm>
          <a:prstGeom prst="rect">
            <a:avLst/>
          </a:prstGeom>
          <a:noFill/>
        </p:spPr>
      </p:pic>
      <p:pic>
        <p:nvPicPr>
          <p:cNvPr id="11" name="Picture 2" descr="C:\Program Files\Microsoft Office\MEDIA\CAGCAT10\j0285750.wmf"/>
          <p:cNvPicPr>
            <a:picLocks noChangeAspect="1" noChangeArrowheads="1"/>
          </p:cNvPicPr>
          <p:nvPr/>
        </p:nvPicPr>
        <p:blipFill>
          <a:blip r:embed="rId3"/>
          <a:srcRect/>
          <a:stretch>
            <a:fillRect/>
          </a:stretch>
        </p:blipFill>
        <p:spPr bwMode="auto">
          <a:xfrm>
            <a:off x="1676400" y="4648200"/>
            <a:ext cx="1143000" cy="1219200"/>
          </a:xfrm>
          <a:prstGeom prst="rect">
            <a:avLst/>
          </a:prstGeom>
          <a:noFill/>
        </p:spPr>
      </p:pic>
      <p:cxnSp>
        <p:nvCxnSpPr>
          <p:cNvPr id="13" name="Straight Connector 12"/>
          <p:cNvCxnSpPr>
            <a:stCxn id="6" idx="2"/>
            <a:endCxn id="1026" idx="3"/>
          </p:cNvCxnSpPr>
          <p:nvPr/>
        </p:nvCxnSpPr>
        <p:spPr>
          <a:xfrm rot="5400000">
            <a:off x="5980557" y="2399157"/>
            <a:ext cx="495300" cy="14881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9" idx="2"/>
            <a:endCxn id="1026" idx="1"/>
          </p:cNvCxnSpPr>
          <p:nvPr/>
        </p:nvCxnSpPr>
        <p:spPr>
          <a:xfrm rot="16200000" flipH="1">
            <a:off x="2553843" y="2284857"/>
            <a:ext cx="952500" cy="12595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0" idx="1"/>
          </p:cNvCxnSpPr>
          <p:nvPr/>
        </p:nvCxnSpPr>
        <p:spPr>
          <a:xfrm rot="10800000">
            <a:off x="5257800" y="3886200"/>
            <a:ext cx="1524000" cy="11049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1" idx="3"/>
          </p:cNvCxnSpPr>
          <p:nvPr/>
        </p:nvCxnSpPr>
        <p:spPr>
          <a:xfrm flipV="1">
            <a:off x="2819400" y="3886200"/>
            <a:ext cx="1219200" cy="1371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76825" y="990600"/>
            <a:ext cx="3642344" cy="400110"/>
          </a:xfrm>
          <a:prstGeom prst="rect">
            <a:avLst/>
          </a:prstGeom>
          <a:noFill/>
        </p:spPr>
        <p:txBody>
          <a:bodyPr wrap="none" rtlCol="0">
            <a:spAutoFit/>
          </a:bodyPr>
          <a:lstStyle/>
          <a:p>
            <a:r>
              <a:rPr lang="ar-SA" sz="2000" b="1" dirty="0" smtClean="0">
                <a:solidFill>
                  <a:srgbClr val="FF3399"/>
                </a:solidFill>
              </a:rPr>
              <a:t>شبكة </a:t>
            </a:r>
            <a:r>
              <a:rPr lang="ar-SA" sz="2000" b="1" dirty="0" err="1" smtClean="0">
                <a:solidFill>
                  <a:srgbClr val="FF3399"/>
                </a:solidFill>
              </a:rPr>
              <a:t>الباص</a:t>
            </a:r>
            <a:r>
              <a:rPr lang="ar-SA" sz="2000" b="1" dirty="0" smtClean="0">
                <a:solidFill>
                  <a:srgbClr val="FF3399"/>
                </a:solidFill>
              </a:rPr>
              <a:t> </a:t>
            </a:r>
            <a:r>
              <a:rPr lang="en-US" sz="2000" b="1" dirty="0" smtClean="0">
                <a:solidFill>
                  <a:srgbClr val="FF3399"/>
                </a:solidFill>
              </a:rPr>
              <a:t>)</a:t>
            </a:r>
            <a:r>
              <a:rPr lang="ar-SA" sz="2000" b="1" dirty="0" smtClean="0">
                <a:solidFill>
                  <a:srgbClr val="FF3399"/>
                </a:solidFill>
              </a:rPr>
              <a:t> الخطية)</a:t>
            </a:r>
            <a:r>
              <a:rPr lang="en-US" sz="2000" b="1" dirty="0" smtClean="0">
                <a:solidFill>
                  <a:srgbClr val="FF3399"/>
                </a:solidFill>
              </a:rPr>
              <a:t>  </a:t>
            </a:r>
            <a:r>
              <a:rPr lang="ar-SA" sz="2000" b="1" dirty="0" smtClean="0">
                <a:solidFill>
                  <a:srgbClr val="FF3399"/>
                </a:solidFill>
              </a:rPr>
              <a:t> </a:t>
            </a:r>
            <a:r>
              <a:rPr lang="en-US" sz="2000" b="1" dirty="0" smtClean="0">
                <a:solidFill>
                  <a:srgbClr val="FF3399"/>
                </a:solidFill>
              </a:rPr>
              <a:t>Bus Network  </a:t>
            </a:r>
            <a:endParaRPr lang="en-US" sz="2000" b="1" dirty="0">
              <a:solidFill>
                <a:srgbClr val="FF3399"/>
              </a:solidFill>
            </a:endParaRPr>
          </a:p>
        </p:txBody>
      </p:sp>
      <p:pic>
        <p:nvPicPr>
          <p:cNvPr id="2054" name="Picture 6" descr="C:\Program Files\Microsoft Office\MEDIA\CAGCAT10\j0205582.wmf"/>
          <p:cNvPicPr>
            <a:picLocks noChangeAspect="1" noChangeArrowheads="1"/>
          </p:cNvPicPr>
          <p:nvPr/>
        </p:nvPicPr>
        <p:blipFill>
          <a:blip r:embed="rId3"/>
          <a:srcRect/>
          <a:stretch>
            <a:fillRect/>
          </a:stretch>
        </p:blipFill>
        <p:spPr bwMode="auto">
          <a:xfrm>
            <a:off x="5562600" y="1752601"/>
            <a:ext cx="1143000" cy="1066799"/>
          </a:xfrm>
          <a:prstGeom prst="rect">
            <a:avLst/>
          </a:prstGeom>
          <a:noFill/>
        </p:spPr>
      </p:pic>
      <p:pic>
        <p:nvPicPr>
          <p:cNvPr id="10" name="Picture 6" descr="C:\Program Files\Microsoft Office\MEDIA\CAGCAT10\j0205582.wmf"/>
          <p:cNvPicPr>
            <a:picLocks noChangeAspect="1" noChangeArrowheads="1"/>
          </p:cNvPicPr>
          <p:nvPr/>
        </p:nvPicPr>
        <p:blipFill>
          <a:blip r:embed="rId3"/>
          <a:srcRect/>
          <a:stretch>
            <a:fillRect/>
          </a:stretch>
        </p:blipFill>
        <p:spPr bwMode="auto">
          <a:xfrm>
            <a:off x="5562600" y="3200400"/>
            <a:ext cx="1143000" cy="1143000"/>
          </a:xfrm>
          <a:prstGeom prst="rect">
            <a:avLst/>
          </a:prstGeom>
          <a:noFill/>
        </p:spPr>
      </p:pic>
      <p:pic>
        <p:nvPicPr>
          <p:cNvPr id="11" name="Picture 6" descr="C:\Program Files\Microsoft Office\MEDIA\CAGCAT10\j0205582.wmf"/>
          <p:cNvPicPr>
            <a:picLocks noChangeAspect="1" noChangeArrowheads="1"/>
          </p:cNvPicPr>
          <p:nvPr/>
        </p:nvPicPr>
        <p:blipFill>
          <a:blip r:embed="rId3"/>
          <a:srcRect/>
          <a:stretch>
            <a:fillRect/>
          </a:stretch>
        </p:blipFill>
        <p:spPr bwMode="auto">
          <a:xfrm>
            <a:off x="5562600" y="4648200"/>
            <a:ext cx="1143000" cy="1143000"/>
          </a:xfrm>
          <a:prstGeom prst="rect">
            <a:avLst/>
          </a:prstGeom>
          <a:noFill/>
        </p:spPr>
      </p:pic>
      <p:pic>
        <p:nvPicPr>
          <p:cNvPr id="12" name="Picture 6" descr="C:\Program Files\Microsoft Office\MEDIA\CAGCAT10\j0205582.wmf"/>
          <p:cNvPicPr>
            <a:picLocks noChangeAspect="1" noChangeArrowheads="1"/>
          </p:cNvPicPr>
          <p:nvPr/>
        </p:nvPicPr>
        <p:blipFill>
          <a:blip r:embed="rId3"/>
          <a:srcRect/>
          <a:stretch>
            <a:fillRect/>
          </a:stretch>
        </p:blipFill>
        <p:spPr bwMode="auto">
          <a:xfrm>
            <a:off x="2895600" y="3886200"/>
            <a:ext cx="1066800" cy="1066800"/>
          </a:xfrm>
          <a:prstGeom prst="rect">
            <a:avLst/>
          </a:prstGeom>
          <a:noFill/>
        </p:spPr>
      </p:pic>
      <p:pic>
        <p:nvPicPr>
          <p:cNvPr id="13" name="Picture 6" descr="C:\Program Files\Microsoft Office\MEDIA\CAGCAT10\j0205582.wmf"/>
          <p:cNvPicPr>
            <a:picLocks noChangeAspect="1" noChangeArrowheads="1"/>
          </p:cNvPicPr>
          <p:nvPr/>
        </p:nvPicPr>
        <p:blipFill>
          <a:blip r:embed="rId3"/>
          <a:srcRect/>
          <a:stretch>
            <a:fillRect/>
          </a:stretch>
        </p:blipFill>
        <p:spPr bwMode="auto">
          <a:xfrm>
            <a:off x="2971800" y="2438400"/>
            <a:ext cx="1066800" cy="1066800"/>
          </a:xfrm>
          <a:prstGeom prst="rect">
            <a:avLst/>
          </a:prstGeom>
          <a:noFill/>
        </p:spPr>
      </p:pic>
      <p:cxnSp>
        <p:nvCxnSpPr>
          <p:cNvPr id="15" name="Straight Connector 14"/>
          <p:cNvCxnSpPr/>
          <p:nvPr/>
        </p:nvCxnSpPr>
        <p:spPr>
          <a:xfrm rot="5400000">
            <a:off x="2286000" y="3657600"/>
            <a:ext cx="4876800" cy="158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2054" idx="1"/>
          </p:cNvCxnSpPr>
          <p:nvPr/>
        </p:nvCxnSpPr>
        <p:spPr>
          <a:xfrm rot="10800000">
            <a:off x="4800600" y="2286001"/>
            <a:ext cx="7620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0800000">
            <a:off x="3962400" y="31242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0800000">
            <a:off x="3962400" y="45720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24400" y="3886200"/>
            <a:ext cx="838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24400" y="5410200"/>
            <a:ext cx="8382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onut 10"/>
          <p:cNvSpPr/>
          <p:nvPr/>
        </p:nvSpPr>
        <p:spPr>
          <a:xfrm>
            <a:off x="2743200" y="1828800"/>
            <a:ext cx="4800600" cy="4114800"/>
          </a:xfrm>
          <a:prstGeom prst="donut">
            <a:avLst>
              <a:gd name="adj" fmla="val 740"/>
            </a:avLst>
          </a:prstGeom>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5269697" y="838200"/>
            <a:ext cx="3068469" cy="400110"/>
          </a:xfrm>
          <a:prstGeom prst="rect">
            <a:avLst/>
          </a:prstGeom>
          <a:noFill/>
        </p:spPr>
        <p:txBody>
          <a:bodyPr wrap="none" rtlCol="0">
            <a:spAutoFit/>
          </a:bodyPr>
          <a:lstStyle/>
          <a:p>
            <a:r>
              <a:rPr lang="ar-SA" sz="2000" b="1" dirty="0" smtClean="0">
                <a:solidFill>
                  <a:srgbClr val="FF3399"/>
                </a:solidFill>
              </a:rPr>
              <a:t>الشبكة الدائرية  (</a:t>
            </a:r>
            <a:r>
              <a:rPr lang="en-US" sz="2000" b="1" dirty="0" smtClean="0">
                <a:solidFill>
                  <a:srgbClr val="FF3399"/>
                </a:solidFill>
              </a:rPr>
              <a:t>Ring Network</a:t>
            </a:r>
            <a:r>
              <a:rPr lang="ar-SA" dirty="0" smtClean="0">
                <a:solidFill>
                  <a:srgbClr val="FF3399"/>
                </a:solidFill>
              </a:rPr>
              <a:t>)</a:t>
            </a:r>
            <a:endParaRPr lang="en-US" dirty="0">
              <a:solidFill>
                <a:srgbClr val="FF3399"/>
              </a:solidFill>
            </a:endParaRPr>
          </a:p>
        </p:txBody>
      </p:sp>
      <p:pic>
        <p:nvPicPr>
          <p:cNvPr id="3074" name="Picture 2" descr="C:\Program Files\Microsoft Office\MEDIA\CAGCAT10\j0195384.wmf"/>
          <p:cNvPicPr>
            <a:picLocks noChangeAspect="1" noChangeArrowheads="1"/>
          </p:cNvPicPr>
          <p:nvPr/>
        </p:nvPicPr>
        <p:blipFill>
          <a:blip r:embed="rId3"/>
          <a:srcRect/>
          <a:stretch>
            <a:fillRect/>
          </a:stretch>
        </p:blipFill>
        <p:spPr bwMode="auto">
          <a:xfrm>
            <a:off x="4343400" y="1371600"/>
            <a:ext cx="914400" cy="990600"/>
          </a:xfrm>
          <a:prstGeom prst="rect">
            <a:avLst/>
          </a:prstGeom>
          <a:noFill/>
        </p:spPr>
      </p:pic>
      <p:pic>
        <p:nvPicPr>
          <p:cNvPr id="4" name="Picture 2" descr="C:\Program Files\Microsoft Office\MEDIA\CAGCAT10\j0195384.wmf"/>
          <p:cNvPicPr>
            <a:picLocks noChangeAspect="1" noChangeArrowheads="1"/>
          </p:cNvPicPr>
          <p:nvPr/>
        </p:nvPicPr>
        <p:blipFill>
          <a:blip r:embed="rId3"/>
          <a:srcRect/>
          <a:stretch>
            <a:fillRect/>
          </a:stretch>
        </p:blipFill>
        <p:spPr bwMode="auto">
          <a:xfrm>
            <a:off x="6705600" y="2057400"/>
            <a:ext cx="990600" cy="990600"/>
          </a:xfrm>
          <a:prstGeom prst="rect">
            <a:avLst/>
          </a:prstGeom>
          <a:noFill/>
        </p:spPr>
      </p:pic>
      <p:pic>
        <p:nvPicPr>
          <p:cNvPr id="5" name="Picture 2" descr="C:\Program Files\Microsoft Office\MEDIA\CAGCAT10\j0195384.wmf"/>
          <p:cNvPicPr>
            <a:picLocks noChangeAspect="1" noChangeArrowheads="1"/>
          </p:cNvPicPr>
          <p:nvPr/>
        </p:nvPicPr>
        <p:blipFill>
          <a:blip r:embed="rId3"/>
          <a:srcRect/>
          <a:stretch>
            <a:fillRect/>
          </a:stretch>
        </p:blipFill>
        <p:spPr bwMode="auto">
          <a:xfrm>
            <a:off x="6858000" y="4648200"/>
            <a:ext cx="914400" cy="914400"/>
          </a:xfrm>
          <a:prstGeom prst="rect">
            <a:avLst/>
          </a:prstGeom>
          <a:noFill/>
        </p:spPr>
      </p:pic>
      <p:pic>
        <p:nvPicPr>
          <p:cNvPr id="6" name="Picture 2" descr="C:\Program Files\Microsoft Office\MEDIA\CAGCAT10\j0195384.wmf"/>
          <p:cNvPicPr>
            <a:picLocks noChangeAspect="1" noChangeArrowheads="1"/>
          </p:cNvPicPr>
          <p:nvPr/>
        </p:nvPicPr>
        <p:blipFill>
          <a:blip r:embed="rId3"/>
          <a:srcRect/>
          <a:stretch>
            <a:fillRect/>
          </a:stretch>
        </p:blipFill>
        <p:spPr bwMode="auto">
          <a:xfrm>
            <a:off x="4572000" y="5334000"/>
            <a:ext cx="914400" cy="914400"/>
          </a:xfrm>
          <a:prstGeom prst="rect">
            <a:avLst/>
          </a:prstGeom>
          <a:noFill/>
        </p:spPr>
      </p:pic>
      <p:pic>
        <p:nvPicPr>
          <p:cNvPr id="7" name="Picture 2" descr="C:\Program Files\Microsoft Office\MEDIA\CAGCAT10\j0195384.wmf"/>
          <p:cNvPicPr>
            <a:picLocks noChangeAspect="1" noChangeArrowheads="1"/>
          </p:cNvPicPr>
          <p:nvPr/>
        </p:nvPicPr>
        <p:blipFill>
          <a:blip r:embed="rId3"/>
          <a:srcRect/>
          <a:stretch>
            <a:fillRect/>
          </a:stretch>
        </p:blipFill>
        <p:spPr bwMode="auto">
          <a:xfrm>
            <a:off x="2438400" y="4343400"/>
            <a:ext cx="838200" cy="914400"/>
          </a:xfrm>
          <a:prstGeom prst="rect">
            <a:avLst/>
          </a:prstGeom>
          <a:noFill/>
        </p:spPr>
      </p:pic>
      <p:pic>
        <p:nvPicPr>
          <p:cNvPr id="8" name="Picture 2" descr="C:\Program Files\Microsoft Office\MEDIA\CAGCAT10\j0195384.wmf"/>
          <p:cNvPicPr>
            <a:picLocks noChangeAspect="1" noChangeArrowheads="1"/>
          </p:cNvPicPr>
          <p:nvPr/>
        </p:nvPicPr>
        <p:blipFill>
          <a:blip r:embed="rId3"/>
          <a:srcRect/>
          <a:stretch>
            <a:fillRect/>
          </a:stretch>
        </p:blipFill>
        <p:spPr bwMode="auto">
          <a:xfrm>
            <a:off x="2209800" y="2438400"/>
            <a:ext cx="914400" cy="914400"/>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3000" y="914400"/>
            <a:ext cx="3733799" cy="400110"/>
          </a:xfrm>
          <a:prstGeom prst="rect">
            <a:avLst/>
          </a:prstGeom>
          <a:noFill/>
        </p:spPr>
        <p:txBody>
          <a:bodyPr wrap="square" rtlCol="0">
            <a:spAutoFit/>
          </a:bodyPr>
          <a:lstStyle/>
          <a:p>
            <a:r>
              <a:rPr lang="ar-SA" sz="2000" b="1" dirty="0" smtClean="0">
                <a:solidFill>
                  <a:srgbClr val="FF3399"/>
                </a:solidFill>
              </a:rPr>
              <a:t>الشبكة الهرمية (</a:t>
            </a:r>
            <a:r>
              <a:rPr lang="en-US" sz="2000" b="1" dirty="0" smtClean="0">
                <a:solidFill>
                  <a:srgbClr val="FF3399"/>
                </a:solidFill>
              </a:rPr>
              <a:t>Hierarchical Network</a:t>
            </a:r>
            <a:r>
              <a:rPr lang="ar-SA" dirty="0" smtClean="0">
                <a:solidFill>
                  <a:srgbClr val="FF3399"/>
                </a:solidFill>
              </a:rPr>
              <a:t>)</a:t>
            </a:r>
            <a:endParaRPr lang="en-US" dirty="0">
              <a:solidFill>
                <a:srgbClr val="FF3399"/>
              </a:solidFill>
            </a:endParaRPr>
          </a:p>
        </p:txBody>
      </p:sp>
      <p:pic>
        <p:nvPicPr>
          <p:cNvPr id="4098" name="Picture 2" descr="C:\Program Files\Microsoft Office\MEDIA\CAGCAT10\j0285750.wmf"/>
          <p:cNvPicPr>
            <a:picLocks noChangeAspect="1" noChangeArrowheads="1"/>
          </p:cNvPicPr>
          <p:nvPr/>
        </p:nvPicPr>
        <p:blipFill>
          <a:blip r:embed="rId3"/>
          <a:srcRect/>
          <a:stretch>
            <a:fillRect/>
          </a:stretch>
        </p:blipFill>
        <p:spPr bwMode="auto">
          <a:xfrm>
            <a:off x="4343400" y="1600201"/>
            <a:ext cx="914400" cy="609599"/>
          </a:xfrm>
          <a:prstGeom prst="rect">
            <a:avLst/>
          </a:prstGeom>
          <a:noFill/>
        </p:spPr>
      </p:pic>
      <p:pic>
        <p:nvPicPr>
          <p:cNvPr id="4" name="Picture 2" descr="C:\Program Files\Microsoft Office\MEDIA\CAGCAT10\j0285750.wmf"/>
          <p:cNvPicPr>
            <a:picLocks noChangeAspect="1" noChangeArrowheads="1"/>
          </p:cNvPicPr>
          <p:nvPr/>
        </p:nvPicPr>
        <p:blipFill>
          <a:blip r:embed="rId3"/>
          <a:srcRect/>
          <a:stretch>
            <a:fillRect/>
          </a:stretch>
        </p:blipFill>
        <p:spPr bwMode="auto">
          <a:xfrm>
            <a:off x="5943600" y="2667000"/>
            <a:ext cx="1066800" cy="762000"/>
          </a:xfrm>
          <a:prstGeom prst="rect">
            <a:avLst/>
          </a:prstGeom>
          <a:noFill/>
        </p:spPr>
      </p:pic>
      <p:pic>
        <p:nvPicPr>
          <p:cNvPr id="5" name="Picture 2" descr="C:\Program Files\Microsoft Office\MEDIA\CAGCAT10\j0285750.wmf"/>
          <p:cNvPicPr>
            <a:picLocks noChangeAspect="1" noChangeArrowheads="1"/>
          </p:cNvPicPr>
          <p:nvPr/>
        </p:nvPicPr>
        <p:blipFill>
          <a:blip r:embed="rId3"/>
          <a:srcRect/>
          <a:stretch>
            <a:fillRect/>
          </a:stretch>
        </p:blipFill>
        <p:spPr bwMode="auto">
          <a:xfrm>
            <a:off x="2590800" y="2743200"/>
            <a:ext cx="1066800" cy="609600"/>
          </a:xfrm>
          <a:prstGeom prst="rect">
            <a:avLst/>
          </a:prstGeom>
          <a:noFill/>
        </p:spPr>
      </p:pic>
      <p:pic>
        <p:nvPicPr>
          <p:cNvPr id="6" name="Picture 2" descr="C:\Program Files\Microsoft Office\MEDIA\CAGCAT10\j0285750.wmf"/>
          <p:cNvPicPr>
            <a:picLocks noChangeAspect="1" noChangeArrowheads="1"/>
          </p:cNvPicPr>
          <p:nvPr/>
        </p:nvPicPr>
        <p:blipFill>
          <a:blip r:embed="rId3"/>
          <a:srcRect/>
          <a:stretch>
            <a:fillRect/>
          </a:stretch>
        </p:blipFill>
        <p:spPr bwMode="auto">
          <a:xfrm>
            <a:off x="7239000" y="3962400"/>
            <a:ext cx="914400" cy="685800"/>
          </a:xfrm>
          <a:prstGeom prst="rect">
            <a:avLst/>
          </a:prstGeom>
          <a:noFill/>
        </p:spPr>
      </p:pic>
      <p:pic>
        <p:nvPicPr>
          <p:cNvPr id="7" name="Picture 2" descr="C:\Program Files\Microsoft Office\MEDIA\CAGCAT10\j0285750.wmf"/>
          <p:cNvPicPr>
            <a:picLocks noChangeAspect="1" noChangeArrowheads="1"/>
          </p:cNvPicPr>
          <p:nvPr/>
        </p:nvPicPr>
        <p:blipFill>
          <a:blip r:embed="rId3"/>
          <a:srcRect/>
          <a:stretch>
            <a:fillRect/>
          </a:stretch>
        </p:blipFill>
        <p:spPr bwMode="auto">
          <a:xfrm>
            <a:off x="5486400" y="3886200"/>
            <a:ext cx="838200" cy="609600"/>
          </a:xfrm>
          <a:prstGeom prst="rect">
            <a:avLst/>
          </a:prstGeom>
          <a:noFill/>
        </p:spPr>
      </p:pic>
      <p:pic>
        <p:nvPicPr>
          <p:cNvPr id="8" name="Picture 2" descr="C:\Program Files\Microsoft Office\MEDIA\CAGCAT10\j0285750.wmf"/>
          <p:cNvPicPr>
            <a:picLocks noChangeAspect="1" noChangeArrowheads="1"/>
          </p:cNvPicPr>
          <p:nvPr/>
        </p:nvPicPr>
        <p:blipFill>
          <a:blip r:embed="rId3"/>
          <a:srcRect/>
          <a:stretch>
            <a:fillRect/>
          </a:stretch>
        </p:blipFill>
        <p:spPr bwMode="auto">
          <a:xfrm>
            <a:off x="3581400" y="4038600"/>
            <a:ext cx="762000" cy="609600"/>
          </a:xfrm>
          <a:prstGeom prst="rect">
            <a:avLst/>
          </a:prstGeom>
          <a:noFill/>
        </p:spPr>
      </p:pic>
      <p:pic>
        <p:nvPicPr>
          <p:cNvPr id="9" name="Picture 2" descr="C:\Program Files\Microsoft Office\MEDIA\CAGCAT10\j0285750.wmf"/>
          <p:cNvPicPr>
            <a:picLocks noChangeAspect="1" noChangeArrowheads="1"/>
          </p:cNvPicPr>
          <p:nvPr/>
        </p:nvPicPr>
        <p:blipFill>
          <a:blip r:embed="rId3"/>
          <a:srcRect/>
          <a:stretch>
            <a:fillRect/>
          </a:stretch>
        </p:blipFill>
        <p:spPr bwMode="auto">
          <a:xfrm>
            <a:off x="1752600" y="4038600"/>
            <a:ext cx="838200" cy="685800"/>
          </a:xfrm>
          <a:prstGeom prst="rect">
            <a:avLst/>
          </a:prstGeom>
          <a:noFill/>
        </p:spPr>
      </p:pic>
      <p:pic>
        <p:nvPicPr>
          <p:cNvPr id="10" name="Picture 2" descr="C:\Program Files\Microsoft Office\MEDIA\CAGCAT10\j0285750.wmf"/>
          <p:cNvPicPr>
            <a:picLocks noChangeAspect="1" noChangeArrowheads="1"/>
          </p:cNvPicPr>
          <p:nvPr/>
        </p:nvPicPr>
        <p:blipFill>
          <a:blip r:embed="rId3"/>
          <a:srcRect/>
          <a:stretch>
            <a:fillRect/>
          </a:stretch>
        </p:blipFill>
        <p:spPr bwMode="auto">
          <a:xfrm>
            <a:off x="7467600" y="5181600"/>
            <a:ext cx="762000" cy="685800"/>
          </a:xfrm>
          <a:prstGeom prst="rect">
            <a:avLst/>
          </a:prstGeom>
          <a:noFill/>
        </p:spPr>
      </p:pic>
      <p:pic>
        <p:nvPicPr>
          <p:cNvPr id="11" name="Picture 2" descr="C:\Program Files\Microsoft Office\MEDIA\CAGCAT10\j0285750.wmf"/>
          <p:cNvPicPr>
            <a:picLocks noChangeAspect="1" noChangeArrowheads="1"/>
          </p:cNvPicPr>
          <p:nvPr/>
        </p:nvPicPr>
        <p:blipFill>
          <a:blip r:embed="rId3"/>
          <a:srcRect/>
          <a:stretch>
            <a:fillRect/>
          </a:stretch>
        </p:blipFill>
        <p:spPr bwMode="auto">
          <a:xfrm>
            <a:off x="5486400" y="5181600"/>
            <a:ext cx="838200" cy="685800"/>
          </a:xfrm>
          <a:prstGeom prst="rect">
            <a:avLst/>
          </a:prstGeom>
          <a:noFill/>
        </p:spPr>
      </p:pic>
      <p:pic>
        <p:nvPicPr>
          <p:cNvPr id="12" name="Picture 2" descr="C:\Program Files\Microsoft Office\MEDIA\CAGCAT10\j0285750.wmf"/>
          <p:cNvPicPr>
            <a:picLocks noChangeAspect="1" noChangeArrowheads="1"/>
          </p:cNvPicPr>
          <p:nvPr/>
        </p:nvPicPr>
        <p:blipFill>
          <a:blip r:embed="rId3"/>
          <a:srcRect/>
          <a:stretch>
            <a:fillRect/>
          </a:stretch>
        </p:blipFill>
        <p:spPr bwMode="auto">
          <a:xfrm>
            <a:off x="3505200" y="5257800"/>
            <a:ext cx="762000" cy="685800"/>
          </a:xfrm>
          <a:prstGeom prst="rect">
            <a:avLst/>
          </a:prstGeom>
          <a:noFill/>
        </p:spPr>
      </p:pic>
      <p:pic>
        <p:nvPicPr>
          <p:cNvPr id="13" name="Picture 2" descr="C:\Program Files\Microsoft Office\MEDIA\CAGCAT10\j0285750.wmf"/>
          <p:cNvPicPr>
            <a:picLocks noChangeAspect="1" noChangeArrowheads="1"/>
          </p:cNvPicPr>
          <p:nvPr/>
        </p:nvPicPr>
        <p:blipFill>
          <a:blip r:embed="rId3"/>
          <a:srcRect/>
          <a:stretch>
            <a:fillRect/>
          </a:stretch>
        </p:blipFill>
        <p:spPr bwMode="auto">
          <a:xfrm>
            <a:off x="1676400" y="5257800"/>
            <a:ext cx="838200" cy="685800"/>
          </a:xfrm>
          <a:prstGeom prst="rect">
            <a:avLst/>
          </a:prstGeom>
          <a:noFill/>
        </p:spPr>
      </p:pic>
      <p:cxnSp>
        <p:nvCxnSpPr>
          <p:cNvPr id="15" name="Straight Connector 14"/>
          <p:cNvCxnSpPr>
            <a:stCxn id="4098" idx="2"/>
          </p:cNvCxnSpPr>
          <p:nvPr/>
        </p:nvCxnSpPr>
        <p:spPr>
          <a:xfrm rot="5400000">
            <a:off x="4686300" y="23241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3124200" y="2438400"/>
            <a:ext cx="3352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4" idx="0"/>
          </p:cNvCxnSpPr>
          <p:nvPr/>
        </p:nvCxnSpPr>
        <p:spPr>
          <a:xfrm rot="5400000">
            <a:off x="6363494" y="2552700"/>
            <a:ext cx="2278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5" idx="0"/>
          </p:cNvCxnSpPr>
          <p:nvPr/>
        </p:nvCxnSpPr>
        <p:spPr>
          <a:xfrm rot="5400000">
            <a:off x="2972594" y="2590800"/>
            <a:ext cx="3040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4" idx="2"/>
          </p:cNvCxnSpPr>
          <p:nvPr/>
        </p:nvCxnSpPr>
        <p:spPr>
          <a:xfrm rot="5400000">
            <a:off x="6400800" y="35052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791200" y="3581400"/>
            <a:ext cx="1981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5" idx="2"/>
          </p:cNvCxnSpPr>
          <p:nvPr/>
        </p:nvCxnSpPr>
        <p:spPr>
          <a:xfrm rot="5400000">
            <a:off x="3009900" y="34671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0800000">
            <a:off x="1981200" y="3657600"/>
            <a:ext cx="1981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a:off x="7620000" y="3733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5676900" y="36957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3810000" y="3810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1828800" y="3810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6" idx="2"/>
          </p:cNvCxnSpPr>
          <p:nvPr/>
        </p:nvCxnSpPr>
        <p:spPr>
          <a:xfrm rot="5400000">
            <a:off x="7467600" y="4876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a:off x="5562600" y="48006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3733800" y="4953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5400000">
            <a:off x="1714500" y="49149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914400"/>
            <a:ext cx="6248400" cy="707886"/>
          </a:xfrm>
          <a:prstGeom prst="rect">
            <a:avLst/>
          </a:prstGeom>
          <a:noFill/>
        </p:spPr>
        <p:txBody>
          <a:bodyPr wrap="square" rtlCol="0">
            <a:spAutoFit/>
          </a:bodyPr>
          <a:lstStyle/>
          <a:p>
            <a:r>
              <a:rPr lang="ar-SA" sz="2000" b="1" dirty="0" smtClean="0">
                <a:solidFill>
                  <a:srgbClr val="FF3399"/>
                </a:solidFill>
              </a:rPr>
              <a:t>شبكة التشغيل المنتشر اللامركزية </a:t>
            </a:r>
            <a:endParaRPr lang="en-US" sz="2000" b="1" dirty="0" smtClean="0">
              <a:solidFill>
                <a:srgbClr val="FF3399"/>
              </a:solidFill>
            </a:endParaRPr>
          </a:p>
          <a:p>
            <a:r>
              <a:rPr lang="ar-SA" sz="2000" b="1" dirty="0" smtClean="0">
                <a:solidFill>
                  <a:srgbClr val="FF3399"/>
                </a:solidFill>
              </a:rPr>
              <a:t>(</a:t>
            </a:r>
            <a:r>
              <a:rPr lang="en-US" sz="2000" b="1" dirty="0" smtClean="0">
                <a:solidFill>
                  <a:srgbClr val="FF3399"/>
                </a:solidFill>
              </a:rPr>
              <a:t>Distributed Processing Network</a:t>
            </a:r>
            <a:r>
              <a:rPr lang="ar-SA" dirty="0" smtClean="0"/>
              <a:t>)</a:t>
            </a:r>
            <a:endParaRPr lang="en-US" dirty="0"/>
          </a:p>
        </p:txBody>
      </p:sp>
      <p:pic>
        <p:nvPicPr>
          <p:cNvPr id="5122" name="Picture 2" descr="C:\Program Files\Microsoft Office\MEDIA\CAGCAT10\j0285750.wmf"/>
          <p:cNvPicPr>
            <a:picLocks noChangeAspect="1" noChangeArrowheads="1"/>
          </p:cNvPicPr>
          <p:nvPr/>
        </p:nvPicPr>
        <p:blipFill>
          <a:blip r:embed="rId3"/>
          <a:srcRect/>
          <a:stretch>
            <a:fillRect/>
          </a:stretch>
        </p:blipFill>
        <p:spPr bwMode="auto">
          <a:xfrm>
            <a:off x="3886200" y="1752601"/>
            <a:ext cx="1295400" cy="990600"/>
          </a:xfrm>
          <a:prstGeom prst="rect">
            <a:avLst/>
          </a:prstGeom>
          <a:noFill/>
        </p:spPr>
      </p:pic>
      <p:pic>
        <p:nvPicPr>
          <p:cNvPr id="4" name="Picture 2" descr="C:\Program Files\Microsoft Office\MEDIA\CAGCAT10\j0285750.wmf"/>
          <p:cNvPicPr>
            <a:picLocks noChangeAspect="1" noChangeArrowheads="1"/>
          </p:cNvPicPr>
          <p:nvPr/>
        </p:nvPicPr>
        <p:blipFill>
          <a:blip r:embed="rId3"/>
          <a:srcRect/>
          <a:stretch>
            <a:fillRect/>
          </a:stretch>
        </p:blipFill>
        <p:spPr bwMode="auto">
          <a:xfrm>
            <a:off x="6400800" y="3124200"/>
            <a:ext cx="1219200" cy="1143000"/>
          </a:xfrm>
          <a:prstGeom prst="rect">
            <a:avLst/>
          </a:prstGeom>
          <a:noFill/>
        </p:spPr>
      </p:pic>
      <p:pic>
        <p:nvPicPr>
          <p:cNvPr id="5" name="Picture 2" descr="C:\Program Files\Microsoft Office\MEDIA\CAGCAT10\j0285750.wmf"/>
          <p:cNvPicPr>
            <a:picLocks noChangeAspect="1" noChangeArrowheads="1"/>
          </p:cNvPicPr>
          <p:nvPr/>
        </p:nvPicPr>
        <p:blipFill>
          <a:blip r:embed="rId3"/>
          <a:srcRect/>
          <a:stretch>
            <a:fillRect/>
          </a:stretch>
        </p:blipFill>
        <p:spPr bwMode="auto">
          <a:xfrm>
            <a:off x="5029200" y="4953000"/>
            <a:ext cx="1295400" cy="1219200"/>
          </a:xfrm>
          <a:prstGeom prst="rect">
            <a:avLst/>
          </a:prstGeom>
          <a:noFill/>
        </p:spPr>
      </p:pic>
      <p:pic>
        <p:nvPicPr>
          <p:cNvPr id="6" name="Picture 2" descr="C:\Program Files\Microsoft Office\MEDIA\CAGCAT10\j0285750.wmf"/>
          <p:cNvPicPr>
            <a:picLocks noChangeAspect="1" noChangeArrowheads="1"/>
          </p:cNvPicPr>
          <p:nvPr/>
        </p:nvPicPr>
        <p:blipFill>
          <a:blip r:embed="rId3"/>
          <a:srcRect/>
          <a:stretch>
            <a:fillRect/>
          </a:stretch>
        </p:blipFill>
        <p:spPr bwMode="auto">
          <a:xfrm>
            <a:off x="1676400" y="4724400"/>
            <a:ext cx="1371600" cy="1143000"/>
          </a:xfrm>
          <a:prstGeom prst="rect">
            <a:avLst/>
          </a:prstGeom>
          <a:noFill/>
        </p:spPr>
      </p:pic>
      <p:pic>
        <p:nvPicPr>
          <p:cNvPr id="7" name="Picture 2" descr="C:\Program Files\Microsoft Office\MEDIA\CAGCAT10\j0285750.wmf"/>
          <p:cNvPicPr>
            <a:picLocks noChangeAspect="1" noChangeArrowheads="1"/>
          </p:cNvPicPr>
          <p:nvPr/>
        </p:nvPicPr>
        <p:blipFill>
          <a:blip r:embed="rId3"/>
          <a:srcRect/>
          <a:stretch>
            <a:fillRect/>
          </a:stretch>
        </p:blipFill>
        <p:spPr bwMode="auto">
          <a:xfrm>
            <a:off x="1295400" y="2362200"/>
            <a:ext cx="1143000" cy="1143000"/>
          </a:xfrm>
          <a:prstGeom prst="rect">
            <a:avLst/>
          </a:prstGeom>
          <a:noFill/>
        </p:spPr>
      </p:pic>
      <p:cxnSp>
        <p:nvCxnSpPr>
          <p:cNvPr id="9" name="Straight Connector 8"/>
          <p:cNvCxnSpPr>
            <a:stCxn id="5122" idx="3"/>
          </p:cNvCxnSpPr>
          <p:nvPr/>
        </p:nvCxnSpPr>
        <p:spPr>
          <a:xfrm>
            <a:off x="5181600" y="2247901"/>
            <a:ext cx="1524000" cy="9524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4" idx="2"/>
          </p:cNvCxnSpPr>
          <p:nvPr/>
        </p:nvCxnSpPr>
        <p:spPr>
          <a:xfrm rot="5400000">
            <a:off x="6057900" y="4305300"/>
            <a:ext cx="9906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5122" idx="1"/>
          </p:cNvCxnSpPr>
          <p:nvPr/>
        </p:nvCxnSpPr>
        <p:spPr>
          <a:xfrm rot="10800000" flipV="1">
            <a:off x="2286000" y="2247900"/>
            <a:ext cx="1600200" cy="4952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7" idx="2"/>
          </p:cNvCxnSpPr>
          <p:nvPr/>
        </p:nvCxnSpPr>
        <p:spPr>
          <a:xfrm rot="16200000" flipH="1">
            <a:off x="1390650" y="3981450"/>
            <a:ext cx="1219200" cy="26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5" idx="1"/>
          </p:cNvCxnSpPr>
          <p:nvPr/>
        </p:nvCxnSpPr>
        <p:spPr>
          <a:xfrm rot="10800000">
            <a:off x="3048000" y="5562600"/>
            <a:ext cx="1981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4" idx="1"/>
          </p:cNvCxnSpPr>
          <p:nvPr/>
        </p:nvCxnSpPr>
        <p:spPr>
          <a:xfrm rot="10800000">
            <a:off x="2438400" y="3124200"/>
            <a:ext cx="396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5122" idx="2"/>
          </p:cNvCxnSpPr>
          <p:nvPr/>
        </p:nvCxnSpPr>
        <p:spPr>
          <a:xfrm rot="5400000">
            <a:off x="2533651" y="2876550"/>
            <a:ext cx="2133599" cy="18669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122" idx="2"/>
          </p:cNvCxnSpPr>
          <p:nvPr/>
        </p:nvCxnSpPr>
        <p:spPr>
          <a:xfrm rot="16200000" flipH="1">
            <a:off x="3829051" y="3448050"/>
            <a:ext cx="2285999" cy="876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V="1">
            <a:off x="2743200" y="3733800"/>
            <a:ext cx="358140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438400" y="3124200"/>
            <a:ext cx="2819400" cy="1981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شبكة المناطق المحلية</a:t>
            </a:r>
            <a:r>
              <a:rPr lang="en-US" dirty="0" smtClean="0">
                <a:solidFill>
                  <a:srgbClr val="FF3399"/>
                </a:solidFill>
                <a:latin typeface="+mn-lt"/>
              </a:rPr>
              <a:t/>
            </a:r>
            <a:br>
              <a:rPr lang="en-US" dirty="0" smtClean="0">
                <a:solidFill>
                  <a:srgbClr val="FF3399"/>
                </a:solidFill>
                <a:latin typeface="+mn-lt"/>
              </a:rPr>
            </a:br>
            <a:r>
              <a:rPr lang="en-US" dirty="0" smtClean="0">
                <a:solidFill>
                  <a:srgbClr val="FF3399"/>
                </a:solidFill>
              </a:rPr>
              <a:t> </a:t>
            </a:r>
            <a:r>
              <a:rPr lang="en-US" dirty="0" smtClean="0">
                <a:solidFill>
                  <a:srgbClr val="FF3399"/>
                </a:solidFill>
                <a:latin typeface="+mn-lt"/>
              </a:rPr>
              <a:t>Local Area Network (LAN)</a:t>
            </a:r>
            <a:r>
              <a:rPr lang="en-US" dirty="0" smtClean="0">
                <a:solidFill>
                  <a:srgbClr val="FF3399"/>
                </a:solidFill>
              </a:rPr>
              <a:t> </a:t>
            </a:r>
            <a:endParaRPr lang="en-US" dirty="0">
              <a:solidFill>
                <a:srgbClr val="FF3399"/>
              </a:solidFill>
              <a:latin typeface="+mn-lt"/>
            </a:endParaRPr>
          </a:p>
        </p:txBody>
      </p:sp>
      <p:sp>
        <p:nvSpPr>
          <p:cNvPr id="3" name="Content Placeholder 2"/>
          <p:cNvSpPr>
            <a:spLocks noGrp="1"/>
          </p:cNvSpPr>
          <p:nvPr>
            <p:ph idx="1"/>
          </p:nvPr>
        </p:nvSpPr>
        <p:spPr/>
        <p:txBody>
          <a:bodyPr/>
          <a:lstStyle/>
          <a:p>
            <a:r>
              <a:rPr lang="ar-SA" sz="2400" dirty="0" smtClean="0"/>
              <a:t>هي شبكة اتصالات بعيدة المدى تتطلب قنوات اتصال خاصة </a:t>
            </a:r>
            <a:r>
              <a:rPr lang="ar-SA" sz="2400" dirty="0" err="1" smtClean="0"/>
              <a:t>بها</a:t>
            </a:r>
            <a:r>
              <a:rPr lang="ar-SA" sz="2400" dirty="0" smtClean="0"/>
              <a:t> إلا أن هذا النوع من الشبكات يغطي مسافات محددة.</a:t>
            </a:r>
          </a:p>
          <a:p>
            <a:r>
              <a:rPr lang="ar-SA" sz="2400" dirty="0" smtClean="0"/>
              <a:t>ترتبط </a:t>
            </a:r>
            <a:r>
              <a:rPr lang="ar-SA" sz="2400" dirty="0" err="1" smtClean="0"/>
              <a:t>بكيبلات</a:t>
            </a:r>
            <a:r>
              <a:rPr lang="ar-SA" sz="2400" dirty="0" smtClean="0"/>
              <a:t> خاصة مع بعضها ويتشارك المشاركون في التجهيزات والبرامج والبيانات المتوفرة.</a:t>
            </a:r>
          </a:p>
          <a:p>
            <a:r>
              <a:rPr lang="ar-SA" sz="2400" dirty="0" smtClean="0"/>
              <a:t>يصنف هذا النوع من حيث الربط الى نوعين: مركزي، لا مركزي.</a:t>
            </a:r>
          </a:p>
          <a:p>
            <a:pPr>
              <a:buNone/>
            </a:pPr>
            <a:endParaRPr lang="ar-SA" sz="2400" dirty="0" smtClean="0"/>
          </a:p>
          <a:p>
            <a:pPr>
              <a:buNone/>
            </a:pPr>
            <a:r>
              <a:rPr lang="ar-SA" sz="2400" dirty="0" smtClean="0"/>
              <a:t>شبكة المناطق الواسعة :</a:t>
            </a:r>
            <a:r>
              <a:rPr lang="en-US" sz="2400" dirty="0" smtClean="0"/>
              <a:t>                                     Wide Area Network </a:t>
            </a:r>
          </a:p>
          <a:p>
            <a:pPr>
              <a:buNone/>
            </a:pPr>
            <a:r>
              <a:rPr lang="en-US" sz="2400" dirty="0" smtClean="0"/>
              <a:t>  </a:t>
            </a:r>
            <a:r>
              <a:rPr lang="ar-SA" sz="2400" dirty="0" smtClean="0"/>
              <a:t>تسمى (</a:t>
            </a:r>
            <a:r>
              <a:rPr lang="en-US" sz="2400" dirty="0" smtClean="0"/>
              <a:t>WAN &amp; VAN</a:t>
            </a:r>
            <a:r>
              <a:rPr lang="ar-SA" sz="2400" dirty="0" smtClean="0"/>
              <a:t>) وهذا النوع يمتد الى مسافات جغرافية واسعة</a:t>
            </a:r>
            <a:r>
              <a:rPr lang="en-US" sz="2400" dirty="0" smtClean="0"/>
              <a:t>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t>تطبيقات تكنولوجيا الاتصال عن بعد في التجارة </a:t>
            </a:r>
            <a:r>
              <a:rPr lang="ar-SA" sz="3600" smtClean="0"/>
              <a:t>الالكترونية والأعمال </a:t>
            </a:r>
            <a:r>
              <a:rPr lang="ar-SA" sz="3600" dirty="0" smtClean="0"/>
              <a:t>الالكترونية</a:t>
            </a:r>
            <a:endParaRPr lang="en-US" sz="3600" dirty="0"/>
          </a:p>
        </p:txBody>
      </p:sp>
      <p:sp>
        <p:nvSpPr>
          <p:cNvPr id="3" name="Content Placeholder 2"/>
          <p:cNvSpPr>
            <a:spLocks noGrp="1"/>
          </p:cNvSpPr>
          <p:nvPr>
            <p:ph idx="1"/>
          </p:nvPr>
        </p:nvSpPr>
        <p:spPr/>
        <p:txBody>
          <a:bodyPr/>
          <a:lstStyle/>
          <a:p>
            <a:r>
              <a:rPr lang="ar-SA" sz="2400" dirty="0" smtClean="0"/>
              <a:t>البريد الالكتروني </a:t>
            </a:r>
            <a:r>
              <a:rPr lang="en-US" sz="2400" dirty="0" smtClean="0"/>
              <a:t>Electronic mail</a:t>
            </a:r>
            <a:endParaRPr lang="ar-SA" sz="2400" dirty="0" smtClean="0"/>
          </a:p>
          <a:p>
            <a:r>
              <a:rPr lang="ar-SA" sz="2400" dirty="0" smtClean="0"/>
              <a:t>البريد الصوتي  </a:t>
            </a:r>
            <a:r>
              <a:rPr lang="en-US" sz="2400" dirty="0" smtClean="0"/>
              <a:t>Voicemail</a:t>
            </a:r>
            <a:endParaRPr lang="ar-SA" sz="2400" dirty="0" smtClean="0"/>
          </a:p>
          <a:p>
            <a:r>
              <a:rPr lang="ar-SA" sz="2400" dirty="0" err="1" smtClean="0"/>
              <a:t>الفاكسملي</a:t>
            </a:r>
            <a:r>
              <a:rPr lang="en-US" sz="2400" dirty="0" smtClean="0"/>
              <a:t>  Facsimile machines  </a:t>
            </a:r>
            <a:endParaRPr lang="ar-SA" sz="2400" dirty="0" smtClean="0"/>
          </a:p>
          <a:p>
            <a:r>
              <a:rPr lang="ar-SA" sz="2400" dirty="0" smtClean="0"/>
              <a:t>المؤتمرات عن بعد</a:t>
            </a:r>
            <a:r>
              <a:rPr lang="en-US" sz="2400" dirty="0" smtClean="0"/>
              <a:t>Video conferencing  </a:t>
            </a:r>
            <a:endParaRPr lang="en-US" sz="24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ar-SA" sz="2800" dirty="0" smtClean="0">
                <a:solidFill>
                  <a:srgbClr val="FF3399"/>
                </a:solidFill>
              </a:rPr>
              <a:t>وحدات القياس في تراسل البيانات: </a:t>
            </a:r>
            <a:r>
              <a:rPr lang="ar-SA" sz="2800" dirty="0" err="1" smtClean="0"/>
              <a:t>بتات</a:t>
            </a:r>
            <a:r>
              <a:rPr lang="ar-SA" sz="2800" dirty="0" smtClean="0"/>
              <a:t> في الثانية </a:t>
            </a:r>
          </a:p>
          <a:p>
            <a:r>
              <a:rPr lang="ar-SA" sz="2800" dirty="0" smtClean="0"/>
              <a:t>( </a:t>
            </a:r>
            <a:r>
              <a:rPr lang="en-US" sz="2800" dirty="0" smtClean="0"/>
              <a:t>bps</a:t>
            </a:r>
            <a:r>
              <a:rPr lang="ar-SA" sz="2800" dirty="0" smtClean="0"/>
              <a:t> / </a:t>
            </a:r>
            <a:r>
              <a:rPr lang="en-US" sz="2800" dirty="0" smtClean="0"/>
              <a:t> bits per second</a:t>
            </a:r>
            <a:r>
              <a:rPr lang="ar-SA" dirty="0" smtClean="0"/>
              <a:t>)</a:t>
            </a:r>
          </a:p>
          <a:p>
            <a:r>
              <a:rPr lang="ar-SA" sz="2800" dirty="0" smtClean="0">
                <a:solidFill>
                  <a:srgbClr val="FF3399"/>
                </a:solidFill>
              </a:rPr>
              <a:t>وحدة قياس وتحديد تردد الموجات</a:t>
            </a:r>
            <a:r>
              <a:rPr lang="ar-SA" sz="2800" dirty="0" smtClean="0"/>
              <a:t>: </a:t>
            </a:r>
            <a:r>
              <a:rPr lang="ar-SA" sz="2800" dirty="0" err="1" smtClean="0"/>
              <a:t>ميغاهيرتز</a:t>
            </a:r>
            <a:r>
              <a:rPr lang="ar-SA" sz="2800" dirty="0" smtClean="0"/>
              <a:t> ( </a:t>
            </a:r>
            <a:r>
              <a:rPr lang="en-US" sz="2800" dirty="0" smtClean="0"/>
              <a:t>MHz</a:t>
            </a:r>
            <a:r>
              <a:rPr lang="ar-SA" sz="2800" dirty="0" smtClean="0"/>
              <a:t>)</a:t>
            </a:r>
          </a:p>
          <a:p>
            <a:r>
              <a:rPr lang="ar-SA" sz="2800" dirty="0" smtClean="0">
                <a:solidFill>
                  <a:srgbClr val="FF3399"/>
                </a:solidFill>
              </a:rPr>
              <a:t>الاتصال عبر الأقمار الصناعية:</a:t>
            </a:r>
          </a:p>
          <a:p>
            <a:r>
              <a:rPr lang="ar-SA" sz="2400" dirty="0" smtClean="0"/>
              <a:t>القمر الصناعي عبارة عن محطة صغيرة في جسم متحرك وعائك في الفضاء، تعمل بواسطة موجات الميكروويف الدقيقة. وتقوم محطة القمر الصناعي الموجودة في الفضاء باستقبال وإعادة إرسال تلك الموجات الدقيقة التي تحمل معلومات من والى الأرض عبرا المحطات الأرضية الموزعة في مناطق المشتركين.</a:t>
            </a:r>
          </a:p>
          <a:p>
            <a:r>
              <a:rPr lang="ar-SA" sz="2400" dirty="0" smtClean="0"/>
              <a:t>يطلق عادة القمر الصناعي بواسطة صاروخ يضعه في الجو ليدور حول الأرض بسرعة ثابتة تتوازن مع دوران الأرض فيبدو للعين كأنه ثابت في الجو، ويتغذى القمر الصناعي بالطاقة من طاقة الشمس بشكل مباشر.</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FF3399"/>
                </a:solidFill>
              </a:rPr>
              <a:t>الفصل العاشر: الانترنت والبنية التحتية لتكنولوجيا المعلومات</a:t>
            </a:r>
            <a:endParaRPr lang="ar-SA" dirty="0">
              <a:solidFill>
                <a:srgbClr val="FF3399"/>
              </a:solidFill>
            </a:endParaRPr>
          </a:p>
        </p:txBody>
      </p:sp>
      <p:sp>
        <p:nvSpPr>
          <p:cNvPr id="3" name="عنصر نائب للمحتوى 2"/>
          <p:cNvSpPr>
            <a:spLocks noGrp="1"/>
          </p:cNvSpPr>
          <p:nvPr>
            <p:ph idx="1"/>
          </p:nvPr>
        </p:nvSpPr>
        <p:spPr/>
        <p:txBody>
          <a:bodyPr/>
          <a:lstStyle/>
          <a:p>
            <a:r>
              <a:rPr lang="ar-SA" dirty="0" smtClean="0"/>
              <a:t>البنية التحتية لتكنولوجيا المعلومات:</a:t>
            </a:r>
          </a:p>
          <a:p>
            <a:pPr>
              <a:buNone/>
            </a:pPr>
            <a:r>
              <a:rPr lang="ar-SA" dirty="0" smtClean="0"/>
              <a:t>	تشمل مكونات مادية ومكونات برمجية</a:t>
            </a:r>
          </a:p>
          <a:p>
            <a:pPr>
              <a:buNone/>
            </a:pPr>
            <a:r>
              <a:rPr lang="ar-SA" dirty="0" smtClean="0"/>
              <a:t>	هناك تعريفان للبنية التحتية:</a:t>
            </a:r>
          </a:p>
          <a:p>
            <a:pPr marL="514350" indent="-514350">
              <a:buFont typeface="+mj-lt"/>
              <a:buAutoNum type="arabicPeriod"/>
            </a:pPr>
            <a:r>
              <a:rPr lang="ar-SA" dirty="0" smtClean="0"/>
              <a:t>يركز على النواحي التقنية (مجموعة من الوسائل المادية والتطبيقات البرمجية المطلوبة لتشغيل المنظمة او المنشأة بكل اقسامها ومرافقها)</a:t>
            </a:r>
          </a:p>
          <a:p>
            <a:pPr marL="514350" indent="-514350">
              <a:buFont typeface="+mj-lt"/>
              <a:buAutoNum type="arabicPeriod"/>
            </a:pPr>
            <a:r>
              <a:rPr lang="ar-SA" dirty="0" smtClean="0"/>
              <a:t>يركز على الخدمات (ويعني مجمل الخدمات واليد العاملة والقدرات التطبيقية التي تقدم بواسطة الاجهزة والبرمجيات الى المنظمة)</a:t>
            </a:r>
            <a:endParaRPr lang="ar-SA"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الخدمات التي تقدمها البنية التحتية لتكنولوجيا المعلومات:</a:t>
            </a:r>
            <a:endParaRPr lang="ar-SA" dirty="0"/>
          </a:p>
        </p:txBody>
      </p:sp>
      <p:sp>
        <p:nvSpPr>
          <p:cNvPr id="3" name="عنصر نائب للمحتوى 2"/>
          <p:cNvSpPr>
            <a:spLocks noGrp="1"/>
          </p:cNvSpPr>
          <p:nvPr>
            <p:ph idx="1"/>
          </p:nvPr>
        </p:nvSpPr>
        <p:spPr/>
        <p:txBody>
          <a:bodyPr/>
          <a:lstStyle/>
          <a:p>
            <a:pPr marL="514350" indent="-514350">
              <a:buFont typeface="+mj-lt"/>
              <a:buAutoNum type="arabicPeriod"/>
            </a:pPr>
            <a:r>
              <a:rPr lang="ar-SA" sz="2400" dirty="0" smtClean="0"/>
              <a:t>المنصات والأسس التي تجهز تطبيقات الحوسبة مثل ربط العاملين والزبائن في بيئة رقمية.</a:t>
            </a:r>
          </a:p>
          <a:p>
            <a:pPr marL="514350" indent="-514350">
              <a:buFont typeface="+mj-lt"/>
              <a:buAutoNum type="arabicPeriod"/>
            </a:pPr>
            <a:r>
              <a:rPr lang="ar-SA" sz="2400" dirty="0" smtClean="0"/>
              <a:t>خدمات الاتصالات خاصة عن بعد والتي تؤمن نقل البيانات والصوت والصور</a:t>
            </a:r>
          </a:p>
          <a:p>
            <a:pPr marL="514350" indent="-514350">
              <a:buFont typeface="+mj-lt"/>
              <a:buAutoNum type="arabicPeriod"/>
            </a:pPr>
            <a:r>
              <a:rPr lang="ar-SA" sz="2400" dirty="0" smtClean="0"/>
              <a:t>خدمات إدارة البيانات (تخزين وادارة بيانات الشركة وتحليل بياناتها</a:t>
            </a:r>
          </a:p>
          <a:p>
            <a:pPr marL="514350" indent="-514350">
              <a:buFont typeface="+mj-lt"/>
              <a:buAutoNum type="arabicPeriod"/>
            </a:pPr>
            <a:r>
              <a:rPr lang="ar-SA" sz="2400" dirty="0" smtClean="0"/>
              <a:t>خدمات التطبيقات البرمجية (تخطيط موارد المنشأة، إدارة علاقات الزبون......)</a:t>
            </a:r>
          </a:p>
          <a:p>
            <a:pPr marL="514350" indent="-514350">
              <a:buFont typeface="+mj-lt"/>
              <a:buAutoNum type="arabicPeriod"/>
            </a:pPr>
            <a:r>
              <a:rPr lang="ar-SA" sz="2400" dirty="0" smtClean="0"/>
              <a:t>خدمات إدارة التسهيلات المادية (تطوير الهياكل والمباني والاتصالات)</a:t>
            </a:r>
          </a:p>
          <a:p>
            <a:pPr marL="514350" indent="-514350">
              <a:buFont typeface="+mj-lt"/>
              <a:buAutoNum type="arabicPeriod"/>
            </a:pPr>
            <a:r>
              <a:rPr lang="ar-SA" sz="2400" dirty="0" smtClean="0"/>
              <a:t>خدمات إدارة تكنولوجيا المعلومات (تخطيط وتطوير البنية التحتية، التنسيق مع وحدات الاعمال لغرض خدمات التكنولوجيا، إدارة الحسابات الخاصة بالتكنولوجيا)</a:t>
            </a:r>
          </a:p>
          <a:p>
            <a:pPr marL="514350" indent="-514350">
              <a:buFont typeface="+mj-lt"/>
              <a:buAutoNum type="arabicPeriod"/>
            </a:pPr>
            <a:endParaRPr lang="ar-SA" dirty="0" smtClean="0"/>
          </a:p>
          <a:p>
            <a:pPr marL="514350" indent="-514350">
              <a:buFont typeface="+mj-lt"/>
              <a:buAutoNum type="arabicPeriod"/>
            </a:pPr>
            <a:endParaRPr lang="ar-SA"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457200" indent="-457200">
              <a:buAutoNum type="arabicPlain" startAt="7"/>
            </a:pPr>
            <a:r>
              <a:rPr lang="ar-SA" sz="2400" dirty="0" smtClean="0"/>
              <a:t>خدمات معايير تكنولوجيا المعلومات (تحديد التكنولوجيا التي سيتم استخدامها)</a:t>
            </a:r>
          </a:p>
          <a:p>
            <a:pPr marL="457200" indent="-457200">
              <a:buAutoNum type="arabicPlain" startAt="7"/>
            </a:pPr>
            <a:r>
              <a:rPr lang="ar-SA" sz="2400" dirty="0" smtClean="0"/>
              <a:t>خدمات التعليم والتدريب على تكنولوجيا المعلومات (تدريب العاملين، تدريب المديرين)</a:t>
            </a:r>
          </a:p>
          <a:p>
            <a:pPr marL="457200" indent="-457200">
              <a:buAutoNum type="arabicPlain" startAt="7"/>
            </a:pPr>
            <a:r>
              <a:rPr lang="ar-SA" sz="2400" dirty="0" smtClean="0"/>
              <a:t>خدمات البحث والتطوير</a:t>
            </a:r>
          </a:p>
          <a:p>
            <a:pPr marL="457200" indent="-457200">
              <a:buAutoNum type="arabicPlain" startAt="7"/>
            </a:pPr>
            <a:r>
              <a:rPr lang="ar-SA" sz="2400" dirty="0" smtClean="0"/>
              <a:t>تزويد المنظمة بالبحوث المستقبلية المتوقعة لمشاريع تكنولوجيا المعلومات</a:t>
            </a:r>
            <a:endParaRPr lang="ar-SA" sz="2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معالم البنية التحتية لتكنولوجيا المعلومات الجديدة:</a:t>
            </a:r>
            <a:endParaRPr lang="ar-SA" dirty="0"/>
          </a:p>
        </p:txBody>
      </p:sp>
      <p:sp>
        <p:nvSpPr>
          <p:cNvPr id="3" name="عنصر نائب للمحتوى 2"/>
          <p:cNvSpPr>
            <a:spLocks noGrp="1"/>
          </p:cNvSpPr>
          <p:nvPr>
            <p:ph idx="1"/>
          </p:nvPr>
        </p:nvSpPr>
        <p:spPr/>
        <p:txBody>
          <a:bodyPr/>
          <a:lstStyle/>
          <a:p>
            <a:pPr marL="514350" indent="-514350">
              <a:buFont typeface="+mj-lt"/>
              <a:buAutoNum type="arabicPeriod"/>
            </a:pPr>
            <a:r>
              <a:rPr lang="ar-SA" sz="2400" dirty="0" smtClean="0"/>
              <a:t>تشتمل على خليط من أجهزة الحاسوب وقواعد بيانات وتخزين مركزي</a:t>
            </a:r>
          </a:p>
          <a:p>
            <a:pPr marL="514350" indent="-514350">
              <a:buFont typeface="+mj-lt"/>
              <a:buAutoNum type="arabicPeriod"/>
            </a:pPr>
            <a:r>
              <a:rPr lang="ar-SA" sz="2400" dirty="0" smtClean="0"/>
              <a:t>زيادة قدرات المعالجة في حواسيب المكتب</a:t>
            </a:r>
          </a:p>
          <a:p>
            <a:pPr marL="514350" indent="-514350">
              <a:buFont typeface="+mj-lt"/>
              <a:buAutoNum type="arabicPeriod"/>
            </a:pPr>
            <a:r>
              <a:rPr lang="ar-SA" sz="2400" dirty="0" smtClean="0"/>
              <a:t>تشبيك البنية التحتية بعناية لتحسين انسيابية المعلومات</a:t>
            </a:r>
          </a:p>
          <a:p>
            <a:pPr marL="514350" indent="-514350">
              <a:buFont typeface="+mj-lt"/>
              <a:buAutoNum type="arabicPeriod"/>
            </a:pPr>
            <a:r>
              <a:rPr lang="ar-SA" sz="2400" dirty="0" smtClean="0"/>
              <a:t>دمج البنيات التحتية العامة من هاتف وانترنت</a:t>
            </a:r>
          </a:p>
          <a:p>
            <a:pPr marL="514350" indent="-514350">
              <a:buFont typeface="+mj-lt"/>
              <a:buAutoNum type="arabicPeriod"/>
            </a:pPr>
            <a:r>
              <a:rPr lang="ar-SA" sz="2400" dirty="0" smtClean="0"/>
              <a:t>يلعب الانترنت دورا رئيسيا بصفته اتصال رئيسي مع الزبائن والوسطاء...</a:t>
            </a:r>
          </a:p>
          <a:p>
            <a:pPr marL="514350" indent="-514350">
              <a:buFont typeface="+mj-lt"/>
              <a:buAutoNum type="arabicPeriod"/>
            </a:pPr>
            <a:r>
              <a:rPr lang="ar-SA" sz="2400" dirty="0" smtClean="0"/>
              <a:t>إيجاد ربط شبكي على امتداد الشركة</a:t>
            </a:r>
            <a:endParaRPr lang="ar-SA" sz="24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rgbClr val="FF3399"/>
                </a:solidFill>
              </a:rPr>
              <a:t>الانترنت</a:t>
            </a:r>
            <a:endParaRPr lang="en-US" dirty="0">
              <a:solidFill>
                <a:srgbClr val="FF3399"/>
              </a:solidFill>
            </a:endParaRPr>
          </a:p>
        </p:txBody>
      </p:sp>
      <p:sp>
        <p:nvSpPr>
          <p:cNvPr id="3" name="Content Placeholder 2"/>
          <p:cNvSpPr>
            <a:spLocks noGrp="1"/>
          </p:cNvSpPr>
          <p:nvPr>
            <p:ph idx="1"/>
          </p:nvPr>
        </p:nvSpPr>
        <p:spPr/>
        <p:txBody>
          <a:bodyPr/>
          <a:lstStyle/>
          <a:p>
            <a:r>
              <a:rPr lang="ar-SA" sz="2800" dirty="0" smtClean="0">
                <a:solidFill>
                  <a:srgbClr val="FF3399"/>
                </a:solidFill>
              </a:rPr>
              <a:t>تعريفه:</a:t>
            </a:r>
          </a:p>
          <a:p>
            <a:pPr marL="457200" indent="-457200">
              <a:buFont typeface="+mj-lt"/>
              <a:buAutoNum type="arabicPeriod"/>
            </a:pPr>
            <a:r>
              <a:rPr lang="ar-SA" sz="2400" dirty="0" smtClean="0"/>
              <a:t>هو مجموعة من ملايين الحواسيب منتشرة في آلاف الأماكن حول العالم التي يمكن لمستخدميها العثور على معلومات أو التشارك في ملفات.</a:t>
            </a:r>
          </a:p>
          <a:p>
            <a:pPr marL="457200" indent="-457200">
              <a:buFont typeface="+mj-lt"/>
              <a:buAutoNum type="arabicPeriod"/>
            </a:pPr>
            <a:r>
              <a:rPr lang="ar-SA" sz="2400" dirty="0" smtClean="0"/>
              <a:t>هي شبكة عملاقة تضم عشرات الآلاف من الشبكات والحواسيب المرتبطة مع بعضها في مختلف دول العالم وتستخدم هذه الحواسيب والشبكات بروتوكول النقل والسيطرة وبرتوكول الانترنت اللذين يرمز لهما </a:t>
            </a:r>
            <a:r>
              <a:rPr lang="en-US" sz="2400" dirty="0" smtClean="0"/>
              <a:t>TCP/IP</a:t>
            </a:r>
            <a:r>
              <a:rPr lang="ar-SA" sz="2400" dirty="0" smtClean="0"/>
              <a:t> لتامين الاتصالات الشبكية.</a:t>
            </a:r>
          </a:p>
          <a:p>
            <a:pPr marL="457200" indent="-457200">
              <a:buFont typeface="+mj-lt"/>
              <a:buAutoNum type="arabicPeriod"/>
            </a:pPr>
            <a:r>
              <a:rPr lang="ar-SA" sz="2400" dirty="0" smtClean="0"/>
              <a:t>تزود المستخدمين بالعديد من الخدمات كالبريد الالكتروني ونقل الملفات والإخبار والوصول الى الآلاف من قواعد البيانات والدخول في حوارات وممارسة الألعاب والوصول الى المكتبة الالكترونية وغيرها من التطبيقات والخدمات.</a:t>
            </a:r>
            <a:endParaRPr lang="en-US" sz="24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تطور الانترنت:</a:t>
            </a:r>
            <a:endParaRPr lang="en-US" dirty="0"/>
          </a:p>
        </p:txBody>
      </p:sp>
      <p:sp>
        <p:nvSpPr>
          <p:cNvPr id="3" name="Content Placeholder 2"/>
          <p:cNvSpPr>
            <a:spLocks noGrp="1"/>
          </p:cNvSpPr>
          <p:nvPr>
            <p:ph idx="1"/>
          </p:nvPr>
        </p:nvSpPr>
        <p:spPr/>
        <p:txBody>
          <a:bodyPr/>
          <a:lstStyle/>
          <a:p>
            <a:r>
              <a:rPr lang="ar-SA" sz="2400" dirty="0" smtClean="0"/>
              <a:t>يعتبر عام 1969 هو التاريخ الحقيقي لولادة شبكة الانترنت</a:t>
            </a:r>
          </a:p>
          <a:p>
            <a:r>
              <a:rPr lang="ar-SA" sz="2400" dirty="0" smtClean="0"/>
              <a:t>بدأتها وزارة الدفاع الأمريكية وأطلق عليها شبكة (</a:t>
            </a:r>
            <a:r>
              <a:rPr lang="en-US" sz="2400" dirty="0" smtClean="0"/>
              <a:t>ARPANET</a:t>
            </a:r>
            <a:r>
              <a:rPr lang="ar-SA" sz="2400" dirty="0" smtClean="0"/>
              <a:t>) وبدأت عملها من خلال الجامعات والمعاهد العلمية.</a:t>
            </a:r>
          </a:p>
          <a:p>
            <a:r>
              <a:rPr lang="ar-SA" sz="2400" dirty="0" smtClean="0"/>
              <a:t>عام 1980 قررت وزارة الدفاع فصل الجزء العسكري من الشبكة ليطلق عليه </a:t>
            </a:r>
            <a:r>
              <a:rPr lang="en-US" sz="2400" dirty="0" err="1" smtClean="0"/>
              <a:t>Milnet</a:t>
            </a:r>
            <a:r>
              <a:rPr lang="ar-SA" sz="2400" dirty="0" smtClean="0"/>
              <a:t> وبقي الاسم القديم </a:t>
            </a:r>
            <a:r>
              <a:rPr lang="en-US" sz="2400" dirty="0" smtClean="0"/>
              <a:t>ARPANET</a:t>
            </a:r>
            <a:r>
              <a:rPr lang="ar-SA" sz="2400" dirty="0" smtClean="0"/>
              <a:t> للشبكة المدنية.</a:t>
            </a:r>
          </a:p>
          <a:p>
            <a:r>
              <a:rPr lang="ar-SA" sz="2400" dirty="0" smtClean="0"/>
              <a:t>عام 1982 أصبح بروتوكول السيطرة المعروف باسم:</a:t>
            </a:r>
          </a:p>
          <a:p>
            <a:pPr algn="l">
              <a:buNone/>
            </a:pPr>
            <a:r>
              <a:rPr lang="en-US" sz="2400" dirty="0" smtClean="0"/>
              <a:t>Transmission and Control Protocol/ TCP</a:t>
            </a:r>
            <a:endParaRPr lang="ar-SA" sz="2400" dirty="0" smtClean="0"/>
          </a:p>
          <a:p>
            <a:pPr>
              <a:buNone/>
            </a:pPr>
            <a:r>
              <a:rPr lang="ar-SA" sz="2400" dirty="0" smtClean="0"/>
              <a:t>	والبروتوكول الملازم له وهو بروتوكول الانترنت:</a:t>
            </a:r>
          </a:p>
          <a:p>
            <a:pPr algn="l">
              <a:buNone/>
            </a:pPr>
            <a:r>
              <a:rPr lang="en-US" sz="2400" dirty="0" smtClean="0"/>
              <a:t>Internet Protocol/ IP</a:t>
            </a:r>
            <a:endParaRPr lang="ar-SA" sz="2400" dirty="0" smtClean="0"/>
          </a:p>
          <a:p>
            <a:pPr>
              <a:buNone/>
            </a:pPr>
            <a:r>
              <a:rPr lang="ar-SA" sz="2400" dirty="0" smtClean="0"/>
              <a:t>	هما وسيلتا التعامل مع المعلومات التي توفرها الشبكة وأطلق عليه اختصارا:</a:t>
            </a:r>
          </a:p>
          <a:p>
            <a:pPr algn="l">
              <a:buNone/>
            </a:pPr>
            <a:r>
              <a:rPr lang="en-US" sz="2400" dirty="0" smtClean="0">
                <a:solidFill>
                  <a:srgbClr val="FF3399"/>
                </a:solidFill>
              </a:rPr>
              <a:t>TCP/IP</a:t>
            </a:r>
            <a:endParaRPr lang="ar-SA" sz="2400" dirty="0" smtClean="0">
              <a:solidFill>
                <a:srgbClr val="FF3399"/>
              </a:solidFill>
            </a:endParaRPr>
          </a:p>
          <a:p>
            <a:pPr>
              <a:buNone/>
            </a:pPr>
            <a:endParaRPr lang="en-US" sz="2400" dirty="0">
              <a:solidFill>
                <a:srgbClr val="FF3399"/>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3400"/>
            <a:ext cx="7620000" cy="7386638"/>
          </a:xfrm>
          <a:prstGeom prst="rect">
            <a:avLst/>
          </a:prstGeom>
          <a:noFill/>
        </p:spPr>
        <p:txBody>
          <a:bodyPr wrap="square" rtlCol="0">
            <a:spAutoFit/>
          </a:bodyPr>
          <a:lstStyle/>
          <a:p>
            <a:pPr>
              <a:buFont typeface="Arial" pitchFamily="34" charset="0"/>
              <a:buChar char="•"/>
            </a:pPr>
            <a:r>
              <a:rPr lang="en-US" dirty="0" smtClean="0"/>
              <a:t> </a:t>
            </a:r>
            <a:r>
              <a:rPr lang="ar-SA" sz="2000" dirty="0" smtClean="0"/>
              <a:t>في عام 1991 قامت جامعة </a:t>
            </a:r>
            <a:r>
              <a:rPr lang="ar-SA" sz="2000" dirty="0" err="1" smtClean="0"/>
              <a:t>مينوسوتا</a:t>
            </a:r>
            <a:r>
              <a:rPr lang="ar-SA" sz="2000" dirty="0" smtClean="0"/>
              <a:t> الأمريكية بانجاز برنامج جديد للوصول الى المعلومات المخزونة في الشبكة أطلقت عليه اسم </a:t>
            </a:r>
            <a:r>
              <a:rPr lang="en-US" sz="2000" dirty="0" smtClean="0"/>
              <a:t>Gopher</a:t>
            </a:r>
            <a:r>
              <a:rPr lang="ar-SA" sz="2000" dirty="0" smtClean="0"/>
              <a:t>.</a:t>
            </a:r>
          </a:p>
          <a:p>
            <a:pPr>
              <a:buFont typeface="Arial" pitchFamily="34" charset="0"/>
              <a:buChar char="•"/>
            </a:pPr>
            <a:r>
              <a:rPr lang="ar-SA" sz="2000" dirty="0" smtClean="0"/>
              <a:t>في عام 1992 طرحت مؤسسة  سيرن </a:t>
            </a:r>
            <a:r>
              <a:rPr lang="en-US" sz="2000" dirty="0" smtClean="0"/>
              <a:t>CERN </a:t>
            </a:r>
            <a:r>
              <a:rPr lang="ar-SA" sz="2000" dirty="0" smtClean="0"/>
              <a:t> مشروع الشبكة </a:t>
            </a:r>
            <a:r>
              <a:rPr lang="ar-SA" sz="2000" dirty="0" err="1" smtClean="0"/>
              <a:t>العنكبوتية</a:t>
            </a:r>
            <a:r>
              <a:rPr lang="ar-SA" sz="2000" dirty="0" smtClean="0"/>
              <a:t> عبر العالم (</a:t>
            </a:r>
            <a:r>
              <a:rPr lang="en-US" sz="2000" dirty="0" smtClean="0"/>
              <a:t>WWW</a:t>
            </a:r>
            <a:r>
              <a:rPr lang="ar-SA" sz="2000" dirty="0" smtClean="0"/>
              <a:t>)</a:t>
            </a:r>
          </a:p>
          <a:p>
            <a:r>
              <a:rPr lang="ar-SA" sz="2000" dirty="0" smtClean="0"/>
              <a:t>وتسمى</a:t>
            </a:r>
            <a:r>
              <a:rPr lang="en-US" sz="2000" dirty="0" smtClean="0"/>
              <a:t> </a:t>
            </a:r>
            <a:r>
              <a:rPr lang="ar-SA" sz="2000" dirty="0" smtClean="0"/>
              <a:t> </a:t>
            </a:r>
            <a:r>
              <a:rPr lang="en-US" sz="2000" dirty="0" smtClean="0"/>
              <a:t>World-Wide Web</a:t>
            </a:r>
            <a:r>
              <a:rPr lang="ar-SA" sz="2000" dirty="0" smtClean="0"/>
              <a:t> والذي أصبح أداة </a:t>
            </a:r>
            <a:r>
              <a:rPr lang="ar-SA" sz="2000" dirty="0" err="1" smtClean="0"/>
              <a:t>ارتكازية</a:t>
            </a:r>
            <a:r>
              <a:rPr lang="ar-SA" sz="2000" dirty="0" smtClean="0"/>
              <a:t> في مسيرة الانترنت.</a:t>
            </a:r>
          </a:p>
          <a:p>
            <a:pPr>
              <a:buFont typeface="Arial" pitchFamily="34" charset="0"/>
              <a:buChar char="•"/>
            </a:pPr>
            <a:r>
              <a:rPr lang="ar-SA" sz="2000" dirty="0" smtClean="0"/>
              <a:t>وهكذا توسع عدد المشاركين في الانترنت على مستوى عدد الحواسيب وعدد الشبكات المرتبطة </a:t>
            </a:r>
            <a:r>
              <a:rPr lang="ar-SA" sz="2000" dirty="0" err="1" smtClean="0"/>
              <a:t>بها</a:t>
            </a:r>
            <a:r>
              <a:rPr lang="ar-SA" sz="2000" dirty="0" smtClean="0"/>
              <a:t> وعدد المستفيدين من خدماتها.</a:t>
            </a:r>
          </a:p>
          <a:p>
            <a:pPr>
              <a:buFont typeface="Arial" pitchFamily="34" charset="0"/>
              <a:buChar char="•"/>
            </a:pPr>
            <a:r>
              <a:rPr lang="ar-SA" sz="2000" dirty="0" smtClean="0"/>
              <a:t> من هذا المنطلق وعلى أساس هذا التوسع الهائل أصبح الانترنت اكبر مزود لمختلف أنواع المعلومات للمنظمات والأفراد حيث أصبحت بحق أم الشبكات تضم عددا هائلا من شبكات المعلومات </a:t>
            </a:r>
            <a:r>
              <a:rPr lang="ar-SA" sz="2000" dirty="0" err="1" smtClean="0"/>
              <a:t>المحوسبة</a:t>
            </a:r>
            <a:r>
              <a:rPr lang="ar-SA" sz="2000" dirty="0" smtClean="0"/>
              <a:t> المحلية </a:t>
            </a:r>
            <a:r>
              <a:rPr lang="en-US" sz="2000" dirty="0" smtClean="0"/>
              <a:t>LAN</a:t>
            </a:r>
            <a:r>
              <a:rPr lang="ar-SA" sz="2000" dirty="0" smtClean="0"/>
              <a:t> أو الشبكات المدنية </a:t>
            </a:r>
            <a:r>
              <a:rPr lang="en-US" sz="2000" dirty="0" smtClean="0"/>
              <a:t>MAN</a:t>
            </a:r>
            <a:r>
              <a:rPr lang="ar-SA" sz="2000" dirty="0" smtClean="0"/>
              <a:t> أو الشبكات الواسعة </a:t>
            </a:r>
            <a:r>
              <a:rPr lang="en-US" sz="2000" dirty="0" smtClean="0"/>
              <a:t>WAN</a:t>
            </a:r>
            <a:r>
              <a:rPr lang="ar-SA" sz="2000" dirty="0" smtClean="0"/>
              <a:t> .</a:t>
            </a:r>
          </a:p>
          <a:p>
            <a:pPr>
              <a:buFont typeface="Arial" pitchFamily="34" charset="0"/>
              <a:buChar char="•"/>
            </a:pPr>
            <a:endParaRPr lang="ar-SA" sz="2000" dirty="0" smtClean="0"/>
          </a:p>
          <a:p>
            <a:pPr>
              <a:buFont typeface="Arial" pitchFamily="34" charset="0"/>
              <a:buChar char="•"/>
            </a:pPr>
            <a:r>
              <a:rPr lang="ar-SA" sz="2000" dirty="0" smtClean="0">
                <a:solidFill>
                  <a:srgbClr val="FF3399"/>
                </a:solidFill>
              </a:rPr>
              <a:t>  بروتوكول سيطرة الإرسال/ بروتوكول الانترنت:</a:t>
            </a:r>
          </a:p>
          <a:p>
            <a:r>
              <a:rPr lang="ar-SA" sz="2000" dirty="0" smtClean="0"/>
              <a:t> </a:t>
            </a:r>
            <a:r>
              <a:rPr lang="ar-SA" sz="2000" u="sng" dirty="0" smtClean="0"/>
              <a:t>بروتوكول سيطرة الإرسال </a:t>
            </a:r>
            <a:r>
              <a:rPr lang="ar-SA" sz="2000" dirty="0" smtClean="0"/>
              <a:t>يقوم بنقل بيانات التطبيق وتقسيمها وتجزئتها الصادرة عن المستخدم النهائي الى مجموعة من الرسائل التي توجه دفعة واحدة ويطلق عليها </a:t>
            </a:r>
            <a:r>
              <a:rPr lang="en-US" sz="2000" dirty="0" smtClean="0"/>
              <a:t>Datagram </a:t>
            </a:r>
            <a:r>
              <a:rPr lang="ar-SA" sz="2000" dirty="0" smtClean="0"/>
              <a:t> وكل مجموعة من هذه الرسائل تشتمل على جزء رئيسي يحمل عنوان الحاسوب المضيف المرسل ومعلومات تؤكد على أن مجموعة الرسائل تلك لن تفقد أو يحدث لها شيء.</a:t>
            </a:r>
          </a:p>
          <a:p>
            <a:r>
              <a:rPr lang="ar-SA" sz="2000" dirty="0" smtClean="0"/>
              <a:t>أما البروتوكول الثاني فهو </a:t>
            </a:r>
            <a:r>
              <a:rPr lang="ar-SA" sz="2000" u="sng" dirty="0" smtClean="0"/>
              <a:t>بروتوكول الانترنت </a:t>
            </a:r>
            <a:r>
              <a:rPr lang="ar-SA" sz="2000" dirty="0" smtClean="0"/>
              <a:t>الذي يستلم رسائل البرتوكول الأول ثم يقوم بتقسيم وتجزئة الرسائل مرة أخرى ويشتمل جزء رئيسي منه على عنوان ويقوم بحمل بيانات ومعلومات بروتوكول سيطرة الإرسال وتوجيه </a:t>
            </a:r>
            <a:r>
              <a:rPr lang="ar-SA" sz="2000" dirty="0" err="1" smtClean="0"/>
              <a:t>الداتا</a:t>
            </a:r>
            <a:r>
              <a:rPr lang="ar-SA" sz="2000" dirty="0" smtClean="0"/>
              <a:t> جرام من المرسل الى المستلم. </a:t>
            </a:r>
          </a:p>
          <a:p>
            <a:r>
              <a:rPr lang="ar-SA" sz="2000" dirty="0" smtClean="0"/>
              <a:t>إلا أن الاعتماد الأكبر يكون على بروتوكول سيطرة النقل فهو الذي ينقذ الرسائل ويعيد إرسالها حتى تتمكن من المرور.</a:t>
            </a:r>
            <a:endParaRPr lang="en-US" sz="2000" dirty="0" smtClean="0"/>
          </a:p>
          <a:p>
            <a:pPr>
              <a:buFont typeface="Arial" pitchFamily="34" charset="0"/>
              <a:buChar char="•"/>
            </a:pPr>
            <a:endParaRPr lang="en-US" dirty="0" smtClean="0"/>
          </a:p>
          <a:p>
            <a:endParaRPr lang="en-US" dirty="0" smtClean="0"/>
          </a:p>
          <a:p>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7772400" cy="6432530"/>
          </a:xfrm>
          <a:prstGeom prst="rect">
            <a:avLst/>
          </a:prstGeom>
          <a:noFill/>
        </p:spPr>
        <p:txBody>
          <a:bodyPr wrap="square" rtlCol="0">
            <a:spAutoFit/>
          </a:bodyPr>
          <a:lstStyle/>
          <a:p>
            <a:r>
              <a:rPr lang="ar-SA" sz="2800" dirty="0" smtClean="0">
                <a:solidFill>
                  <a:srgbClr val="FF3399"/>
                </a:solidFill>
              </a:rPr>
              <a:t>إدارة الانترنت</a:t>
            </a:r>
            <a:r>
              <a:rPr lang="en-US" sz="2800" dirty="0" smtClean="0">
                <a:solidFill>
                  <a:srgbClr val="FF3399"/>
                </a:solidFill>
              </a:rPr>
              <a:t>:</a:t>
            </a:r>
          </a:p>
          <a:p>
            <a:r>
              <a:rPr lang="ar-SA" sz="2400" dirty="0" smtClean="0"/>
              <a:t>إن موطن الانترنت ونشأته هو الملايات المتحدة الأمريكية إضافة الى وجود كثافة في الاستخدام فيها </a:t>
            </a:r>
          </a:p>
          <a:p>
            <a:r>
              <a:rPr lang="ar-SA" sz="2400" dirty="0" smtClean="0"/>
              <a:t>إلا أن إدارة هذه الشبكة العملاقة يفترض أن تكون في إطار جمعية مستقلة هي جمعية الانترنت (</a:t>
            </a:r>
            <a:r>
              <a:rPr lang="en-US" sz="2400" dirty="0" smtClean="0"/>
              <a:t>Internet Society</a:t>
            </a:r>
            <a:r>
              <a:rPr lang="ar-SA" sz="2400" dirty="0" smtClean="0"/>
              <a:t>) وهي مؤسسة غير ربحية وغير حكومية مقرها ولاية فرجينيا الأمريكية  أنشئت عام 1992وتضم مجموعة من المتحمسين للانترنت على المستوى العالمي.</a:t>
            </a:r>
          </a:p>
          <a:p>
            <a:endParaRPr lang="ar-SA" sz="2400" dirty="0" smtClean="0"/>
          </a:p>
          <a:p>
            <a:r>
              <a:rPr lang="ar-SA" sz="2400" dirty="0" smtClean="0"/>
              <a:t>مستلزمات الارتباط بالانترنت:</a:t>
            </a:r>
          </a:p>
          <a:p>
            <a:pPr marL="457200" indent="-457200">
              <a:buFont typeface="+mj-lt"/>
              <a:buAutoNum type="arabicPeriod"/>
            </a:pPr>
            <a:r>
              <a:rPr lang="ar-SA" sz="2400" dirty="0" smtClean="0"/>
              <a:t>جهاز الحاسوب وملحقاته</a:t>
            </a:r>
          </a:p>
          <a:p>
            <a:pPr marL="457200" indent="-457200">
              <a:buFont typeface="+mj-lt"/>
              <a:buAutoNum type="arabicPeriod"/>
            </a:pPr>
            <a:r>
              <a:rPr lang="ar-SA" sz="2400" dirty="0" smtClean="0"/>
              <a:t>خط هاتفي ومودم</a:t>
            </a:r>
          </a:p>
          <a:p>
            <a:pPr marL="457200" indent="-457200">
              <a:buFont typeface="+mj-lt"/>
              <a:buAutoNum type="arabicPeriod"/>
            </a:pPr>
            <a:r>
              <a:rPr lang="ar-SA" sz="2400" dirty="0" smtClean="0"/>
              <a:t>مزود الخدمة</a:t>
            </a:r>
          </a:p>
          <a:p>
            <a:pPr marL="457200" indent="-457200">
              <a:buFont typeface="+mj-lt"/>
              <a:buAutoNum type="arabicPeriod"/>
            </a:pPr>
            <a:r>
              <a:rPr lang="ar-SA" sz="2400" dirty="0" smtClean="0"/>
              <a:t>اسم الدخول</a:t>
            </a:r>
          </a:p>
          <a:p>
            <a:pPr marL="457200" indent="-457200">
              <a:buFont typeface="+mj-lt"/>
              <a:buAutoNum type="arabicPeriod"/>
            </a:pPr>
            <a:r>
              <a:rPr lang="ar-SA" sz="2400" dirty="0" smtClean="0"/>
              <a:t>كلمة الدخول</a:t>
            </a:r>
          </a:p>
          <a:p>
            <a:pPr marL="457200" indent="-457200">
              <a:buFont typeface="+mj-lt"/>
              <a:buAutoNum type="arabicPeriod"/>
            </a:pPr>
            <a:r>
              <a:rPr lang="ar-SA" sz="2400" dirty="0" smtClean="0"/>
              <a:t>مجموعة من القواعد والنظم والإجراءات</a:t>
            </a:r>
          </a:p>
          <a:p>
            <a:pPr marL="457200" indent="-457200">
              <a:buFont typeface="+mj-lt"/>
              <a:buAutoNum type="arabicPeriod"/>
            </a:pPr>
            <a:r>
              <a:rPr lang="ar-SA" sz="2400" dirty="0" smtClean="0"/>
              <a:t>بروتوكول النقل والسيطرة وبروتوكول الانترنت</a:t>
            </a:r>
          </a:p>
          <a:p>
            <a:endParaRPr lang="en-US" sz="24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09600"/>
            <a:ext cx="5334000" cy="461665"/>
          </a:xfrm>
          <a:prstGeom prst="rect">
            <a:avLst/>
          </a:prstGeom>
          <a:noFill/>
        </p:spPr>
        <p:txBody>
          <a:bodyPr wrap="square" rtlCol="0">
            <a:spAutoFit/>
          </a:bodyPr>
          <a:lstStyle/>
          <a:p>
            <a:r>
              <a:rPr lang="ar-SA" sz="2400" dirty="0" smtClean="0">
                <a:solidFill>
                  <a:schemeClr val="accent4">
                    <a:lumMod val="20000"/>
                    <a:lumOff val="80000"/>
                  </a:schemeClr>
                </a:solidFill>
              </a:rPr>
              <a:t>محركات البحث في الانترنت </a:t>
            </a:r>
            <a:r>
              <a:rPr lang="en-US" sz="2400" dirty="0" smtClean="0">
                <a:solidFill>
                  <a:schemeClr val="accent4">
                    <a:lumMod val="20000"/>
                    <a:lumOff val="80000"/>
                  </a:schemeClr>
                </a:solidFill>
              </a:rPr>
              <a:t>Search Engines</a:t>
            </a:r>
            <a:r>
              <a:rPr lang="ar-SA" sz="2400" dirty="0" smtClean="0">
                <a:solidFill>
                  <a:schemeClr val="accent4">
                    <a:lumMod val="20000"/>
                    <a:lumOff val="80000"/>
                  </a:schemeClr>
                </a:solidFill>
              </a:rPr>
              <a:t>:</a:t>
            </a:r>
            <a:endParaRPr lang="en-US" sz="2400" dirty="0">
              <a:solidFill>
                <a:schemeClr val="accent4">
                  <a:lumMod val="20000"/>
                  <a:lumOff val="80000"/>
                </a:schemeClr>
              </a:solidFill>
            </a:endParaRPr>
          </a:p>
        </p:txBody>
      </p:sp>
      <p:graphicFrame>
        <p:nvGraphicFramePr>
          <p:cNvPr id="3" name="Table 2"/>
          <p:cNvGraphicFramePr>
            <a:graphicFrameLocks noGrp="1"/>
          </p:cNvGraphicFramePr>
          <p:nvPr/>
        </p:nvGraphicFramePr>
        <p:xfrm>
          <a:off x="914400" y="1397000"/>
          <a:ext cx="8229600" cy="438912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b="1" dirty="0" smtClean="0">
                          <a:solidFill>
                            <a:schemeClr val="bg2">
                              <a:lumMod val="50000"/>
                              <a:lumOff val="50000"/>
                            </a:schemeClr>
                          </a:solidFill>
                        </a:rPr>
                        <a:t>محركات ومواقع بحث موسعة</a:t>
                      </a:r>
                      <a:endParaRPr lang="en-US" b="1" dirty="0" smtClean="0">
                        <a:solidFill>
                          <a:schemeClr val="bg2">
                            <a:lumMod val="50000"/>
                            <a:lumOff val="50000"/>
                          </a:schemeClr>
                        </a:solidFill>
                      </a:endParaRPr>
                    </a:p>
                    <a:p>
                      <a:pPr algn="ctr"/>
                      <a:endParaRPr lang="en-US" b="1" dirty="0">
                        <a:solidFill>
                          <a:schemeClr val="bg2">
                            <a:lumMod val="50000"/>
                            <a:lumOff val="50000"/>
                          </a:schemeClr>
                        </a:solidFill>
                      </a:endParaRPr>
                    </a:p>
                  </a:txBody>
                  <a:tcPr/>
                </a:tc>
                <a:tc>
                  <a:txBody>
                    <a:bodyPr/>
                    <a:lstStyle/>
                    <a:p>
                      <a:pPr algn="ctr"/>
                      <a:r>
                        <a:rPr lang="ar-SA" b="1" dirty="0" smtClean="0">
                          <a:solidFill>
                            <a:schemeClr val="bg2">
                              <a:lumMod val="50000"/>
                              <a:lumOff val="50000"/>
                            </a:schemeClr>
                          </a:solidFill>
                        </a:rPr>
                        <a:t>محركات بحث مهجنة</a:t>
                      </a:r>
                      <a:endParaRPr lang="en-US" b="1" dirty="0">
                        <a:solidFill>
                          <a:schemeClr val="bg2">
                            <a:lumMod val="50000"/>
                            <a:lumOff val="50000"/>
                          </a:schemeClr>
                        </a:solidFill>
                      </a:endParaRPr>
                    </a:p>
                  </a:txBody>
                  <a:tcPr/>
                </a:tc>
                <a:tc>
                  <a:txBody>
                    <a:bodyPr/>
                    <a:lstStyle/>
                    <a:p>
                      <a:pPr algn="ctr"/>
                      <a:r>
                        <a:rPr lang="ar-SA" b="1" dirty="0" smtClean="0">
                          <a:solidFill>
                            <a:schemeClr val="bg2">
                              <a:lumMod val="50000"/>
                              <a:lumOff val="50000"/>
                            </a:schemeClr>
                          </a:solidFill>
                        </a:rPr>
                        <a:t>محركات يؤمنها الحاسوب</a:t>
                      </a:r>
                      <a:endParaRPr lang="en-US" b="1" dirty="0">
                        <a:solidFill>
                          <a:schemeClr val="bg2">
                            <a:lumMod val="50000"/>
                            <a:lumOff val="50000"/>
                          </a:schemeClr>
                        </a:solidFill>
                      </a:endParaRPr>
                    </a:p>
                  </a:txBody>
                  <a:tcPr/>
                </a:tc>
                <a:tc>
                  <a:txBody>
                    <a:bodyPr/>
                    <a:lstStyle/>
                    <a:p>
                      <a:pPr algn="ctr"/>
                      <a:r>
                        <a:rPr lang="ar-SA" b="1" dirty="0" smtClean="0">
                          <a:solidFill>
                            <a:schemeClr val="bg2">
                              <a:lumMod val="50000"/>
                              <a:lumOff val="50000"/>
                            </a:schemeClr>
                          </a:solidFill>
                        </a:rPr>
                        <a:t>محركات ينظمها الإنسان</a:t>
                      </a:r>
                      <a:endParaRPr lang="en-US" b="1" dirty="0">
                        <a:solidFill>
                          <a:schemeClr val="bg2">
                            <a:lumMod val="50000"/>
                            <a:lumOff val="50000"/>
                          </a:schemeClr>
                        </a:solidFill>
                      </a:endParaRPr>
                    </a:p>
                  </a:txBody>
                  <a:tcPr/>
                </a:tc>
              </a:tr>
              <a:tr h="370840">
                <a:tc>
                  <a:txBody>
                    <a:bodyPr/>
                    <a:lstStyle/>
                    <a:p>
                      <a:r>
                        <a:rPr lang="ar-SA" dirty="0" smtClean="0"/>
                        <a:t>- يرسل هذا النوع من المحركات طلبك الى أدوات أخرى ويجمع النتائج.</a:t>
                      </a:r>
                      <a:endParaRPr lang="en-US" dirty="0"/>
                    </a:p>
                  </a:txBody>
                  <a:tcPr/>
                </a:tc>
                <a:tc>
                  <a:txBody>
                    <a:bodyPr/>
                    <a:lstStyle/>
                    <a:p>
                      <a:pPr>
                        <a:buFontTx/>
                        <a:buChar char="-"/>
                      </a:pPr>
                      <a:r>
                        <a:rPr lang="ar-SA" baseline="0" dirty="0" smtClean="0"/>
                        <a:t>تستخدم العناصر البشرية ولكن بمعية الحاسوب ومساعدته في تنظيم المعلومات.</a:t>
                      </a:r>
                    </a:p>
                    <a:p>
                      <a:pPr>
                        <a:buFontTx/>
                        <a:buChar char="-"/>
                      </a:pPr>
                      <a:r>
                        <a:rPr lang="ar-SA" baseline="0" dirty="0" smtClean="0"/>
                        <a:t> تعتمد فكرته على السيطرة الكاملة على المعلومات</a:t>
                      </a:r>
                      <a:endParaRPr lang="en-US" dirty="0"/>
                    </a:p>
                  </a:txBody>
                  <a:tcPr/>
                </a:tc>
                <a:tc>
                  <a:txBody>
                    <a:bodyPr/>
                    <a:lstStyle/>
                    <a:p>
                      <a:pPr>
                        <a:buFontTx/>
                        <a:buChar char="-"/>
                      </a:pPr>
                      <a:r>
                        <a:rPr lang="ar-SA" baseline="0" dirty="0" smtClean="0"/>
                        <a:t>هي محركات بحث متوفرة في المواقع التي تنتج </a:t>
                      </a:r>
                      <a:r>
                        <a:rPr lang="en-US" baseline="0" dirty="0" smtClean="0"/>
                        <a:t>Spiders</a:t>
                      </a:r>
                      <a:r>
                        <a:rPr lang="ar-SA" baseline="0" dirty="0" smtClean="0"/>
                        <a:t> تستطيع الزحف من خلال الشبكة والبحث عن المعلومة</a:t>
                      </a:r>
                    </a:p>
                    <a:p>
                      <a:pPr>
                        <a:buFontTx/>
                        <a:buChar char="-"/>
                      </a:pPr>
                      <a:r>
                        <a:rPr lang="ar-SA" baseline="0" dirty="0" smtClean="0"/>
                        <a:t> يعاب عليها إعطاء معلومات أكثر من الاحتياج.</a:t>
                      </a:r>
                      <a:endParaRPr lang="en-US" dirty="0"/>
                    </a:p>
                  </a:txBody>
                  <a:tcPr/>
                </a:tc>
                <a:tc>
                  <a:txBody>
                    <a:bodyPr/>
                    <a:lstStyle/>
                    <a:p>
                      <a:r>
                        <a:rPr lang="ar-SA" dirty="0" smtClean="0"/>
                        <a:t>- استكشاف</a:t>
                      </a:r>
                      <a:r>
                        <a:rPr lang="ar-SA" baseline="0" dirty="0" smtClean="0"/>
                        <a:t> يقوم </a:t>
                      </a:r>
                      <a:r>
                        <a:rPr lang="ar-SA" baseline="0" dirty="0" err="1" smtClean="0"/>
                        <a:t>به</a:t>
                      </a:r>
                      <a:r>
                        <a:rPr lang="ar-SA" baseline="0" dirty="0" smtClean="0"/>
                        <a:t> الإنسان</a:t>
                      </a:r>
                    </a:p>
                    <a:p>
                      <a:r>
                        <a:rPr lang="ar-SA" baseline="0" dirty="0" smtClean="0"/>
                        <a:t>- تحدد البيانات والمعلومات حسب تبعيتها وتوضع بطريقة تفيد المستخدم</a:t>
                      </a:r>
                    </a:p>
                    <a:p>
                      <a:r>
                        <a:rPr lang="ar-SA" baseline="0" dirty="0" smtClean="0"/>
                        <a:t>- تستخدم أشخاص ذوي خبرة</a:t>
                      </a:r>
                      <a:endParaRPr lang="en-US" dirty="0"/>
                    </a:p>
                  </a:txBody>
                  <a:tcPr/>
                </a:tc>
              </a:tr>
              <a:tr h="370840">
                <a:tc>
                  <a:txBody>
                    <a:bodyPr/>
                    <a:lstStyle/>
                    <a:p>
                      <a:r>
                        <a:rPr lang="en-US" dirty="0" smtClean="0"/>
                        <a:t>Go2Net/</a:t>
                      </a:r>
                      <a:r>
                        <a:rPr lang="en-US" dirty="0" err="1" smtClean="0"/>
                        <a:t>MetaCrawler</a:t>
                      </a:r>
                      <a:endParaRPr lang="en-US" dirty="0" smtClean="0"/>
                    </a:p>
                    <a:p>
                      <a:r>
                        <a:rPr lang="en-US" dirty="0" err="1" smtClean="0"/>
                        <a:t>SavvySearch</a:t>
                      </a:r>
                      <a:endParaRPr lang="en-US" dirty="0"/>
                    </a:p>
                  </a:txBody>
                  <a:tcPr/>
                </a:tc>
                <a:tc>
                  <a:txBody>
                    <a:bodyPr/>
                    <a:lstStyle/>
                    <a:p>
                      <a:r>
                        <a:rPr lang="en-US" dirty="0" smtClean="0"/>
                        <a:t>AltaVista</a:t>
                      </a:r>
                    </a:p>
                    <a:p>
                      <a:r>
                        <a:rPr lang="en-US" dirty="0" smtClean="0"/>
                        <a:t>Ask </a:t>
                      </a:r>
                      <a:r>
                        <a:rPr lang="en-US" dirty="0" err="1" smtClean="0"/>
                        <a:t>Jeeves</a:t>
                      </a:r>
                      <a:endParaRPr lang="en-US" dirty="0" smtClean="0"/>
                    </a:p>
                    <a:p>
                      <a:r>
                        <a:rPr lang="en-US" dirty="0" smtClean="0"/>
                        <a:t>Google</a:t>
                      </a:r>
                    </a:p>
                    <a:p>
                      <a:endParaRPr lang="en-US" dirty="0" smtClean="0"/>
                    </a:p>
                  </a:txBody>
                  <a:tcPr/>
                </a:tc>
                <a:tc>
                  <a:txBody>
                    <a:bodyPr/>
                    <a:lstStyle/>
                    <a:p>
                      <a:r>
                        <a:rPr lang="en-US" dirty="0" smtClean="0"/>
                        <a:t>Excite</a:t>
                      </a:r>
                    </a:p>
                    <a:p>
                      <a:r>
                        <a:rPr lang="en-US" dirty="0" err="1" smtClean="0"/>
                        <a:t>Northen</a:t>
                      </a:r>
                      <a:r>
                        <a:rPr lang="en-US" baseline="0" dirty="0" smtClean="0"/>
                        <a:t> Light</a:t>
                      </a:r>
                    </a:p>
                    <a:p>
                      <a:r>
                        <a:rPr lang="en-US" baseline="0" dirty="0" smtClean="0"/>
                        <a:t>WebCrawler</a:t>
                      </a:r>
                      <a:endParaRPr lang="en-US" dirty="0" smtClean="0"/>
                    </a:p>
                  </a:txBody>
                  <a:tcPr/>
                </a:tc>
                <a:tc>
                  <a:txBody>
                    <a:bodyPr/>
                    <a:lstStyle/>
                    <a:p>
                      <a:r>
                        <a:rPr lang="en-US" dirty="0" smtClean="0"/>
                        <a:t>Yahoo</a:t>
                      </a:r>
                    </a:p>
                    <a:p>
                      <a:r>
                        <a:rPr lang="en-US" dirty="0" err="1" smtClean="0"/>
                        <a:t>LookSmart</a:t>
                      </a:r>
                      <a:endParaRPr lang="en-US" dirty="0" smtClean="0"/>
                    </a:p>
                    <a:p>
                      <a:r>
                        <a:rPr lang="en-US" dirty="0" smtClean="0"/>
                        <a:t>About</a:t>
                      </a:r>
                      <a:endParaRPr lang="en-US" dirty="0"/>
                    </a:p>
                  </a:txBody>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8305800" cy="1143000"/>
          </a:xfrm>
        </p:spPr>
        <p:txBody>
          <a:bodyPr/>
          <a:lstStyle/>
          <a:p>
            <a:pPr algn="r"/>
            <a:r>
              <a:rPr lang="ar-SA" dirty="0" smtClean="0">
                <a:solidFill>
                  <a:srgbClr val="FF3399"/>
                </a:solidFill>
                <a:latin typeface="+mn-lt"/>
              </a:rPr>
              <a:t>الشبكة </a:t>
            </a:r>
            <a:r>
              <a:rPr lang="ar-SA" dirty="0" err="1" smtClean="0">
                <a:solidFill>
                  <a:srgbClr val="FF3399"/>
                </a:solidFill>
                <a:latin typeface="+mn-lt"/>
              </a:rPr>
              <a:t>العنكبوتية</a:t>
            </a:r>
            <a:r>
              <a:rPr lang="ar-SA" dirty="0" smtClean="0">
                <a:solidFill>
                  <a:srgbClr val="FF3399"/>
                </a:solidFill>
                <a:latin typeface="+mn-lt"/>
              </a:rPr>
              <a:t> العالمية </a:t>
            </a:r>
            <a:r>
              <a:rPr lang="en-US" dirty="0" smtClean="0">
                <a:solidFill>
                  <a:srgbClr val="FF3399"/>
                </a:solidFill>
                <a:latin typeface="+mn-lt"/>
              </a:rPr>
              <a:t>World Wide Web</a:t>
            </a:r>
            <a:endParaRPr lang="en-US" dirty="0">
              <a:solidFill>
                <a:srgbClr val="FF3399"/>
              </a:solidFill>
              <a:latin typeface="+mn-lt"/>
            </a:endParaRPr>
          </a:p>
        </p:txBody>
      </p:sp>
      <p:sp>
        <p:nvSpPr>
          <p:cNvPr id="3" name="Content Placeholder 2"/>
          <p:cNvSpPr>
            <a:spLocks noGrp="1"/>
          </p:cNvSpPr>
          <p:nvPr>
            <p:ph idx="1"/>
          </p:nvPr>
        </p:nvSpPr>
        <p:spPr/>
        <p:txBody>
          <a:bodyPr/>
          <a:lstStyle/>
          <a:p>
            <a:r>
              <a:rPr lang="ar-SA" sz="2800" dirty="0" smtClean="0"/>
              <a:t>هي جزء من الانترنت ولكنها جزء مميز له أهميته.</a:t>
            </a:r>
          </a:p>
          <a:p>
            <a:r>
              <a:rPr lang="ar-SA" sz="2800" dirty="0" smtClean="0"/>
              <a:t>أهم العوامل التي تجعل الويب شبكة ذات أهمية خاصة:</a:t>
            </a:r>
          </a:p>
          <a:p>
            <a:pPr marL="514350" indent="-514350">
              <a:buFont typeface="+mj-lt"/>
              <a:buAutoNum type="arabicPeriod"/>
            </a:pPr>
            <a:r>
              <a:rPr lang="ar-SA" sz="2400" dirty="0" smtClean="0"/>
              <a:t>استخدام تقنية لغة النص المترابط (</a:t>
            </a:r>
            <a:r>
              <a:rPr lang="en-US" sz="2400" dirty="0" smtClean="0"/>
              <a:t>HTML</a:t>
            </a:r>
            <a:r>
              <a:rPr lang="ar-SA" sz="2400" dirty="0" smtClean="0"/>
              <a:t>) الذي يسهل الوصول الى مختلف أنواع المعلومات وفق نظام يسهل على الباحث التشعب من خلال</a:t>
            </a:r>
            <a:r>
              <a:rPr lang="en-US" sz="2400" dirty="0" smtClean="0"/>
              <a:t>   Links </a:t>
            </a:r>
            <a:r>
              <a:rPr lang="ar-SA" sz="2400" dirty="0" smtClean="0"/>
              <a:t>، </a:t>
            </a:r>
            <a:r>
              <a:rPr lang="en-US" sz="2400" dirty="0" smtClean="0"/>
              <a:t>Hot Points</a:t>
            </a:r>
            <a:r>
              <a:rPr lang="ar-SA" sz="2400" dirty="0" smtClean="0"/>
              <a:t> بالإضافة الى إمكانية التنقل من وثيقة الى أخرى ومن موقع الى آخر بمجرد النقر على الكلمات الوامضة.</a:t>
            </a:r>
          </a:p>
          <a:p>
            <a:pPr marL="514350" indent="-514350">
              <a:buFont typeface="+mj-lt"/>
              <a:buAutoNum type="arabicPeriod"/>
            </a:pPr>
            <a:r>
              <a:rPr lang="ar-SA" sz="2400" dirty="0" smtClean="0"/>
              <a:t>الوصول الى المعلومات المرئية والمسموعة إضافة الى النصوص</a:t>
            </a:r>
          </a:p>
          <a:p>
            <a:pPr marL="514350" indent="-514350">
              <a:buFont typeface="+mj-lt"/>
              <a:buAutoNum type="arabicPeriod"/>
            </a:pPr>
            <a:r>
              <a:rPr lang="ar-SA" sz="2400" dirty="0" smtClean="0"/>
              <a:t>تستطيع أن تتعامل مع كل أنواع الاتصالات الرقمية في أي مكان بالعالم</a:t>
            </a:r>
          </a:p>
          <a:p>
            <a:pPr marL="514350" indent="-514350">
              <a:buFont typeface="+mj-lt"/>
              <a:buAutoNum type="arabicPeriod"/>
            </a:pPr>
            <a:r>
              <a:rPr lang="ar-SA" sz="2400" dirty="0" smtClean="0"/>
              <a:t>معاييرها المقبولة كونيا في تخزين واسترجاع وهيكلة وعرض المعلومات.</a:t>
            </a:r>
          </a:p>
          <a:p>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81000"/>
            <a:ext cx="7772400" cy="5410200"/>
          </a:xfrm>
        </p:spPr>
        <p:txBody>
          <a:bodyPr/>
          <a:lstStyle/>
          <a:p>
            <a:r>
              <a:rPr lang="ar-SA" sz="2800" dirty="0" smtClean="0">
                <a:solidFill>
                  <a:srgbClr val="FF3399"/>
                </a:solidFill>
              </a:rPr>
              <a:t>الويب اللاسلكي</a:t>
            </a:r>
            <a:r>
              <a:rPr lang="ar-SA" dirty="0" smtClean="0"/>
              <a:t>: </a:t>
            </a:r>
            <a:r>
              <a:rPr lang="ar-SA" sz="2400" dirty="0" smtClean="0"/>
              <a:t>يمكن المستخدمين من الوصول للمعلومات </a:t>
            </a:r>
            <a:r>
              <a:rPr lang="ar-SA" sz="2400" dirty="0" err="1" smtClean="0"/>
              <a:t>المحوسبة</a:t>
            </a:r>
            <a:r>
              <a:rPr lang="ar-SA" sz="2400" dirty="0" smtClean="0"/>
              <a:t> الموجودة على الانترنت من أي مكان وفي أي وقت عن طريق استخدام الحاسبات النقالة.</a:t>
            </a:r>
          </a:p>
          <a:p>
            <a:endParaRPr lang="ar-SA" sz="2400" dirty="0" smtClean="0"/>
          </a:p>
          <a:p>
            <a:r>
              <a:rPr lang="ar-SA" sz="2400" dirty="0" smtClean="0">
                <a:solidFill>
                  <a:srgbClr val="FF3399"/>
                </a:solidFill>
              </a:rPr>
              <a:t>الاتصالات والتطبيقات عبر الانترنت:</a:t>
            </a:r>
          </a:p>
          <a:p>
            <a:pPr marL="457200" indent="-457200">
              <a:buFont typeface="+mj-lt"/>
              <a:buAutoNum type="arabicPeriod"/>
            </a:pPr>
            <a:r>
              <a:rPr lang="ar-SA" sz="2400" u="sng" dirty="0" smtClean="0"/>
              <a:t>البريد الالكتروني:</a:t>
            </a:r>
          </a:p>
          <a:p>
            <a:pPr marL="457200" indent="-457200"/>
            <a:r>
              <a:rPr lang="ar-SA" sz="2400" dirty="0" smtClean="0"/>
              <a:t> يسهل الاتصال بين العاملين في المنظمات على كافة المستويات.</a:t>
            </a:r>
          </a:p>
          <a:p>
            <a:pPr marL="457200" indent="-457200"/>
            <a:r>
              <a:rPr lang="ar-SA" sz="2400" dirty="0" smtClean="0"/>
              <a:t>يسهل تبادل المعلومات والأفكار والوثائق مما يسهل البحوث التعاونية</a:t>
            </a:r>
          </a:p>
          <a:p>
            <a:pPr marL="457200" indent="-457200"/>
            <a:r>
              <a:rPr lang="ar-SA" sz="2400" dirty="0" smtClean="0"/>
              <a:t>يستخدم لإغراض مهنية وبحثية ووظيفية وإدارية</a:t>
            </a:r>
          </a:p>
          <a:p>
            <a:pPr marL="457200" indent="-457200"/>
            <a:r>
              <a:rPr lang="ar-SA" sz="2400" dirty="0" smtClean="0"/>
              <a:t>يستخدم من شرائح اجتماعية عديدة</a:t>
            </a:r>
          </a:p>
          <a:p>
            <a:pPr marL="457200" indent="-457200"/>
            <a:r>
              <a:rPr lang="ar-SA" sz="2400" dirty="0" smtClean="0"/>
              <a:t>كل مستخدم له عنوانه البريدي الخاص </a:t>
            </a:r>
            <a:r>
              <a:rPr lang="ar-SA" sz="2400" dirty="0" err="1" smtClean="0"/>
              <a:t>به</a:t>
            </a:r>
            <a:r>
              <a:rPr lang="ar-SA" sz="2400" dirty="0" smtClean="0"/>
              <a:t> (  جزء من العنوان يعرف عن نوعية الموقع)</a:t>
            </a:r>
          </a:p>
          <a:p>
            <a:pPr marL="457200" indent="-457200"/>
            <a:endParaRPr lang="en-US" sz="24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33400"/>
            <a:ext cx="7772400" cy="5257800"/>
          </a:xfrm>
        </p:spPr>
        <p:txBody>
          <a:bodyPr/>
          <a:lstStyle/>
          <a:p>
            <a:pPr marL="457200" indent="-457200">
              <a:buAutoNum type="arabicPlain" startAt="2"/>
            </a:pPr>
            <a:r>
              <a:rPr lang="ar-SA" sz="2400" u="sng" dirty="0" smtClean="0"/>
              <a:t>خدمة القوائم:</a:t>
            </a:r>
            <a:endParaRPr lang="en-US" sz="2400" u="sng" dirty="0" smtClean="0"/>
          </a:p>
          <a:p>
            <a:pPr marL="457200" indent="-457200"/>
            <a:r>
              <a:rPr lang="ar-SA" sz="2400" dirty="0" smtClean="0"/>
              <a:t>نوع من منتديات الحوار العامة المجانية التي تسمح بالمناقشات بين مجاميع محددة عبر البريد الالكتروني.</a:t>
            </a:r>
          </a:p>
          <a:p>
            <a:pPr marL="457200" indent="-457200"/>
            <a:r>
              <a:rPr lang="ar-SA" sz="2400" dirty="0" smtClean="0"/>
              <a:t>إذا وجدت موضوعا تهتم </a:t>
            </a:r>
            <a:r>
              <a:rPr lang="ar-SA" sz="2400" dirty="0" err="1" smtClean="0"/>
              <a:t>به</a:t>
            </a:r>
            <a:r>
              <a:rPr lang="ar-SA" sz="2400" dirty="0" smtClean="0"/>
              <a:t> في خدمة القوائم فانك تستطيع الانتساب إليها وتستلم كل الرسائل المرسلة التي لها علاقة بالموضوع من خلال بريدك الالكتروني.</a:t>
            </a:r>
          </a:p>
          <a:p>
            <a:pPr marL="457200" indent="-457200"/>
            <a:r>
              <a:rPr lang="ar-SA" sz="2400" dirty="0" smtClean="0"/>
              <a:t>من مزاياها تبادل الأفكار، إمكانية إصدار نشرة......الخ</a:t>
            </a:r>
          </a:p>
          <a:p>
            <a:pPr marL="457200" indent="-457200">
              <a:buAutoNum type="arabicPlain" startAt="3"/>
            </a:pPr>
            <a:r>
              <a:rPr lang="ar-SA" sz="2400" u="sng" dirty="0" smtClean="0"/>
              <a:t>شبكة الاستخدام</a:t>
            </a:r>
            <a:r>
              <a:rPr lang="ar-SA" sz="2400" dirty="0" smtClean="0"/>
              <a:t>:</a:t>
            </a:r>
          </a:p>
          <a:p>
            <a:pPr marL="457200" indent="-457200"/>
            <a:r>
              <a:rPr lang="ar-SA" sz="2400" dirty="0" smtClean="0"/>
              <a:t>هو منتدى للمحاورة يتبادل فيه المشاركون الأفكار والمعلومات بخصوص موضوع معين من خلال نشرات إخبارية اليكترونية يستطيع الآخرون قراءتها.</a:t>
            </a:r>
          </a:p>
          <a:p>
            <a:pPr marL="457200" indent="-457200"/>
            <a:r>
              <a:rPr lang="ar-SA" sz="2400" dirty="0" smtClean="0"/>
              <a:t>تسمى أيضا مجموعة الأخبار (</a:t>
            </a:r>
            <a:r>
              <a:rPr lang="en-US" sz="2400" dirty="0" smtClean="0"/>
              <a:t>newsgroup</a:t>
            </a:r>
            <a:r>
              <a:rPr lang="ar-SA" sz="2400" dirty="0" smtClean="0"/>
              <a:t>)</a:t>
            </a:r>
          </a:p>
          <a:p>
            <a:pPr marL="457200" indent="-457200"/>
            <a:r>
              <a:rPr lang="ar-SA" sz="2400" dirty="0" smtClean="0"/>
              <a:t>تختلف عن قوائم الخدمة بان المستخدم ينبغي له أن يذهب الى قائمة في لوحة الإعلان ليختار ما يناسبه لان الخدمة لا توزع تلقائيا مثل أعضاء القائمة كما أن المستخدم لا يحتاج الى اشتراك رسمي الى المجموعة.</a:t>
            </a:r>
            <a:endParaRPr lang="en-US" sz="24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7924799" cy="5539978"/>
          </a:xfrm>
          <a:prstGeom prst="rect">
            <a:avLst/>
          </a:prstGeom>
          <a:noFill/>
        </p:spPr>
        <p:txBody>
          <a:bodyPr wrap="square" rtlCol="0">
            <a:spAutoFit/>
          </a:bodyPr>
          <a:lstStyle/>
          <a:p>
            <a:r>
              <a:rPr lang="ar-SA" sz="2400" dirty="0" smtClean="0"/>
              <a:t>4 الدردشة أو الحوار:</a:t>
            </a:r>
          </a:p>
          <a:p>
            <a:pPr>
              <a:buFont typeface="Arial" pitchFamily="34" charset="0"/>
              <a:buChar char="•"/>
            </a:pPr>
            <a:r>
              <a:rPr lang="ar-SA" sz="2400" dirty="0" smtClean="0"/>
              <a:t>يسمح هذا النوع الى اثنين أو أكثر من الحوار بشكل متزامن (في وقت واحد)</a:t>
            </a:r>
          </a:p>
          <a:p>
            <a:pPr>
              <a:buFont typeface="Arial" pitchFamily="34" charset="0"/>
              <a:buChar char="•"/>
            </a:pPr>
            <a:endParaRPr lang="ar-SA" sz="2400" dirty="0" smtClean="0"/>
          </a:p>
          <a:p>
            <a:pPr>
              <a:buFont typeface="Arial" pitchFamily="34" charset="0"/>
              <a:buChar char="•"/>
            </a:pPr>
            <a:r>
              <a:rPr lang="ar-SA" sz="2400" dirty="0" smtClean="0"/>
              <a:t>5 خدمة </a:t>
            </a:r>
            <a:r>
              <a:rPr lang="ar-SA" sz="2400" dirty="0" err="1" smtClean="0"/>
              <a:t>تلنت</a:t>
            </a:r>
            <a:r>
              <a:rPr lang="ar-SA" sz="2400" dirty="0" smtClean="0"/>
              <a:t>:</a:t>
            </a:r>
          </a:p>
          <a:p>
            <a:pPr>
              <a:buFont typeface="Arial" pitchFamily="34" charset="0"/>
              <a:buChar char="•"/>
            </a:pPr>
            <a:r>
              <a:rPr lang="ar-SA" sz="2400" dirty="0" smtClean="0"/>
              <a:t>هي إمكانية ارتباط الفرد بحاسوب بينما هو يقوم بعمل آخر مع نظام حاسوب آخر.</a:t>
            </a:r>
          </a:p>
          <a:p>
            <a:pPr>
              <a:buFont typeface="Arial" pitchFamily="34" charset="0"/>
              <a:buChar char="•"/>
            </a:pPr>
            <a:endParaRPr lang="ar-SA" sz="2400" dirty="0" smtClean="0"/>
          </a:p>
          <a:p>
            <a:pPr>
              <a:buFont typeface="Arial" pitchFamily="34" charset="0"/>
              <a:buChar char="•"/>
            </a:pPr>
            <a:r>
              <a:rPr lang="ar-SA" sz="2400" dirty="0" smtClean="0"/>
              <a:t>6 </a:t>
            </a:r>
            <a:r>
              <a:rPr lang="ar-SA" sz="2400" dirty="0" err="1" smtClean="0"/>
              <a:t>بوتوكول</a:t>
            </a:r>
            <a:r>
              <a:rPr lang="ar-SA" sz="2400" dirty="0" smtClean="0"/>
              <a:t> نقل الملفات:</a:t>
            </a:r>
          </a:p>
          <a:p>
            <a:pPr>
              <a:buFont typeface="Arial" pitchFamily="34" charset="0"/>
              <a:buChar char="•"/>
            </a:pPr>
            <a:r>
              <a:rPr lang="ar-SA" sz="2400" dirty="0" smtClean="0"/>
              <a:t>هي قواعد </a:t>
            </a:r>
            <a:r>
              <a:rPr lang="ar-SA" sz="2400" dirty="0" err="1" smtClean="0"/>
              <a:t>وادوات</a:t>
            </a:r>
            <a:r>
              <a:rPr lang="ar-SA" sz="2400" dirty="0" smtClean="0"/>
              <a:t> لاسترجاع ونقل الملفات من حواسيب متباعدة عبر </a:t>
            </a:r>
            <a:r>
              <a:rPr lang="ar-SA" sz="2400" dirty="0" err="1" smtClean="0"/>
              <a:t>بوتوكول</a:t>
            </a:r>
            <a:r>
              <a:rPr lang="ar-SA" sz="2400" dirty="0" smtClean="0"/>
              <a:t> يرمز له (</a:t>
            </a:r>
            <a:r>
              <a:rPr lang="en-US" sz="2400" dirty="0" smtClean="0"/>
              <a:t>FTP- File Transfer Protocol</a:t>
            </a:r>
            <a:r>
              <a:rPr lang="ar-SA" sz="2400" dirty="0" smtClean="0"/>
              <a:t>) كالبحث عن وثيقة وعمل </a:t>
            </a:r>
            <a:r>
              <a:rPr lang="en-US" sz="2400" dirty="0" smtClean="0"/>
              <a:t>Download</a:t>
            </a:r>
            <a:r>
              <a:rPr lang="ar-SA" sz="2400" dirty="0" smtClean="0"/>
              <a:t> لها.</a:t>
            </a:r>
          </a:p>
          <a:p>
            <a:pPr>
              <a:buFont typeface="Arial" pitchFamily="34" charset="0"/>
              <a:buChar char="•"/>
            </a:pPr>
            <a:endParaRPr lang="ar-SA" sz="2400" dirty="0" smtClean="0"/>
          </a:p>
          <a:p>
            <a:pPr>
              <a:buFont typeface="Arial" pitchFamily="34" charset="0"/>
              <a:buChar char="•"/>
            </a:pPr>
            <a:r>
              <a:rPr lang="ar-SA" sz="2400" dirty="0" smtClean="0"/>
              <a:t>7 </a:t>
            </a:r>
            <a:r>
              <a:rPr lang="ar-SA" sz="2400" dirty="0" err="1" smtClean="0"/>
              <a:t>غوفر</a:t>
            </a:r>
            <a:r>
              <a:rPr lang="ar-SA" sz="2400" dirty="0" smtClean="0"/>
              <a:t> </a:t>
            </a:r>
            <a:r>
              <a:rPr lang="en-US" sz="2400" dirty="0" smtClean="0"/>
              <a:t>Gopher</a:t>
            </a:r>
            <a:endParaRPr lang="ar-SA" sz="2400" dirty="0" smtClean="0"/>
          </a:p>
          <a:p>
            <a:pPr>
              <a:buFont typeface="Arial" pitchFamily="34" charset="0"/>
              <a:buChar char="•"/>
            </a:pPr>
            <a:r>
              <a:rPr lang="ar-SA" sz="2400" dirty="0" smtClean="0"/>
              <a:t>....................................الخ </a:t>
            </a:r>
          </a:p>
          <a:p>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FF3399"/>
                </a:solidFill>
              </a:rPr>
              <a:t>الانترانت </a:t>
            </a:r>
            <a:r>
              <a:rPr lang="ar-SA" dirty="0" err="1" smtClean="0">
                <a:solidFill>
                  <a:srgbClr val="FF3399"/>
                </a:solidFill>
              </a:rPr>
              <a:t>والاكسترانت</a:t>
            </a:r>
            <a:r>
              <a:rPr lang="ar-SA" dirty="0" smtClean="0">
                <a:solidFill>
                  <a:srgbClr val="FF3399"/>
                </a:solidFill>
              </a:rPr>
              <a:t> :</a:t>
            </a:r>
            <a:endParaRPr lang="en-US" dirty="0">
              <a:solidFill>
                <a:srgbClr val="FF3399"/>
              </a:solidFill>
            </a:endParaRPr>
          </a:p>
        </p:txBody>
      </p:sp>
      <p:sp>
        <p:nvSpPr>
          <p:cNvPr id="3" name="Content Placeholder 2"/>
          <p:cNvSpPr>
            <a:spLocks noGrp="1"/>
          </p:cNvSpPr>
          <p:nvPr>
            <p:ph idx="1"/>
          </p:nvPr>
        </p:nvSpPr>
        <p:spPr/>
        <p:txBody>
          <a:bodyPr/>
          <a:lstStyle/>
          <a:p>
            <a:r>
              <a:rPr lang="ar-SA" sz="2800" dirty="0" smtClean="0">
                <a:solidFill>
                  <a:srgbClr val="FF3399"/>
                </a:solidFill>
              </a:rPr>
              <a:t>الانترانت</a:t>
            </a:r>
            <a:r>
              <a:rPr lang="ar-SA" sz="2400" dirty="0" smtClean="0"/>
              <a:t>: هي عبارة عن شبكة داخلية في منظمة تستطيع تامين وصول المعلومات من خلال المنشاة وتستخدم نفس تقنيات الانترنت ولا يستطيع الأفراد خارج المنشاة الوصول الى تلك المعلومات.</a:t>
            </a:r>
          </a:p>
          <a:p>
            <a:endParaRPr lang="ar-SA" sz="2400" dirty="0" smtClean="0"/>
          </a:p>
          <a:p>
            <a:r>
              <a:rPr lang="ar-SA" sz="2400" dirty="0" smtClean="0"/>
              <a:t>هي عبارة عن شبكات انترنت داخلية توسعت وامتدت خدماتها الى </a:t>
            </a:r>
            <a:r>
              <a:rPr lang="ar-SA" sz="2400" dirty="0" err="1" smtClean="0"/>
              <a:t>مستخ</a:t>
            </a:r>
            <a:r>
              <a:rPr lang="ar-SA" sz="2400" dirty="0" err="1" smtClean="0">
                <a:solidFill>
                  <a:srgbClr val="FF3399"/>
                </a:solidFill>
              </a:rPr>
              <a:t>الاكسترانت</a:t>
            </a:r>
            <a:r>
              <a:rPr lang="ar-SA" sz="2400" dirty="0" smtClean="0">
                <a:solidFill>
                  <a:srgbClr val="FF3399"/>
                </a:solidFill>
              </a:rPr>
              <a:t>: </a:t>
            </a:r>
            <a:r>
              <a:rPr lang="ar-SA" sz="2400" dirty="0" smtClean="0"/>
              <a:t>دمين خارجيين مخولين من خارج المنظمة بان يكون لهم وصول واستخدام محدد الى شبكات المنظمة الداخلية وهي مفيدة في الربط بين المنظمة والمجهزين أو الزبائن أو الشركاء.</a:t>
            </a:r>
          </a:p>
          <a:p>
            <a:endParaRPr lang="ar-SA" sz="2400" dirty="0" smtClean="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FF3399"/>
                </a:solidFill>
                <a:latin typeface="+mn-lt"/>
              </a:rPr>
              <a:t>جدار النار </a:t>
            </a:r>
            <a:r>
              <a:rPr lang="en-US" dirty="0" smtClean="0">
                <a:solidFill>
                  <a:srgbClr val="FF3399"/>
                </a:solidFill>
                <a:latin typeface="+mn-lt"/>
              </a:rPr>
              <a:t>Firewall</a:t>
            </a:r>
            <a:r>
              <a:rPr lang="ar-SA" dirty="0" smtClean="0">
                <a:solidFill>
                  <a:srgbClr val="FF3399"/>
                </a:solidFill>
              </a:rPr>
              <a:t>:</a:t>
            </a:r>
            <a:endParaRPr lang="en-US" dirty="0">
              <a:solidFill>
                <a:srgbClr val="FF3399"/>
              </a:solidFill>
            </a:endParaRPr>
          </a:p>
        </p:txBody>
      </p:sp>
      <p:sp>
        <p:nvSpPr>
          <p:cNvPr id="3" name="Content Placeholder 2"/>
          <p:cNvSpPr>
            <a:spLocks noGrp="1"/>
          </p:cNvSpPr>
          <p:nvPr>
            <p:ph idx="1"/>
          </p:nvPr>
        </p:nvSpPr>
        <p:spPr/>
        <p:txBody>
          <a:bodyPr/>
          <a:lstStyle/>
          <a:p>
            <a:r>
              <a:rPr lang="ar-SA" sz="2400" dirty="0" smtClean="0">
                <a:solidFill>
                  <a:srgbClr val="FF3399"/>
                </a:solidFill>
              </a:rPr>
              <a:t>جدار النار</a:t>
            </a:r>
            <a:r>
              <a:rPr lang="ar-SA" sz="2400" dirty="0" smtClean="0"/>
              <a:t>: عبارة عن مكونات مادية (معدات وأجهزة) وبرمجيات خاصة توضع في مكان مناسب بين الشبكة الداخلية للمنظمة وبين الشبكات الخارجية. ويعمل جدار النار على منع المستخدمين الخارجيين من التوغل في الشبكات الخاصة فهو نظام حماية يمنع اختراق الشبكة. وقد صمم بطريقة تؤمن له اعترض كل حزمة رسائل تمر بين شبكتين وتفحص صفاتها ومن ثم رفض أي رسالة غير مخولة من الدخول والاختراق.</a:t>
            </a:r>
            <a:endParaRPr lang="en-US" sz="2400" dirty="0" smtClean="0"/>
          </a:p>
          <a:p>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200" dirty="0" smtClean="0">
                <a:solidFill>
                  <a:srgbClr val="FF3399"/>
                </a:solidFill>
              </a:rPr>
              <a:t>حواسيب الويب الخادمة وخدمات التجارة الالكترونية</a:t>
            </a:r>
            <a:r>
              <a:rPr lang="ar-SA" dirty="0" smtClean="0">
                <a:solidFill>
                  <a:srgbClr val="FF3399"/>
                </a:solidFill>
              </a:rPr>
              <a:t>:</a:t>
            </a:r>
            <a:endParaRPr lang="en-US" dirty="0">
              <a:solidFill>
                <a:srgbClr val="FF3399"/>
              </a:solidFill>
            </a:endParaRPr>
          </a:p>
        </p:txBody>
      </p:sp>
      <p:sp>
        <p:nvSpPr>
          <p:cNvPr id="3" name="Content Placeholder 2"/>
          <p:cNvSpPr>
            <a:spLocks noGrp="1"/>
          </p:cNvSpPr>
          <p:nvPr>
            <p:ph idx="1"/>
          </p:nvPr>
        </p:nvSpPr>
        <p:spPr>
          <a:xfrm>
            <a:off x="1066800" y="1676400"/>
            <a:ext cx="7772400" cy="4800600"/>
          </a:xfrm>
        </p:spPr>
        <p:txBody>
          <a:bodyPr/>
          <a:lstStyle/>
          <a:p>
            <a:r>
              <a:rPr lang="ar-SA" sz="2800" dirty="0" smtClean="0">
                <a:solidFill>
                  <a:srgbClr val="FF3399"/>
                </a:solidFill>
              </a:rPr>
              <a:t>خادمات الويب </a:t>
            </a:r>
            <a:r>
              <a:rPr lang="en-US" sz="2800" dirty="0" smtClean="0">
                <a:solidFill>
                  <a:srgbClr val="FF3399"/>
                </a:solidFill>
              </a:rPr>
              <a:t>Web Servers</a:t>
            </a:r>
            <a:r>
              <a:rPr lang="ar-SA" sz="2800" dirty="0" smtClean="0"/>
              <a:t>:</a:t>
            </a:r>
          </a:p>
          <a:p>
            <a:pPr>
              <a:buNone/>
            </a:pPr>
            <a:r>
              <a:rPr lang="ar-SA" sz="2800" dirty="0" smtClean="0"/>
              <a:t>	</a:t>
            </a:r>
            <a:r>
              <a:rPr lang="ar-SA" sz="2400" dirty="0" smtClean="0"/>
              <a:t>هي برمجية ضرورية لتشغيل موقع الويب أو الانترنت أو </a:t>
            </a:r>
            <a:r>
              <a:rPr lang="ar-SA" sz="2400" dirty="0" err="1" smtClean="0"/>
              <a:t>الاكسترانت</a:t>
            </a:r>
            <a:r>
              <a:rPr lang="ar-SA" sz="2400" dirty="0" smtClean="0"/>
              <a:t> فهي تحدد موقع صفحات الويب المطلوبة من حواسيب الزبون وإرسال الصفحات إليها.</a:t>
            </a:r>
          </a:p>
          <a:p>
            <a:r>
              <a:rPr lang="ar-SA" sz="2400" dirty="0" smtClean="0">
                <a:solidFill>
                  <a:srgbClr val="FF3399"/>
                </a:solidFill>
              </a:rPr>
              <a:t>برمجية خادم التجارة الالكترونية </a:t>
            </a:r>
            <a:r>
              <a:rPr lang="en-US" sz="2400" dirty="0" smtClean="0">
                <a:solidFill>
                  <a:srgbClr val="FF3399"/>
                </a:solidFill>
              </a:rPr>
              <a:t>E-Commerce server software </a:t>
            </a:r>
            <a:r>
              <a:rPr lang="ar-SA" sz="2400" dirty="0" smtClean="0"/>
              <a:t>:</a:t>
            </a:r>
          </a:p>
          <a:p>
            <a:pPr>
              <a:buNone/>
            </a:pPr>
            <a:r>
              <a:rPr lang="ar-SA" sz="2400" dirty="0" smtClean="0"/>
              <a:t>	هي برمجية تزود بوظائف رئيسية لغرض تفعيل موقع الويب للتجارة الالكترونية مثل وظائف إنشاء كتالوج اليكتروني، آلية عملية المشتريات، تصميم عربات التسوق، عمل ترتيبات الشحن، عمل الروابط المطلوبة لإجراءات الدفع الالكتروني.......الخ</a:t>
            </a:r>
          </a:p>
          <a:p>
            <a:r>
              <a:rPr lang="ar-SA" sz="2400" dirty="0" smtClean="0">
                <a:solidFill>
                  <a:srgbClr val="FF3399"/>
                </a:solidFill>
              </a:rPr>
              <a:t>خدمات الضيافة على الويب </a:t>
            </a:r>
            <a:r>
              <a:rPr lang="en-US" sz="2400" dirty="0" smtClean="0">
                <a:solidFill>
                  <a:srgbClr val="FF3399"/>
                </a:solidFill>
              </a:rPr>
              <a:t>Web Hosting Services</a:t>
            </a:r>
            <a:r>
              <a:rPr lang="ar-SA" sz="2400" dirty="0" smtClean="0"/>
              <a:t>:</a:t>
            </a:r>
          </a:p>
          <a:p>
            <a:pPr>
              <a:buNone/>
            </a:pPr>
            <a:r>
              <a:rPr lang="ar-SA" sz="2400" dirty="0" smtClean="0"/>
              <a:t>	هي شركة تمتلك حواسيب خادمة واسعة تؤمن وتديم مواقع الويب للمشتركين مقابل أجور.</a:t>
            </a:r>
            <a:endParaRPr lang="en-US" sz="24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الذكاء الاصطناعي:</a:t>
            </a:r>
            <a:endParaRPr lang="en-US" sz="3600" dirty="0">
              <a:solidFill>
                <a:srgbClr val="FF3399"/>
              </a:solidFill>
            </a:endParaRPr>
          </a:p>
        </p:txBody>
      </p:sp>
      <p:sp>
        <p:nvSpPr>
          <p:cNvPr id="3" name="Content Placeholder 2"/>
          <p:cNvSpPr>
            <a:spLocks noGrp="1"/>
          </p:cNvSpPr>
          <p:nvPr>
            <p:ph idx="1"/>
          </p:nvPr>
        </p:nvSpPr>
        <p:spPr/>
        <p:txBody>
          <a:bodyPr/>
          <a:lstStyle/>
          <a:p>
            <a:r>
              <a:rPr lang="ar-SA" sz="2800" dirty="0" smtClean="0"/>
              <a:t>هي محاولات وجهود لتطوير نظم </a:t>
            </a:r>
            <a:r>
              <a:rPr lang="ar-SA" sz="2800" dirty="0" err="1" smtClean="0"/>
              <a:t>محوسبة</a:t>
            </a:r>
            <a:r>
              <a:rPr lang="ar-SA" sz="2800" dirty="0" smtClean="0"/>
              <a:t> عن طريق استخدام نظم مادية وبرمجية في أن تقوم وتتصرف بشكل يحاكي الإنسان.</a:t>
            </a:r>
          </a:p>
          <a:p>
            <a:r>
              <a:rPr lang="ar-SA" sz="2800" dirty="0" smtClean="0"/>
              <a:t>لذا يمكن أن نقول بأنه إعادة تمثيل الذكاء البشري عن طريق الحاسوب في مجالات معرفية مختلفة كالرياضيات والفيزياء والهندسة.</a:t>
            </a:r>
          </a:p>
          <a:p>
            <a:r>
              <a:rPr lang="ar-SA" sz="2800" dirty="0" smtClean="0"/>
              <a:t>من أمثلة تطبيقاته النظم الخبيرة </a:t>
            </a:r>
            <a:r>
              <a:rPr lang="en-US" sz="2800" dirty="0" smtClean="0"/>
              <a:t>Expert Sys.</a:t>
            </a:r>
            <a:r>
              <a:rPr lang="ar-SA" sz="2800" dirty="0" smtClean="0"/>
              <a:t> ونظام تمييز الأصوات </a:t>
            </a:r>
            <a:r>
              <a:rPr lang="en-US" sz="2800" dirty="0" smtClean="0"/>
              <a:t>Speech Recognition</a:t>
            </a:r>
            <a:r>
              <a:rPr lang="ar-SA" sz="2800" dirty="0" smtClean="0"/>
              <a:t> ......</a:t>
            </a:r>
          </a:p>
          <a:p>
            <a:r>
              <a:rPr lang="ar-SA" sz="2800" dirty="0" smtClean="0"/>
              <a:t>تقوم بالعديد من الأنشطة مثل تعلم اللغات الطبيعية، انجاز الوظائف (</a:t>
            </a:r>
            <a:r>
              <a:rPr lang="en-US" sz="2800" dirty="0" smtClean="0"/>
              <a:t>Robot</a:t>
            </a:r>
            <a:r>
              <a:rPr lang="ar-SA" sz="2800" dirty="0" smtClean="0"/>
              <a:t> ) </a:t>
            </a:r>
            <a:r>
              <a:rPr lang="en-US" sz="2800" dirty="0" smtClean="0"/>
              <a:t> </a:t>
            </a:r>
            <a:r>
              <a:rPr lang="ar-SA" sz="2800" dirty="0" smtClean="0"/>
              <a:t>صناعة القرار عند الإنسان.</a:t>
            </a:r>
            <a:endParaRPr lang="en-US" sz="2800"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اهتمامات إدارة الأعمال بالذكاء الاصطناعي:</a:t>
            </a:r>
            <a:endParaRPr lang="en-US" sz="3600" dirty="0">
              <a:solidFill>
                <a:srgbClr val="FF3399"/>
              </a:solidFill>
            </a:endParaRPr>
          </a:p>
        </p:txBody>
      </p:sp>
      <p:sp>
        <p:nvSpPr>
          <p:cNvPr id="3" name="Content Placeholder 2"/>
          <p:cNvSpPr>
            <a:spLocks noGrp="1"/>
          </p:cNvSpPr>
          <p:nvPr>
            <p:ph idx="1"/>
          </p:nvPr>
        </p:nvSpPr>
        <p:spPr/>
        <p:txBody>
          <a:bodyPr/>
          <a:lstStyle/>
          <a:p>
            <a:r>
              <a:rPr lang="ar-SA" sz="2400" dirty="0" smtClean="0"/>
              <a:t>إن إدارة الأعمال تستطيع أن تستثمر إمكاناتها وتستخدم الذكاء الاصطناعي في:</a:t>
            </a:r>
          </a:p>
          <a:p>
            <a:pPr marL="514350" indent="-514350">
              <a:buFont typeface="+mj-lt"/>
              <a:buAutoNum type="arabicPeriod"/>
            </a:pPr>
            <a:r>
              <a:rPr lang="ar-SA" sz="2400" dirty="0" smtClean="0"/>
              <a:t>تامين أسس وقواعد معرفية عن طريق تخزين المعلومات باعتبارها ذاكرة المنظمة لحفظ تلك الخبرات التي يمكن أن تفقد عندما يغادر الخبراء العارفون المنظمة.</a:t>
            </a:r>
          </a:p>
          <a:p>
            <a:pPr marL="514350" indent="-514350">
              <a:buFont typeface="+mj-lt"/>
              <a:buAutoNum type="arabicPeriod"/>
            </a:pPr>
            <a:r>
              <a:rPr lang="ar-SA" sz="2400" dirty="0" smtClean="0"/>
              <a:t>تامين آلية للموضوعات التي لا تكون مرتبطة بالمشاعر الإنسانية خاصة عندما تتعرض الوظائف البشرية معرضة لأخطار.</a:t>
            </a:r>
          </a:p>
          <a:p>
            <a:pPr marL="514350" indent="-514350">
              <a:buFont typeface="+mj-lt"/>
              <a:buAutoNum type="arabicPeriod"/>
            </a:pPr>
            <a:r>
              <a:rPr lang="ar-SA" sz="2400" dirty="0" smtClean="0"/>
              <a:t>فوائد استشارية في أوقات الأزمات والطوارئ.</a:t>
            </a:r>
          </a:p>
          <a:p>
            <a:pPr marL="514350" indent="-514350">
              <a:buFont typeface="+mj-lt"/>
              <a:buAutoNum type="arabicPeriod"/>
            </a:pPr>
            <a:r>
              <a:rPr lang="ar-SA" sz="2400" dirty="0" smtClean="0"/>
              <a:t>الحد من الوظائف الروتينية أو الغير مرغوبة من الأفراد.</a:t>
            </a:r>
          </a:p>
          <a:p>
            <a:pPr marL="514350" indent="-514350">
              <a:buFont typeface="+mj-lt"/>
              <a:buAutoNum type="arabicPeriod"/>
            </a:pPr>
            <a:r>
              <a:rPr lang="ar-SA" sz="2400" dirty="0" smtClean="0"/>
              <a:t>انجاز الوظائف المعقدة في وقت قصير.</a:t>
            </a:r>
          </a:p>
          <a:p>
            <a:pPr marL="514350" indent="-514350">
              <a:buFont typeface="+mj-lt"/>
              <a:buAutoNum type="arabicPeriod"/>
            </a:pPr>
            <a:endParaRPr lang="ar-SA" sz="2400" dirty="0" smtClean="0"/>
          </a:p>
          <a:p>
            <a:pPr marL="514350" indent="-514350">
              <a:buFont typeface="+mj-lt"/>
              <a:buAutoNum type="arabicPeriod"/>
            </a:pPr>
            <a:endParaRPr lang="en-US" sz="24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تحديات إدارة البنية الأساسية لتكنولوجيا المعلومات الجديدة وبعض معالجاتها:</a:t>
            </a:r>
            <a:endParaRPr lang="en-US" sz="3600" dirty="0">
              <a:solidFill>
                <a:srgbClr val="FF3399"/>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ar-SA" sz="2400" dirty="0" smtClean="0"/>
              <a:t>فقدان السيطرة الإدارية: (وجود البيانات في عدد من المواقع)</a:t>
            </a:r>
          </a:p>
          <a:p>
            <a:pPr marL="514350" indent="-514350">
              <a:buFont typeface="+mj-lt"/>
              <a:buAutoNum type="arabicPeriod"/>
            </a:pPr>
            <a:r>
              <a:rPr lang="ar-SA" sz="2400" dirty="0" smtClean="0"/>
              <a:t>تحديات التكامل في الربط والتوثيق: (عدم التوافقية في الشبكات)</a:t>
            </a:r>
          </a:p>
          <a:p>
            <a:pPr marL="514350" indent="-514350">
              <a:buFont typeface="+mj-lt"/>
              <a:buAutoNum type="arabicPeriod"/>
            </a:pPr>
            <a:r>
              <a:rPr lang="ar-SA" sz="2400" dirty="0" smtClean="0"/>
              <a:t>متطلبات التغيير التنظيمية في المنظمة: (ثقافة المنظمة، هيكلها التنظيمي)</a:t>
            </a:r>
          </a:p>
          <a:p>
            <a:pPr marL="514350" indent="-514350">
              <a:buFont typeface="+mj-lt"/>
              <a:buAutoNum type="arabicPeriod"/>
            </a:pPr>
            <a:r>
              <a:rPr lang="ar-SA" sz="2400" dirty="0" smtClean="0"/>
              <a:t>تكاليف غير مرئية: ( تكاليف تشغيل، تكاليف الوقت، تكاليف الحلول للمشكلات.......)</a:t>
            </a:r>
          </a:p>
          <a:p>
            <a:pPr marL="514350" indent="-514350">
              <a:buFont typeface="+mj-lt"/>
              <a:buAutoNum type="arabicPeriod"/>
            </a:pPr>
            <a:r>
              <a:rPr lang="ar-SA" sz="2400" dirty="0" smtClean="0"/>
              <a:t>تحديات التطوير </a:t>
            </a:r>
            <a:r>
              <a:rPr lang="ar-SA" sz="2400" dirty="0" err="1" smtClean="0"/>
              <a:t>والموثوقية</a:t>
            </a:r>
            <a:r>
              <a:rPr lang="ar-SA" sz="2400" dirty="0" smtClean="0"/>
              <a:t> والناحية الأمنية</a:t>
            </a:r>
          </a:p>
          <a:p>
            <a:pPr marL="514350" indent="-514350">
              <a:buNone/>
            </a:pPr>
            <a:r>
              <a:rPr lang="ar-SA" sz="2400" dirty="0" smtClean="0"/>
              <a:t>بعض الحلول المقترحة:</a:t>
            </a:r>
          </a:p>
          <a:p>
            <a:pPr marL="514350" indent="-514350">
              <a:buNone/>
            </a:pPr>
            <a:r>
              <a:rPr lang="ar-SA" sz="2400" dirty="0" smtClean="0"/>
              <a:t>إدارة التغيير	   ضوابط لإدارة البيانات	    تخطيط الربط والتطبيق</a:t>
            </a:r>
          </a:p>
          <a:p>
            <a:pPr marL="514350" indent="-514350">
              <a:buNone/>
            </a:pPr>
            <a:r>
              <a:rPr lang="ar-SA" sz="2400" dirty="0" smtClean="0"/>
              <a:t>لتعليم والتدريب	  ضبط النفقات	</a:t>
            </a:r>
            <a:endParaRPr lang="en-US" sz="24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الفصل الخامس: </a:t>
            </a:r>
            <a:r>
              <a:rPr lang="ar-SA" sz="3600" smtClean="0">
                <a:solidFill>
                  <a:srgbClr val="FF3399"/>
                </a:solidFill>
              </a:rPr>
              <a:t>قضايا أخلاقية </a:t>
            </a:r>
            <a:r>
              <a:rPr lang="ar-SA" sz="3600" dirty="0" smtClean="0">
                <a:solidFill>
                  <a:srgbClr val="FF3399"/>
                </a:solidFill>
              </a:rPr>
              <a:t>واجتماعية وامن المعلومات في حماية </a:t>
            </a:r>
            <a:r>
              <a:rPr lang="ar-SA" sz="3600" smtClean="0">
                <a:solidFill>
                  <a:srgbClr val="FF3399"/>
                </a:solidFill>
              </a:rPr>
              <a:t>المنشآت الرقمية:</a:t>
            </a:r>
            <a:endParaRPr lang="en-US" sz="3600" dirty="0">
              <a:solidFill>
                <a:srgbClr val="FF3399"/>
              </a:solidFill>
            </a:endParaRPr>
          </a:p>
        </p:txBody>
      </p:sp>
      <p:sp>
        <p:nvSpPr>
          <p:cNvPr id="3" name="Content Placeholder 2"/>
          <p:cNvSpPr>
            <a:spLocks noGrp="1"/>
          </p:cNvSpPr>
          <p:nvPr>
            <p:ph idx="1"/>
          </p:nvPr>
        </p:nvSpPr>
        <p:spPr/>
        <p:txBody>
          <a:bodyPr/>
          <a:lstStyle/>
          <a:p>
            <a:r>
              <a:rPr lang="ar-SA" sz="2800" dirty="0" smtClean="0">
                <a:solidFill>
                  <a:srgbClr val="FF3399"/>
                </a:solidFill>
              </a:rPr>
              <a:t>أخلاقيات نظم وتكنولوجيا المعلومات:</a:t>
            </a:r>
          </a:p>
          <a:p>
            <a:r>
              <a:rPr lang="ar-SA" sz="2800" dirty="0" smtClean="0"/>
              <a:t>تعريف الأخلاقيات: هي مبادئ الخطأ والصواب التي ينتهجها الأفراد اللذين يتصرفون كعناصر وأدوات حرة القيم ، لكي يستطيعوا أن يختاروا طريقة توجيه سلوكياتهم.</a:t>
            </a:r>
          </a:p>
          <a:p>
            <a:r>
              <a:rPr lang="ar-SA" sz="2800" dirty="0" smtClean="0"/>
              <a:t>التكنولوجيات والنظم توجدان فرص واسعة للتغيرات الاجتماعية لذلك فهما تهددان توزيعات السلطة المتاحة، توزيع الثروة وكذلك الحقوق والواجبات في المجتمع المعاصر.</a:t>
            </a:r>
          </a:p>
          <a:p>
            <a:r>
              <a:rPr lang="ar-SA" sz="2800" dirty="0" smtClean="0"/>
              <a:t>تستخدم التكنولوجيا ونظم المعلومات في تحقيق التقدم ولكنها في نفس الوقت يمكن </a:t>
            </a:r>
            <a:r>
              <a:rPr lang="ar-SA" sz="2800" dirty="0" err="1" smtClean="0"/>
              <a:t>ان</a:t>
            </a:r>
            <a:r>
              <a:rPr lang="ar-SA" sz="2800" dirty="0" smtClean="0"/>
              <a:t> تستخدم في اتجاهات معاكسة.  </a:t>
            </a:r>
            <a:endParaRPr lang="en-US" sz="28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FF3399"/>
                </a:solidFill>
              </a:rPr>
              <a:t>مفاهيم أساسية:</a:t>
            </a:r>
            <a:endParaRPr lang="en-US" dirty="0">
              <a:solidFill>
                <a:srgbClr val="FF3399"/>
              </a:solidFill>
            </a:endParaRPr>
          </a:p>
        </p:txBody>
      </p:sp>
      <p:sp>
        <p:nvSpPr>
          <p:cNvPr id="3" name="Content Placeholder 2"/>
          <p:cNvSpPr>
            <a:spLocks noGrp="1"/>
          </p:cNvSpPr>
          <p:nvPr>
            <p:ph idx="1"/>
          </p:nvPr>
        </p:nvSpPr>
        <p:spPr/>
        <p:txBody>
          <a:bodyPr/>
          <a:lstStyle/>
          <a:p>
            <a:r>
              <a:rPr lang="ar-SA" sz="2800" dirty="0" smtClean="0">
                <a:solidFill>
                  <a:srgbClr val="FF3399"/>
                </a:solidFill>
              </a:rPr>
              <a:t>المسؤولية أو إمكانية التعرض للمساءلة </a:t>
            </a:r>
            <a:r>
              <a:rPr lang="ar-SA" sz="2800" dirty="0" smtClean="0"/>
              <a:t>(قبول التكاليف المسندة للفرد والتبعات المترتبة على الإقدام على عمل معين)</a:t>
            </a:r>
          </a:p>
          <a:p>
            <a:r>
              <a:rPr lang="ar-SA" sz="2800" dirty="0" smtClean="0">
                <a:solidFill>
                  <a:srgbClr val="FF3399"/>
                </a:solidFill>
              </a:rPr>
              <a:t>المسؤولية والمحاسبة </a:t>
            </a:r>
            <a:r>
              <a:rPr lang="ar-SA" sz="2800" dirty="0" smtClean="0"/>
              <a:t>(تقييم مسؤولية الفرد ومحاسبته عن القرار)</a:t>
            </a:r>
          </a:p>
          <a:p>
            <a:r>
              <a:rPr lang="ar-SA" sz="2800" dirty="0" smtClean="0">
                <a:solidFill>
                  <a:srgbClr val="FF3399"/>
                </a:solidFill>
              </a:rPr>
              <a:t>المسؤولية القانونية </a:t>
            </a:r>
            <a:r>
              <a:rPr lang="ar-SA" sz="2800" dirty="0" smtClean="0"/>
              <a:t>(تسمح للأفراد بالحصول على تعويض عن الضرر الذي قد يصيبهم من قرار أو إجراءات فرد ما)</a:t>
            </a:r>
          </a:p>
          <a:p>
            <a:r>
              <a:rPr lang="ar-SA" sz="2800" dirty="0" smtClean="0">
                <a:solidFill>
                  <a:srgbClr val="FF3399"/>
                </a:solidFill>
              </a:rPr>
              <a:t>إجراءات مطلوبة أو مستحقة </a:t>
            </a:r>
            <a:r>
              <a:rPr lang="ar-SA" sz="2800" dirty="0" smtClean="0"/>
              <a:t>(القدرة على الاستئناف لدى السلطات)</a:t>
            </a:r>
            <a:endParaRPr lang="en-US" sz="28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اعتبارات  أخلاقية واجتماعية وسياسية أساسية في نظم المعلومات:</a:t>
            </a:r>
            <a:endParaRPr lang="en-US" sz="3600" dirty="0">
              <a:solidFill>
                <a:srgbClr val="FF3399"/>
              </a:solidFill>
            </a:endParaRPr>
          </a:p>
        </p:txBody>
      </p:sp>
      <p:sp>
        <p:nvSpPr>
          <p:cNvPr id="3" name="Content Placeholder 2"/>
          <p:cNvSpPr>
            <a:spLocks noGrp="1"/>
          </p:cNvSpPr>
          <p:nvPr>
            <p:ph idx="1"/>
          </p:nvPr>
        </p:nvSpPr>
        <p:spPr/>
        <p:txBody>
          <a:bodyPr/>
          <a:lstStyle/>
          <a:p>
            <a:r>
              <a:rPr lang="ar-SA" sz="2800" dirty="0" smtClean="0"/>
              <a:t>القضايا الأخلاقية: سرية المعلومات، التجاوز على الآخرين، الحصول على معلومات عنهم دون إعلامهم.</a:t>
            </a:r>
          </a:p>
          <a:p>
            <a:r>
              <a:rPr lang="ar-SA" sz="2800" dirty="0" smtClean="0"/>
              <a:t>القضايا الاجتماعية: لأي مدى قد تصل الحرية الشخصية للفرد؟</a:t>
            </a:r>
          </a:p>
          <a:p>
            <a:r>
              <a:rPr lang="ar-SA" sz="2800" dirty="0" smtClean="0"/>
              <a:t>القضايا السياسية:الحالة التي تحكم العلاقة بين الجهات المسئولة والأفراد مثل رجال الأمن والمخابرات.</a:t>
            </a:r>
            <a:endParaRPr lang="en-US" sz="28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الأبعاد الأخلاقية لعصر المعلومات:</a:t>
            </a:r>
            <a:endParaRPr lang="en-US" sz="3600" dirty="0">
              <a:solidFill>
                <a:srgbClr val="FF3399"/>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ar-SA" sz="2400" dirty="0" smtClean="0"/>
              <a:t>تنطلق حقوق المعلومات من خلال عدة تساؤلات:</a:t>
            </a:r>
          </a:p>
          <a:p>
            <a:pPr marL="514350" indent="-514350">
              <a:buNone/>
            </a:pPr>
            <a:r>
              <a:rPr lang="ar-SA" sz="2400" dirty="0" smtClean="0"/>
              <a:t>	ما هي حقوق المعلومات؟ ما الذي ينبغي أن يمتلكه الأفراد والمنظمات من هذه المعلومات؟ ما هي التزاماتهم حيال المعلومات التي يمتلكوها عن الآخرين؟</a:t>
            </a:r>
          </a:p>
          <a:p>
            <a:pPr marL="514350" indent="-514350">
              <a:buAutoNum type="arabicPeriod" startAt="2"/>
            </a:pPr>
            <a:r>
              <a:rPr lang="ar-SA" sz="2400" dirty="0" smtClean="0"/>
              <a:t>تعريف حقوق المعلومات: هي تلك الحقوق التي يمتلكها الأفراد والمنظمات بما له علاقة بالمعلومات التي تخص أفراد آخرين.</a:t>
            </a:r>
          </a:p>
          <a:p>
            <a:pPr marL="514350" indent="-514350">
              <a:buAutoNum type="arabicPeriod" startAt="2"/>
            </a:pPr>
            <a:r>
              <a:rPr lang="ar-SA" sz="2400" dirty="0" smtClean="0"/>
              <a:t>لحقوق المعلومات علاقة بمصطلحين أساسيين هما الخصوصية أو السرية والممارسة العادلة للمعلومات :</a:t>
            </a:r>
          </a:p>
          <a:p>
            <a:pPr marL="514350" indent="-514350">
              <a:buNone/>
            </a:pPr>
            <a:r>
              <a:rPr lang="ar-SA" sz="2400" dirty="0" smtClean="0"/>
              <a:t>	</a:t>
            </a:r>
            <a:r>
              <a:rPr lang="ar-SA" sz="2400" dirty="0" smtClean="0">
                <a:solidFill>
                  <a:srgbClr val="FF3399"/>
                </a:solidFill>
              </a:rPr>
              <a:t>الخصوصية</a:t>
            </a:r>
            <a:r>
              <a:rPr lang="ar-SA" sz="2400" dirty="0" smtClean="0"/>
              <a:t>: تعني مطالبة الأفراد بعدم التدخل في شؤونهم ومن دون رقابة أو تدخل من الأفراد والمنظمات والدولة.</a:t>
            </a:r>
          </a:p>
          <a:p>
            <a:pPr marL="514350" indent="-514350">
              <a:buNone/>
            </a:pPr>
            <a:r>
              <a:rPr lang="ar-SA" sz="2400" dirty="0" smtClean="0"/>
              <a:t>	</a:t>
            </a:r>
            <a:r>
              <a:rPr lang="ar-SA" sz="2400" dirty="0" smtClean="0">
                <a:solidFill>
                  <a:srgbClr val="FF3399"/>
                </a:solidFill>
              </a:rPr>
              <a:t>الممارسة العادلة للمعلومات</a:t>
            </a:r>
            <a:r>
              <a:rPr lang="ar-SA" sz="2400" dirty="0" smtClean="0"/>
              <a:t>:هي مجموعة مبادئ تحكم جمع واستخدام المعلومات.</a:t>
            </a:r>
            <a:endParaRPr lang="en-US" sz="24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685800"/>
            <a:ext cx="7543800" cy="3046988"/>
          </a:xfrm>
          <a:prstGeom prst="rect">
            <a:avLst/>
          </a:prstGeom>
          <a:noFill/>
        </p:spPr>
        <p:txBody>
          <a:bodyPr wrap="square" rtlCol="0">
            <a:spAutoFit/>
          </a:bodyPr>
          <a:lstStyle/>
          <a:p>
            <a:pPr marL="457200" indent="-457200">
              <a:buAutoNum type="arabicPeriod" startAt="4"/>
            </a:pPr>
            <a:r>
              <a:rPr lang="ar-SA" sz="2400" dirty="0" smtClean="0"/>
              <a:t>حقوق الملكية: حماية الملكية الفكرية وهي ما يتم تجاهله من مستخدمي     نظم المعلومات</a:t>
            </a:r>
          </a:p>
          <a:p>
            <a:pPr marL="457200" indent="-457200">
              <a:buAutoNum type="arabicPeriod" startAt="4"/>
            </a:pPr>
            <a:r>
              <a:rPr lang="ar-SA" sz="2400" dirty="0" smtClean="0"/>
              <a:t>المسؤولية والسيطرة: كيف يمكن احتساب ما يقع من تجاوزات على الأفراد في معلوماتهم وحقوقهم الفكرية</a:t>
            </a:r>
          </a:p>
          <a:p>
            <a:pPr marL="457200" indent="-457200">
              <a:buAutoNum type="arabicPeriod" startAt="4"/>
            </a:pPr>
            <a:r>
              <a:rPr lang="ar-SA" sz="2400" dirty="0" smtClean="0"/>
              <a:t>نوعية وجودة النظم: ما هي معايير المعلومات  ونوعية النظم التي تحمي حقوق الأفراد وامن المجتمع.</a:t>
            </a:r>
          </a:p>
          <a:p>
            <a:pPr marL="457200" indent="-457200">
              <a:buAutoNum type="arabicPeriod" startAt="4"/>
            </a:pPr>
            <a:r>
              <a:rPr lang="ar-SA" sz="2400" dirty="0" smtClean="0"/>
              <a:t>نوعية وجودة الحياة: ما هي القيم الثقافية التي تدعم تسند بواسطة تكنولوجيا المعلومات.</a:t>
            </a:r>
            <a:endParaRPr lang="en-US" sz="24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t/>
            </a:r>
            <a:br>
              <a:rPr lang="ar-SA" sz="3600" dirty="0" smtClean="0"/>
            </a:br>
            <a:r>
              <a:rPr lang="ar-SA" sz="3200" dirty="0" smtClean="0">
                <a:solidFill>
                  <a:srgbClr val="FF3399"/>
                </a:solidFill>
              </a:rPr>
              <a:t>اتجاهات تكنولوجيا المعلومات التي أثارت موضوعات أخلاقية:</a:t>
            </a:r>
            <a:r>
              <a:rPr lang="ar-SA" dirty="0" smtClean="0">
                <a:solidFill>
                  <a:srgbClr val="FF3399"/>
                </a:solidFill>
              </a:rPr>
              <a:t/>
            </a:r>
            <a:br>
              <a:rPr lang="ar-SA" dirty="0" smtClean="0">
                <a:solidFill>
                  <a:srgbClr val="FF3399"/>
                </a:solidFill>
              </a:rPr>
            </a:br>
            <a:endParaRPr lang="en-US" dirty="0">
              <a:solidFill>
                <a:srgbClr val="FF3399"/>
              </a:solidFill>
            </a:endParaRPr>
          </a:p>
        </p:txBody>
      </p:sp>
      <p:sp>
        <p:nvSpPr>
          <p:cNvPr id="3" name="Text Placeholder 2"/>
          <p:cNvSpPr>
            <a:spLocks noGrp="1"/>
          </p:cNvSpPr>
          <p:nvPr>
            <p:ph type="body" idx="1"/>
          </p:nvPr>
        </p:nvSpPr>
        <p:spPr/>
        <p:txBody>
          <a:bodyPr/>
          <a:lstStyle/>
          <a:p>
            <a:r>
              <a:rPr lang="ar-SA" dirty="0" smtClean="0"/>
              <a:t>التأثير:</a:t>
            </a:r>
            <a:endParaRPr lang="en-US" dirty="0"/>
          </a:p>
        </p:txBody>
      </p:sp>
      <p:sp>
        <p:nvSpPr>
          <p:cNvPr id="4" name="Content Placeholder 3"/>
          <p:cNvSpPr>
            <a:spLocks noGrp="1"/>
          </p:cNvSpPr>
          <p:nvPr>
            <p:ph sz="half" idx="2"/>
          </p:nvPr>
        </p:nvSpPr>
        <p:spPr/>
        <p:txBody>
          <a:bodyPr/>
          <a:lstStyle/>
          <a:p>
            <a:pPr marL="457200" indent="-457200">
              <a:buFont typeface="+mj-lt"/>
              <a:buAutoNum type="arabicPeriod"/>
            </a:pPr>
            <a:r>
              <a:rPr lang="ar-SA" dirty="0" smtClean="0"/>
              <a:t>اعتماد اكبر من المنظمات على النظم الحاسوبية في نشاطاتها المهمة والحساسة.</a:t>
            </a:r>
          </a:p>
          <a:p>
            <a:pPr marL="457200" indent="-457200">
              <a:buFont typeface="+mj-lt"/>
              <a:buAutoNum type="arabicPeriod"/>
            </a:pPr>
            <a:r>
              <a:rPr lang="ar-SA" dirty="0" smtClean="0"/>
              <a:t>احتفاظ المنظمات بقواعد بيانات تفصيلية عن الأفراد.</a:t>
            </a:r>
          </a:p>
          <a:p>
            <a:pPr marL="457200" indent="-457200">
              <a:buFont typeface="+mj-lt"/>
              <a:buAutoNum type="arabicPeriod"/>
            </a:pPr>
            <a:r>
              <a:rPr lang="ar-SA" dirty="0" smtClean="0"/>
              <a:t>تمكين المنظمات من تحليل البيانات وتطوير معلومات تفصيلية عن سلوك الأفراد.</a:t>
            </a:r>
          </a:p>
          <a:p>
            <a:pPr marL="457200" indent="-457200">
              <a:buFont typeface="+mj-lt"/>
              <a:buAutoNum type="arabicPeriod"/>
            </a:pPr>
            <a:r>
              <a:rPr lang="ar-SA" dirty="0" smtClean="0"/>
              <a:t>تمكين المنظمات من نسخ بيانات شخصية من مواقع أخرى بسهولة.</a:t>
            </a:r>
            <a:endParaRPr lang="en-US" dirty="0"/>
          </a:p>
        </p:txBody>
      </p:sp>
      <p:sp>
        <p:nvSpPr>
          <p:cNvPr id="5" name="Text Placeholder 4"/>
          <p:cNvSpPr>
            <a:spLocks noGrp="1"/>
          </p:cNvSpPr>
          <p:nvPr>
            <p:ph type="body" sz="quarter" idx="3"/>
          </p:nvPr>
        </p:nvSpPr>
        <p:spPr/>
        <p:txBody>
          <a:bodyPr/>
          <a:lstStyle/>
          <a:p>
            <a:r>
              <a:rPr lang="ar-SA" dirty="0" smtClean="0"/>
              <a:t>الاتجاهات:</a:t>
            </a:r>
            <a:endParaRPr lang="en-US" dirty="0"/>
          </a:p>
        </p:txBody>
      </p:sp>
      <p:sp>
        <p:nvSpPr>
          <p:cNvPr id="6" name="Content Placeholder 5"/>
          <p:cNvSpPr>
            <a:spLocks noGrp="1"/>
          </p:cNvSpPr>
          <p:nvPr>
            <p:ph sz="quarter" idx="4"/>
          </p:nvPr>
        </p:nvSpPr>
        <p:spPr/>
        <p:txBody>
          <a:bodyPr/>
          <a:lstStyle/>
          <a:p>
            <a:pPr marL="457200" indent="-457200">
              <a:buFont typeface="+mj-lt"/>
              <a:buAutoNum type="arabicPeriod"/>
            </a:pPr>
            <a:r>
              <a:rPr lang="ar-SA" dirty="0" smtClean="0"/>
              <a:t>القدرات الحاسوبية</a:t>
            </a:r>
          </a:p>
          <a:p>
            <a:pPr marL="457200" indent="-457200">
              <a:buFont typeface="+mj-lt"/>
              <a:buAutoNum type="arabicPeriod"/>
            </a:pPr>
            <a:endParaRPr lang="ar-SA" dirty="0" smtClean="0"/>
          </a:p>
          <a:p>
            <a:pPr marL="457200" indent="-457200">
              <a:buFont typeface="+mj-lt"/>
              <a:buAutoNum type="arabicPeriod"/>
            </a:pPr>
            <a:endParaRPr lang="ar-SA" dirty="0" smtClean="0"/>
          </a:p>
          <a:p>
            <a:pPr marL="457200" indent="-457200">
              <a:buFont typeface="+mj-lt"/>
              <a:buAutoNum type="arabicPeriod"/>
            </a:pPr>
            <a:r>
              <a:rPr lang="ar-SA" dirty="0" smtClean="0"/>
              <a:t>انخفاض تكاليف التخزين</a:t>
            </a:r>
          </a:p>
          <a:p>
            <a:pPr marL="457200" indent="-457200">
              <a:buFont typeface="+mj-lt"/>
              <a:buAutoNum type="arabicPeriod"/>
            </a:pPr>
            <a:endParaRPr lang="ar-SA" dirty="0" smtClean="0"/>
          </a:p>
          <a:p>
            <a:pPr marL="457200" indent="-457200">
              <a:buFont typeface="+mj-lt"/>
              <a:buAutoNum type="arabicPeriod"/>
            </a:pPr>
            <a:r>
              <a:rPr lang="ar-SA" dirty="0" smtClean="0"/>
              <a:t>تطور تحليل البيانات</a:t>
            </a:r>
          </a:p>
          <a:p>
            <a:pPr marL="457200" indent="-457200">
              <a:buFont typeface="+mj-lt"/>
              <a:buAutoNum type="arabicPeriod"/>
            </a:pPr>
            <a:endParaRPr lang="ar-SA" dirty="0" smtClean="0"/>
          </a:p>
          <a:p>
            <a:pPr marL="457200" indent="-457200">
              <a:buFont typeface="+mj-lt"/>
              <a:buAutoNum type="arabicPeriod"/>
            </a:pPr>
            <a:r>
              <a:rPr lang="ar-SA" dirty="0" smtClean="0"/>
              <a:t>تقدم في الشبكات والانترنت</a:t>
            </a: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200" dirty="0" smtClean="0">
                <a:solidFill>
                  <a:srgbClr val="FF3399"/>
                </a:solidFill>
              </a:rPr>
              <a:t>تحديات الانترنت لحماية الحرية الفردية والخصوصية</a:t>
            </a:r>
            <a:r>
              <a:rPr lang="ar-SA" dirty="0" smtClean="0"/>
              <a:t>:</a:t>
            </a:r>
            <a:endParaRPr lang="en-US" dirty="0"/>
          </a:p>
        </p:txBody>
      </p:sp>
      <p:sp>
        <p:nvSpPr>
          <p:cNvPr id="3" name="Content Placeholder 2"/>
          <p:cNvSpPr>
            <a:spLocks noGrp="1"/>
          </p:cNvSpPr>
          <p:nvPr>
            <p:ph idx="1"/>
          </p:nvPr>
        </p:nvSpPr>
        <p:spPr>
          <a:xfrm>
            <a:off x="838200" y="1676400"/>
            <a:ext cx="8001000" cy="4114800"/>
          </a:xfrm>
        </p:spPr>
        <p:txBody>
          <a:bodyPr/>
          <a:lstStyle/>
          <a:p>
            <a:pPr marL="514350" indent="-514350">
              <a:buFont typeface="+mj-lt"/>
              <a:buAutoNum type="arabicPeriod"/>
            </a:pPr>
            <a:r>
              <a:rPr lang="ar-SA" sz="2400" dirty="0" smtClean="0"/>
              <a:t>المعلومات المرسلة عبر الشبكات تمر بالعديد من النظم المختلفة قبل الوصول لهدفها وتلك النظم تستطيع استلام وتخزين تلك المعلومات.</a:t>
            </a:r>
          </a:p>
          <a:p>
            <a:pPr marL="514350" indent="-514350">
              <a:buFont typeface="+mj-lt"/>
              <a:buAutoNum type="arabicPeriod"/>
            </a:pPr>
            <a:r>
              <a:rPr lang="ar-SA" sz="2400" dirty="0" smtClean="0"/>
              <a:t>إمكانية مراقبة زوار المواقع وتسجيل نشاطاتهم ومشترياتهم دون معرفتهم.</a:t>
            </a:r>
          </a:p>
          <a:p>
            <a:pPr marL="514350" indent="-514350">
              <a:buFont typeface="+mj-lt"/>
              <a:buAutoNum type="arabicPeriod"/>
            </a:pPr>
            <a:r>
              <a:rPr lang="ar-SA" sz="2400" dirty="0" smtClean="0"/>
              <a:t>استخدام أدوات لمراقبة شبكة الويب وتحديد من قاموا بزيارة الموقع.</a:t>
            </a:r>
          </a:p>
          <a:p>
            <a:pPr marL="514350" indent="-514350">
              <a:buFont typeface="+mj-lt"/>
              <a:buAutoNum type="arabicPeriod"/>
            </a:pPr>
            <a:r>
              <a:rPr lang="ar-SA" sz="2400" dirty="0" smtClean="0"/>
              <a:t>بعض الشركات تقوم بمراقبة العاملين وكيفية استخدامهم لموارد الشبكة.</a:t>
            </a:r>
          </a:p>
          <a:p>
            <a:pPr marL="514350" indent="-514350">
              <a:buFont typeface="+mj-lt"/>
              <a:buAutoNum type="arabicPeriod"/>
            </a:pPr>
            <a:r>
              <a:rPr lang="ar-SA" sz="2400" dirty="0" smtClean="0"/>
              <a:t>تحديات أخرى مثل:</a:t>
            </a:r>
          </a:p>
          <a:p>
            <a:pPr marL="514350" indent="-514350">
              <a:buNone/>
            </a:pPr>
            <a:r>
              <a:rPr lang="ar-SA" sz="2400" dirty="0" smtClean="0"/>
              <a:t>	</a:t>
            </a:r>
            <a:r>
              <a:rPr lang="ar-SA" sz="2400" dirty="0" err="1" smtClean="0"/>
              <a:t>الكوكيز</a:t>
            </a:r>
            <a:r>
              <a:rPr lang="ar-SA" sz="2400" dirty="0" smtClean="0"/>
              <a:t>،</a:t>
            </a:r>
            <a:r>
              <a:rPr lang="ar-SA" sz="2000" dirty="0" smtClean="0"/>
              <a:t> </a:t>
            </a:r>
            <a:r>
              <a:rPr lang="ar-SA" sz="2400" dirty="0" smtClean="0"/>
              <a:t>الرصد على الويب ، </a:t>
            </a:r>
            <a:r>
              <a:rPr lang="ar-SA" sz="2000" dirty="0" smtClean="0"/>
              <a:t>نموذج موافقة أو قبول معلن، نموذج عدم موافقة أو قبول </a:t>
            </a:r>
          </a:p>
          <a:p>
            <a:pPr marL="514350" indent="-514350">
              <a:buNone/>
            </a:pPr>
            <a:endParaRPr lang="en-US" sz="20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4000" dirty="0" smtClean="0">
                <a:solidFill>
                  <a:srgbClr val="FF3399"/>
                </a:solidFill>
              </a:rPr>
              <a:t>تأثيرات نظم المعلومات على الحياة اليومية:</a:t>
            </a:r>
            <a:endParaRPr lang="en-US" sz="4000" dirty="0">
              <a:solidFill>
                <a:srgbClr val="FF3399"/>
              </a:solidFill>
            </a:endParaRPr>
          </a:p>
        </p:txBody>
      </p:sp>
      <p:sp>
        <p:nvSpPr>
          <p:cNvPr id="3" name="Content Placeholder 2"/>
          <p:cNvSpPr>
            <a:spLocks noGrp="1"/>
          </p:cNvSpPr>
          <p:nvPr>
            <p:ph idx="1"/>
          </p:nvPr>
        </p:nvSpPr>
        <p:spPr/>
        <p:txBody>
          <a:bodyPr/>
          <a:lstStyle/>
          <a:p>
            <a:r>
              <a:rPr lang="ar-SA" sz="2800" dirty="0" smtClean="0"/>
              <a:t>هناك بعض التأثيرات السلبية لنظم المعلومات على الحياة اليومية:</a:t>
            </a:r>
          </a:p>
          <a:p>
            <a:pPr marL="514350" indent="-514350">
              <a:buFont typeface="+mj-lt"/>
              <a:buAutoNum type="arabicPeriod"/>
            </a:pPr>
            <a:r>
              <a:rPr lang="ar-SA" sz="2400" dirty="0" smtClean="0"/>
              <a:t>الأخطاء في النظم العملاقة تسبب أضرار للأفراد</a:t>
            </a:r>
          </a:p>
          <a:p>
            <a:pPr marL="514350" indent="-514350">
              <a:buFont typeface="+mj-lt"/>
              <a:buAutoNum type="arabicPeriod"/>
            </a:pPr>
            <a:r>
              <a:rPr lang="ar-SA" sz="2400" dirty="0" smtClean="0"/>
              <a:t>البيانات الضعيفة ومضارها</a:t>
            </a:r>
          </a:p>
          <a:p>
            <a:pPr marL="514350" indent="-514350">
              <a:buFont typeface="+mj-lt"/>
              <a:buAutoNum type="arabicPeriod"/>
            </a:pPr>
            <a:r>
              <a:rPr lang="ar-SA" sz="2400" dirty="0" smtClean="0"/>
              <a:t>الاستعاضة عن الأفراد بالحواسيب</a:t>
            </a:r>
          </a:p>
          <a:p>
            <a:pPr marL="514350" indent="-514350">
              <a:buFont typeface="+mj-lt"/>
              <a:buAutoNum type="arabicPeriod"/>
            </a:pPr>
            <a:r>
              <a:rPr lang="ar-SA" sz="2400" dirty="0" smtClean="0"/>
              <a:t>زيادة القدرة على امتلاك الحواسيب واستخدامها</a:t>
            </a:r>
          </a:p>
          <a:p>
            <a:pPr marL="514350" indent="-514350">
              <a:buFont typeface="+mj-lt"/>
              <a:buAutoNum type="arabicPeriod"/>
            </a:pPr>
            <a:r>
              <a:rPr lang="ar-SA" sz="2400" dirty="0" smtClean="0"/>
              <a:t>زيادة انتشار الحواسيب يزيد من فرص الجرائم الحاسوبية</a:t>
            </a:r>
          </a:p>
          <a:p>
            <a:pPr marL="514350" indent="-514350">
              <a:buFont typeface="+mj-lt"/>
              <a:buAutoNum type="arabicPeriod"/>
            </a:pPr>
            <a:r>
              <a:rPr lang="ar-SA" sz="2400" dirty="0" smtClean="0"/>
              <a:t>تتسبب في بعض المشاكل الصحية</a:t>
            </a:r>
            <a:endParaRPr lang="en-US" sz="24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قواعد السلوك المهني والخصوصية والممارسة المشروعة للمعلومات:</a:t>
            </a:r>
            <a:endParaRPr lang="en-US" sz="3600" dirty="0">
              <a:solidFill>
                <a:srgbClr val="FF3399"/>
              </a:solidFill>
            </a:endParaRPr>
          </a:p>
        </p:txBody>
      </p:sp>
      <p:sp>
        <p:nvSpPr>
          <p:cNvPr id="3" name="Content Placeholder 2"/>
          <p:cNvSpPr>
            <a:spLocks noGrp="1"/>
          </p:cNvSpPr>
          <p:nvPr>
            <p:ph idx="1"/>
          </p:nvPr>
        </p:nvSpPr>
        <p:spPr/>
        <p:txBody>
          <a:bodyPr/>
          <a:lstStyle/>
          <a:p>
            <a:r>
              <a:rPr lang="ar-SA" sz="2400" u="sng" dirty="0" smtClean="0"/>
              <a:t>قواعد السلوك المهني</a:t>
            </a:r>
            <a:r>
              <a:rPr lang="ar-SA" sz="2400" dirty="0" smtClean="0"/>
              <a:t>: الالتزام بقيم تفرضها مهنة الفرد عليه</a:t>
            </a:r>
          </a:p>
          <a:p>
            <a:r>
              <a:rPr lang="ar-SA" sz="2400" u="sng" dirty="0" smtClean="0"/>
              <a:t>الخصوصية أو سرية المعلومات</a:t>
            </a:r>
            <a:r>
              <a:rPr lang="ar-SA" sz="2400" dirty="0" smtClean="0"/>
              <a:t>: حق الأفراد في عدم مراقبتهم من أفراد آخرين أو منظمات أو الدولة</a:t>
            </a:r>
          </a:p>
          <a:p>
            <a:r>
              <a:rPr lang="ar-SA" sz="2400" u="sng" dirty="0" smtClean="0"/>
              <a:t>الممارسة المشروعة للمعلومات</a:t>
            </a:r>
            <a:r>
              <a:rPr lang="ar-SA" sz="2400" dirty="0" smtClean="0"/>
              <a:t>: مجموعة مبادئ تحكم تجميع واستخدام المعلومات عن الأفراد</a:t>
            </a:r>
          </a:p>
          <a:p>
            <a:r>
              <a:rPr lang="ar-SA" sz="2400" dirty="0" smtClean="0"/>
              <a:t>ويمكن تلخيص المبادئ الخمسة الأساسية المعتمدة في موضوع الممارسة المشروعة:</a:t>
            </a:r>
          </a:p>
          <a:p>
            <a:pPr marL="457200" indent="-457200">
              <a:buFont typeface="+mj-lt"/>
              <a:buAutoNum type="arabicPeriod"/>
            </a:pPr>
            <a:r>
              <a:rPr lang="ar-SA" sz="2400" dirty="0" smtClean="0"/>
              <a:t>الإحاطة والإخبار			2. الاختيار والقبول</a:t>
            </a:r>
          </a:p>
          <a:p>
            <a:pPr marL="457200" indent="-457200">
              <a:buAutoNum type="arabicPeriod" startAt="3"/>
            </a:pPr>
            <a:r>
              <a:rPr lang="ar-SA" sz="2400" dirty="0" smtClean="0"/>
              <a:t>إمكانية مراجعة البيانات			4. فرض الجانب الأمني</a:t>
            </a:r>
          </a:p>
          <a:p>
            <a:pPr marL="457200" indent="-457200">
              <a:buNone/>
            </a:pPr>
            <a:r>
              <a:rPr lang="ar-SA" sz="2400" dirty="0" smtClean="0"/>
              <a:t>5.   فرض استخدام قوة التنفيذ</a:t>
            </a:r>
            <a:endParaRPr lang="en-US" sz="24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762000"/>
            <a:ext cx="7772400" cy="4524315"/>
          </a:xfrm>
          <a:prstGeom prst="rect">
            <a:avLst/>
          </a:prstGeom>
          <a:noFill/>
        </p:spPr>
        <p:txBody>
          <a:bodyPr wrap="square" rtlCol="0">
            <a:spAutoFit/>
          </a:bodyPr>
          <a:lstStyle/>
          <a:p>
            <a:r>
              <a:rPr lang="ar-SA" sz="2400" dirty="0" smtClean="0">
                <a:solidFill>
                  <a:srgbClr val="FF3399"/>
                </a:solidFill>
              </a:rPr>
              <a:t>حقوق الملكية الفكرية</a:t>
            </a:r>
            <a:r>
              <a:rPr lang="ar-SA" sz="2400" dirty="0" smtClean="0"/>
              <a:t>: تعني حقوق التأليف والنشر الالكتروني والتي هي شكل مهم من أشكال الحماية التي تكفلها القوانين والأنظمة للأشخاص والجهات المسئولة عن </a:t>
            </a:r>
            <a:r>
              <a:rPr lang="ar-SA" sz="2400" dirty="0" err="1" smtClean="0"/>
              <a:t>الانتاجات</a:t>
            </a:r>
            <a:r>
              <a:rPr lang="ar-SA" sz="2400" dirty="0" smtClean="0"/>
              <a:t> العلمية المنشورة اليكترونيا.</a:t>
            </a:r>
          </a:p>
          <a:p>
            <a:endParaRPr lang="ar-SA" sz="2400" dirty="0" smtClean="0"/>
          </a:p>
          <a:p>
            <a:r>
              <a:rPr lang="ar-SA" sz="2400" dirty="0" smtClean="0">
                <a:solidFill>
                  <a:srgbClr val="FF3399"/>
                </a:solidFill>
              </a:rPr>
              <a:t>الجرائم وإساءة الاستخدام على الانترنت:</a:t>
            </a:r>
          </a:p>
          <a:p>
            <a:pPr marL="457200" indent="-457200">
              <a:buFont typeface="+mj-lt"/>
              <a:buAutoNum type="arabicPeriod"/>
            </a:pPr>
            <a:r>
              <a:rPr lang="ar-SA" sz="2400" dirty="0" smtClean="0"/>
              <a:t>فيض الرسائل (كمية كبيرة من المعلومات غير مطلوبة)</a:t>
            </a:r>
          </a:p>
          <a:p>
            <a:pPr marL="457200" indent="-457200">
              <a:buFont typeface="+mj-lt"/>
              <a:buAutoNum type="arabicPeriod"/>
            </a:pPr>
            <a:r>
              <a:rPr lang="ar-SA" sz="2400" dirty="0" smtClean="0"/>
              <a:t>القرصنة (استغلال نقاط الضعف في المواقع وسرقة المعلومات الخاصة)</a:t>
            </a:r>
          </a:p>
          <a:p>
            <a:pPr marL="457200" indent="-457200">
              <a:buFont typeface="+mj-lt"/>
              <a:buAutoNum type="arabicPeriod"/>
            </a:pPr>
            <a:r>
              <a:rPr lang="ar-SA" sz="2400" dirty="0" smtClean="0"/>
              <a:t>الشغب (عدم السماح للزائرين بالوصول والتواصل مع الموقع)</a:t>
            </a:r>
          </a:p>
          <a:p>
            <a:pPr marL="457200" indent="-457200">
              <a:buFont typeface="+mj-lt"/>
              <a:buAutoNum type="arabicPeriod"/>
            </a:pPr>
            <a:r>
              <a:rPr lang="ar-SA" sz="2400" dirty="0" smtClean="0"/>
              <a:t>البرنامج الخبيث ( استخدام فيروسات لتعطيل عمل الحاسوب)</a:t>
            </a:r>
          </a:p>
          <a:p>
            <a:pPr marL="457200" indent="-457200">
              <a:buFont typeface="+mj-lt"/>
              <a:buAutoNum type="arabicPeriod"/>
            </a:pPr>
            <a:r>
              <a:rPr lang="ar-SA" sz="2400" dirty="0" smtClean="0"/>
              <a:t>التلصص (الدخول غير المشروع الى المواقع والحواسيب لعرقلة الاتصال والحصول على المعلومات الخاصة مثل البطاقات الائتمانية)</a:t>
            </a:r>
          </a:p>
          <a:p>
            <a:pPr marL="457200" indent="-457200">
              <a:buFont typeface="+mj-lt"/>
              <a:buAutoNum type="arabicPeriod"/>
            </a:pPr>
            <a:r>
              <a:rPr lang="ar-SA" sz="2400" dirty="0" smtClean="0"/>
              <a:t>الخداع (المواقع الوهمية)</a:t>
            </a:r>
            <a:endParaRPr lang="en-US" sz="24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الفيروسات: أخطارها وأنواعها</a:t>
            </a:r>
            <a:endParaRPr lang="en-US" sz="3600" dirty="0">
              <a:solidFill>
                <a:srgbClr val="FF3399"/>
              </a:solidFill>
            </a:endParaRPr>
          </a:p>
        </p:txBody>
      </p:sp>
      <p:sp>
        <p:nvSpPr>
          <p:cNvPr id="3" name="Content Placeholder 2"/>
          <p:cNvSpPr>
            <a:spLocks noGrp="1"/>
          </p:cNvSpPr>
          <p:nvPr>
            <p:ph idx="1"/>
          </p:nvPr>
        </p:nvSpPr>
        <p:spPr/>
        <p:txBody>
          <a:bodyPr/>
          <a:lstStyle/>
          <a:p>
            <a:r>
              <a:rPr lang="ar-SA" sz="2800" dirty="0" smtClean="0"/>
              <a:t>كلمة فيروس أطلقت مجازا على برنامج حاسوبي يقوم بإعمال تخريبية </a:t>
            </a:r>
            <a:r>
              <a:rPr lang="ar-SA" sz="2800" dirty="0" err="1" smtClean="0"/>
              <a:t>وتدميرية</a:t>
            </a:r>
            <a:r>
              <a:rPr lang="ar-SA" sz="2800" dirty="0" smtClean="0"/>
              <a:t> في برامج الحاسوب والمعلومات المخزنة فيه.</a:t>
            </a:r>
          </a:p>
          <a:p>
            <a:r>
              <a:rPr lang="ar-SA" sz="2800" dirty="0" smtClean="0">
                <a:solidFill>
                  <a:srgbClr val="FF3399"/>
                </a:solidFill>
              </a:rPr>
              <a:t>وظائفه:</a:t>
            </a:r>
          </a:p>
          <a:p>
            <a:pPr>
              <a:buNone/>
            </a:pPr>
            <a:r>
              <a:rPr lang="ar-SA" sz="2800" dirty="0" smtClean="0"/>
              <a:t>التكاثر والمضاعفة، الاختفاء أو التخفي، الانفجار</a:t>
            </a:r>
          </a:p>
          <a:p>
            <a:r>
              <a:rPr lang="ar-SA" sz="2800" dirty="0" smtClean="0">
                <a:solidFill>
                  <a:srgbClr val="FF3399"/>
                </a:solidFill>
              </a:rPr>
              <a:t>أعماله التخريبية:</a:t>
            </a:r>
          </a:p>
          <a:p>
            <a:pPr marL="514350" indent="-514350">
              <a:buFont typeface="+mj-lt"/>
              <a:buAutoNum type="arabicPeriod"/>
            </a:pPr>
            <a:r>
              <a:rPr lang="ar-SA" sz="2800" dirty="0" smtClean="0"/>
              <a:t>تخريب محتويات القرص الصلب</a:t>
            </a:r>
          </a:p>
          <a:p>
            <a:pPr marL="514350" indent="-514350">
              <a:buFont typeface="+mj-lt"/>
              <a:buAutoNum type="arabicPeriod"/>
            </a:pPr>
            <a:r>
              <a:rPr lang="ar-SA" sz="2800" dirty="0" smtClean="0"/>
              <a:t>فقدان المعلومات</a:t>
            </a:r>
          </a:p>
          <a:p>
            <a:pPr marL="514350" indent="-514350">
              <a:buFont typeface="+mj-lt"/>
              <a:buAutoNum type="arabicPeriod"/>
            </a:pPr>
            <a:r>
              <a:rPr lang="ar-SA" sz="2800" dirty="0" smtClean="0"/>
              <a:t>تغيير بعض بيانات نظام التشغيل</a:t>
            </a:r>
          </a:p>
          <a:p>
            <a:pPr marL="514350" indent="-514350">
              <a:buFont typeface="+mj-lt"/>
              <a:buAutoNum type="arabicPeriod"/>
            </a:pPr>
            <a:r>
              <a:rPr lang="ar-SA" sz="2800" dirty="0" smtClean="0"/>
              <a:t>التخريب </a:t>
            </a:r>
          </a:p>
          <a:p>
            <a:pPr>
              <a:buNone/>
            </a:pPr>
            <a:endParaRPr lang="en-US" sz="28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600" dirty="0" smtClean="0">
                <a:solidFill>
                  <a:srgbClr val="FF3399"/>
                </a:solidFill>
              </a:rPr>
              <a:t>المخاطر الصحية من استخدام النظم </a:t>
            </a:r>
            <a:r>
              <a:rPr lang="ar-SA" sz="3600" dirty="0" err="1" smtClean="0">
                <a:solidFill>
                  <a:srgbClr val="FF3399"/>
                </a:solidFill>
              </a:rPr>
              <a:t>المحوسبة</a:t>
            </a:r>
            <a:r>
              <a:rPr lang="ar-SA" sz="3600" dirty="0" smtClean="0">
                <a:solidFill>
                  <a:srgbClr val="FF3399"/>
                </a:solidFill>
              </a:rPr>
              <a:t>:</a:t>
            </a:r>
            <a:endParaRPr lang="en-US" sz="3600" dirty="0">
              <a:solidFill>
                <a:srgbClr val="FF3399"/>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ar-SA" sz="2800" dirty="0" smtClean="0"/>
              <a:t>الإجهاد التكراري للعضلات</a:t>
            </a:r>
          </a:p>
          <a:p>
            <a:pPr marL="514350" indent="-514350">
              <a:buFont typeface="+mj-lt"/>
              <a:buAutoNum type="arabicPeriod"/>
            </a:pPr>
            <a:r>
              <a:rPr lang="ar-SA" sz="2800" dirty="0" smtClean="0"/>
              <a:t>القمع/ النفق الرسغي المتزامن</a:t>
            </a:r>
          </a:p>
          <a:p>
            <a:pPr marL="514350" indent="-514350">
              <a:buFont typeface="+mj-lt"/>
              <a:buAutoNum type="arabicPeriod"/>
            </a:pPr>
            <a:r>
              <a:rPr lang="ar-SA" sz="2800" dirty="0" smtClean="0"/>
              <a:t>مشكلة البصر المتزامن</a:t>
            </a:r>
          </a:p>
          <a:p>
            <a:pPr marL="514350" indent="-514350">
              <a:buFont typeface="+mj-lt"/>
              <a:buAutoNum type="arabicPeriod"/>
            </a:pPr>
            <a:r>
              <a:rPr lang="ar-SA" sz="2800" dirty="0" smtClean="0"/>
              <a:t>الإجهاد التكنولوجي</a:t>
            </a:r>
            <a:endParaRPr lang="en-US" sz="28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200" dirty="0" smtClean="0">
                <a:solidFill>
                  <a:srgbClr val="FF3399"/>
                </a:solidFill>
              </a:rPr>
              <a:t>التحديات الإدارية والحلول المقترحة للالتزامات الأخلاقية:</a:t>
            </a:r>
            <a:endParaRPr lang="en-US" sz="3200" dirty="0">
              <a:solidFill>
                <a:srgbClr val="FF3399"/>
              </a:solidFill>
            </a:endParaRPr>
          </a:p>
        </p:txBody>
      </p:sp>
      <p:sp>
        <p:nvSpPr>
          <p:cNvPr id="3" name="Content Placeholder 2"/>
          <p:cNvSpPr>
            <a:spLocks noGrp="1"/>
          </p:cNvSpPr>
          <p:nvPr>
            <p:ph idx="1"/>
          </p:nvPr>
        </p:nvSpPr>
        <p:spPr/>
        <p:txBody>
          <a:bodyPr/>
          <a:lstStyle/>
          <a:p>
            <a:r>
              <a:rPr lang="ar-SA" sz="2400" dirty="0" smtClean="0">
                <a:solidFill>
                  <a:srgbClr val="FF3399"/>
                </a:solidFill>
              </a:rPr>
              <a:t>التحديات:</a:t>
            </a:r>
          </a:p>
          <a:p>
            <a:pPr marL="514350" indent="-514350">
              <a:buFont typeface="+mj-lt"/>
              <a:buAutoNum type="arabicPeriod"/>
            </a:pPr>
            <a:r>
              <a:rPr lang="ar-SA" sz="2400" dirty="0" smtClean="0"/>
              <a:t>تفهم المخاطر الأخلاقية للتكنولوجيا الحديثة</a:t>
            </a:r>
          </a:p>
          <a:p>
            <a:pPr marL="514350" indent="-514350">
              <a:buFont typeface="+mj-lt"/>
              <a:buAutoNum type="arabicPeriod"/>
            </a:pPr>
            <a:r>
              <a:rPr lang="ar-SA" sz="2400" dirty="0" smtClean="0"/>
              <a:t>وضع سياسات أخلاقية منظميه وعلى المديرين تقع مسؤوليات التطوير والتنفيذ.</a:t>
            </a:r>
          </a:p>
          <a:p>
            <a:pPr marL="514350" indent="-514350"/>
            <a:r>
              <a:rPr lang="ar-SA" sz="2400" dirty="0" smtClean="0">
                <a:solidFill>
                  <a:srgbClr val="FF3399"/>
                </a:solidFill>
              </a:rPr>
              <a:t>الحلول المقترحة:</a:t>
            </a:r>
          </a:p>
          <a:p>
            <a:pPr marL="514350" indent="-514350">
              <a:buFont typeface="+mj-lt"/>
              <a:buAutoNum type="arabicPeriod"/>
            </a:pPr>
            <a:r>
              <a:rPr lang="ar-SA" sz="2400" dirty="0" smtClean="0"/>
              <a:t>تحليل العلاقات الخاصة بالموضوعات الأخلاقية والاجتماعية والسياسية وتطوير الأفراد للطرق السليمة في التعامل معها.</a:t>
            </a:r>
          </a:p>
          <a:p>
            <a:pPr marL="514350" indent="-514350">
              <a:buFont typeface="+mj-lt"/>
              <a:buAutoNum type="arabicPeriod"/>
            </a:pPr>
            <a:r>
              <a:rPr lang="ar-SA" sz="2400" dirty="0" smtClean="0"/>
              <a:t>تحديد المبادئ التي تحدد الأداء</a:t>
            </a:r>
          </a:p>
          <a:p>
            <a:pPr marL="514350" indent="-514350">
              <a:buFont typeface="+mj-lt"/>
              <a:buAutoNum type="arabicPeriod"/>
            </a:pPr>
            <a:r>
              <a:rPr lang="ar-SA" sz="2400" dirty="0" smtClean="0"/>
              <a:t>حماية خصوصية الأفراد</a:t>
            </a:r>
          </a:p>
          <a:p>
            <a:pPr marL="514350" indent="-514350">
              <a:buFont typeface="+mj-lt"/>
              <a:buAutoNum type="arabicPeriod"/>
            </a:pPr>
            <a:r>
              <a:rPr lang="ar-SA" sz="2400" dirty="0" smtClean="0"/>
              <a:t>تقويم تأثيرات الانترنت على الحياة اليومية</a:t>
            </a:r>
          </a:p>
          <a:p>
            <a:pPr marL="514350" indent="-514350">
              <a:buFont typeface="+mj-lt"/>
              <a:buAutoNum type="arabicPeriod"/>
            </a:pPr>
            <a:r>
              <a:rPr lang="ar-SA" sz="2400" dirty="0" smtClean="0"/>
              <a:t>تحديد التحديات الإدارية وتقديم الحلول لها.</a:t>
            </a:r>
            <a:endParaRPr lang="en-US" sz="2400" dirty="0"/>
          </a:p>
        </p:txBody>
      </p:sp>
    </p:spTree>
  </p:cSld>
  <p:clrMapOvr>
    <a:masterClrMapping/>
  </p:clrMapOvr>
</p:sld>
</file>

<file path=ppt/theme/theme1.xml><?xml version="1.0" encoding="utf-8"?>
<a:theme xmlns:a="http://schemas.openxmlformats.org/drawingml/2006/main" name="Factory design template">
  <a:themeElements>
    <a:clrScheme name="Factory design template 1">
      <a:dk1>
        <a:srgbClr val="000054"/>
      </a:dk1>
      <a:lt1>
        <a:srgbClr val="EAEAEA"/>
      </a:lt1>
      <a:dk2>
        <a:srgbClr val="00007A"/>
      </a:dk2>
      <a:lt2>
        <a:srgbClr val="EBD189"/>
      </a:lt2>
      <a:accent1>
        <a:srgbClr val="FCAB40"/>
      </a:accent1>
      <a:accent2>
        <a:srgbClr val="7176BB"/>
      </a:accent2>
      <a:accent3>
        <a:srgbClr val="AAAABE"/>
      </a:accent3>
      <a:accent4>
        <a:srgbClr val="C8C8C8"/>
      </a:accent4>
      <a:accent5>
        <a:srgbClr val="FDD2AF"/>
      </a:accent5>
      <a:accent6>
        <a:srgbClr val="666AA9"/>
      </a:accent6>
      <a:hlink>
        <a:srgbClr val="B97C01"/>
      </a:hlink>
      <a:folHlink>
        <a:srgbClr val="555BAD"/>
      </a:folHlink>
    </a:clrScheme>
    <a:fontScheme name="Factory design template">
      <a:majorFont>
        <a:latin typeface="Impact"/>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ctory design template 1">
        <a:dk1>
          <a:srgbClr val="000054"/>
        </a:dk1>
        <a:lt1>
          <a:srgbClr val="EAEAEA"/>
        </a:lt1>
        <a:dk2>
          <a:srgbClr val="00007A"/>
        </a:dk2>
        <a:lt2>
          <a:srgbClr val="EBD189"/>
        </a:lt2>
        <a:accent1>
          <a:srgbClr val="FCAB40"/>
        </a:accent1>
        <a:accent2>
          <a:srgbClr val="7176BB"/>
        </a:accent2>
        <a:accent3>
          <a:srgbClr val="AAAABE"/>
        </a:accent3>
        <a:accent4>
          <a:srgbClr val="C8C8C8"/>
        </a:accent4>
        <a:accent5>
          <a:srgbClr val="FDD2AF"/>
        </a:accent5>
        <a:accent6>
          <a:srgbClr val="666AA9"/>
        </a:accent6>
        <a:hlink>
          <a:srgbClr val="B97C01"/>
        </a:hlink>
        <a:folHlink>
          <a:srgbClr val="555BAD"/>
        </a:folHlink>
      </a:clrScheme>
      <a:clrMap bg1="dk2" tx1="lt1" bg2="dk1" tx2="lt2" accent1="accent1" accent2="accent2" accent3="accent3" accent4="accent4" accent5="accent5" accent6="accent6" hlink="hlink" folHlink="folHlink"/>
    </a:extraClrScheme>
    <a:extraClrScheme>
      <a:clrScheme name="Factory design template 2">
        <a:dk1>
          <a:srgbClr val="000000"/>
        </a:dk1>
        <a:lt1>
          <a:srgbClr val="FFFFCC"/>
        </a:lt1>
        <a:dk2>
          <a:srgbClr val="993300"/>
        </a:dk2>
        <a:lt2>
          <a:srgbClr val="EDE1AF"/>
        </a:lt2>
        <a:accent1>
          <a:srgbClr val="CAC0E2"/>
        </a:accent1>
        <a:accent2>
          <a:srgbClr val="DFC977"/>
        </a:accent2>
        <a:accent3>
          <a:srgbClr val="FFFFE2"/>
        </a:accent3>
        <a:accent4>
          <a:srgbClr val="000000"/>
        </a:accent4>
        <a:accent5>
          <a:srgbClr val="E1DCEE"/>
        </a:accent5>
        <a:accent6>
          <a:srgbClr val="CAB66B"/>
        </a:accent6>
        <a:hlink>
          <a:srgbClr val="CEA79C"/>
        </a:hlink>
        <a:folHlink>
          <a:srgbClr val="FDF1C7"/>
        </a:folHlink>
      </a:clrScheme>
      <a:clrMap bg1="lt1" tx1="dk1" bg2="lt2" tx2="dk2" accent1="accent1" accent2="accent2" accent3="accent3" accent4="accent4" accent5="accent5" accent6="accent6" hlink="hlink" folHlink="folHlink"/>
    </a:extraClrScheme>
    <a:extraClrScheme>
      <a:clrScheme name="Factory design template 3">
        <a:dk1>
          <a:srgbClr val="000000"/>
        </a:dk1>
        <a:lt1>
          <a:srgbClr val="FFFFFF"/>
        </a:lt1>
        <a:dk2>
          <a:srgbClr val="000000"/>
        </a:dk2>
        <a:lt2>
          <a:srgbClr val="FFFFFF"/>
        </a:lt2>
        <a:accent1>
          <a:srgbClr val="DDDDDD"/>
        </a:accent1>
        <a:accent2>
          <a:srgbClr val="C0C0C0"/>
        </a:accent2>
        <a:accent3>
          <a:srgbClr val="FFFFFF"/>
        </a:accent3>
        <a:accent4>
          <a:srgbClr val="000000"/>
        </a:accent4>
        <a:accent5>
          <a:srgbClr val="EBEBEB"/>
        </a:accent5>
        <a:accent6>
          <a:srgbClr val="AEAEAE"/>
        </a:accent6>
        <a:hlink>
          <a:srgbClr val="B2B2B2"/>
        </a:hlink>
        <a:folHlink>
          <a:srgbClr val="EAEAEA"/>
        </a:folHlink>
      </a:clrScheme>
      <a:clrMap bg1="lt1" tx1="dk1" bg2="lt2" tx2="dk2" accent1="accent1" accent2="accent2" accent3="accent3" accent4="accent4" accent5="accent5" accent6="accent6" hlink="hlink" folHlink="folHlink"/>
    </a:extraClrScheme>
    <a:extraClrScheme>
      <a:clrScheme name="Factory design template 4">
        <a:dk1>
          <a:srgbClr val="481800"/>
        </a:dk1>
        <a:lt1>
          <a:srgbClr val="EAEAEA"/>
        </a:lt1>
        <a:dk2>
          <a:srgbClr val="762700"/>
        </a:dk2>
        <a:lt2>
          <a:srgbClr val="EBD189"/>
        </a:lt2>
        <a:accent1>
          <a:srgbClr val="FCAB40"/>
        </a:accent1>
        <a:accent2>
          <a:srgbClr val="AD717F"/>
        </a:accent2>
        <a:accent3>
          <a:srgbClr val="BDACAA"/>
        </a:accent3>
        <a:accent4>
          <a:srgbClr val="C8C8C8"/>
        </a:accent4>
        <a:accent5>
          <a:srgbClr val="FDD2AF"/>
        </a:accent5>
        <a:accent6>
          <a:srgbClr val="9C6672"/>
        </a:accent6>
        <a:hlink>
          <a:srgbClr val="B97C01"/>
        </a:hlink>
        <a:folHlink>
          <a:srgbClr val="9E4C02"/>
        </a:folHlink>
      </a:clrScheme>
      <a:clrMap bg1="dk2" tx1="lt1" bg2="dk1" tx2="lt2" accent1="accent1" accent2="accent2" accent3="accent3" accent4="accent4" accent5="accent5" accent6="accent6" hlink="hlink" folHlink="folHlink"/>
    </a:extraClrScheme>
    <a:extraClrScheme>
      <a:clrScheme name="Factory design template 5">
        <a:dk1>
          <a:srgbClr val="330066"/>
        </a:dk1>
        <a:lt1>
          <a:srgbClr val="EAEAEA"/>
        </a:lt1>
        <a:dk2>
          <a:srgbClr val="4E009C"/>
        </a:dk2>
        <a:lt2>
          <a:srgbClr val="EBD189"/>
        </a:lt2>
        <a:accent1>
          <a:srgbClr val="FCAB40"/>
        </a:accent1>
        <a:accent2>
          <a:srgbClr val="8871BB"/>
        </a:accent2>
        <a:accent3>
          <a:srgbClr val="B2AACB"/>
        </a:accent3>
        <a:accent4>
          <a:srgbClr val="C8C8C8"/>
        </a:accent4>
        <a:accent5>
          <a:srgbClr val="FDD2AF"/>
        </a:accent5>
        <a:accent6>
          <a:srgbClr val="7B66A9"/>
        </a:accent6>
        <a:hlink>
          <a:srgbClr val="808000"/>
        </a:hlink>
        <a:folHlink>
          <a:srgbClr val="6856AA"/>
        </a:folHlink>
      </a:clrScheme>
      <a:clrMap bg1="dk2" tx1="lt1" bg2="dk1" tx2="lt2" accent1="accent1" accent2="accent2" accent3="accent3" accent4="accent4" accent5="accent5" accent6="accent6" hlink="hlink" folHlink="folHlink"/>
    </a:extraClrScheme>
    <a:extraClrScheme>
      <a:clrScheme name="Factory design template 6">
        <a:dk1>
          <a:srgbClr val="454425"/>
        </a:dk1>
        <a:lt1>
          <a:srgbClr val="EAEAEA"/>
        </a:lt1>
        <a:dk2>
          <a:srgbClr val="4D6A2A"/>
        </a:dk2>
        <a:lt2>
          <a:srgbClr val="EBD189"/>
        </a:lt2>
        <a:accent1>
          <a:srgbClr val="FCAB40"/>
        </a:accent1>
        <a:accent2>
          <a:srgbClr val="A59E79"/>
        </a:accent2>
        <a:accent3>
          <a:srgbClr val="B2B9AC"/>
        </a:accent3>
        <a:accent4>
          <a:srgbClr val="C8C8C8"/>
        </a:accent4>
        <a:accent5>
          <a:srgbClr val="FDD2AF"/>
        </a:accent5>
        <a:accent6>
          <a:srgbClr val="958F6D"/>
        </a:accent6>
        <a:hlink>
          <a:srgbClr val="B97C01"/>
        </a:hlink>
        <a:folHlink>
          <a:srgbClr val="3C5047"/>
        </a:folHlink>
      </a:clrScheme>
      <a:clrMap bg1="dk2" tx1="lt1" bg2="dk1" tx2="lt2" accent1="accent1" accent2="accent2" accent3="accent3" accent4="accent4" accent5="accent5" accent6="accent6" hlink="hlink" folHlink="folHlink"/>
    </a:extraClrScheme>
    <a:extraClrScheme>
      <a:clrScheme name="Factory design template 7">
        <a:dk1>
          <a:srgbClr val="3C2924"/>
        </a:dk1>
        <a:lt1>
          <a:srgbClr val="EAEAEA"/>
        </a:lt1>
        <a:dk2>
          <a:srgbClr val="0D0A46"/>
        </a:dk2>
        <a:lt2>
          <a:srgbClr val="EBD189"/>
        </a:lt2>
        <a:accent1>
          <a:srgbClr val="FCAB40"/>
        </a:accent1>
        <a:accent2>
          <a:srgbClr val="633D4E"/>
        </a:accent2>
        <a:accent3>
          <a:srgbClr val="AAAAB0"/>
        </a:accent3>
        <a:accent4>
          <a:srgbClr val="C8C8C8"/>
        </a:accent4>
        <a:accent5>
          <a:srgbClr val="FDD2AF"/>
        </a:accent5>
        <a:accent6>
          <a:srgbClr val="593646"/>
        </a:accent6>
        <a:hlink>
          <a:srgbClr val="B97C01"/>
        </a:hlink>
        <a:folHlink>
          <a:srgbClr val="2D3024"/>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3053</TotalTime>
  <Words>6188</Words>
  <Application>Microsoft Office PowerPoint</Application>
  <PresentationFormat>On-screen Show (4:3)</PresentationFormat>
  <Paragraphs>1182</Paragraphs>
  <Slides>129</Slides>
  <Notes>129</Notes>
  <HiddenSlides>0</HiddenSlides>
  <MMClips>0</MMClips>
  <ScaleCrop>false</ScaleCrop>
  <HeadingPairs>
    <vt:vector size="4" baseType="variant">
      <vt:variant>
        <vt:lpstr>Theme</vt:lpstr>
      </vt:variant>
      <vt:variant>
        <vt:i4>1</vt:i4>
      </vt:variant>
      <vt:variant>
        <vt:lpstr>Slide Titles</vt:lpstr>
      </vt:variant>
      <vt:variant>
        <vt:i4>129</vt:i4>
      </vt:variant>
    </vt:vector>
  </HeadingPairs>
  <TitlesOfParts>
    <vt:vector size="130" baseType="lpstr">
      <vt:lpstr>Factory design template</vt:lpstr>
      <vt:lpstr>إدارة نظم المعلومات BUSE 604 </vt:lpstr>
      <vt:lpstr>الفصل الاول: نظام المعلومات المحوسب</vt:lpstr>
      <vt:lpstr>Slide 3</vt:lpstr>
      <vt:lpstr>نظام المعلومات المحوسب</vt:lpstr>
      <vt:lpstr>Slide 5</vt:lpstr>
      <vt:lpstr>موارد نظم المعلومات وعناصرها</vt:lpstr>
      <vt:lpstr>العلاقة بين المنظمات ونظم المعلومات</vt:lpstr>
      <vt:lpstr>ثقافة نظم المعلومات وثقافة الحاسوب</vt:lpstr>
      <vt:lpstr>ابعاد وأحجام المنظمة، والإدارة والتكنولوجيا في نظم المعلومات</vt:lpstr>
      <vt:lpstr>تغييرات رئيسـية لنظم المعلومات في المنظمات </vt:lpstr>
      <vt:lpstr>التحديات الاساسية لأنظمة المعلومات</vt:lpstr>
      <vt:lpstr>التأثيرات الايجابية والسلبية لنظم المعلومات</vt:lpstr>
      <vt:lpstr>دورة حياة تطوير نظم المعلومات</vt:lpstr>
      <vt:lpstr>الفصل الثاني: انواع نظم المعلومات (اداريا)</vt:lpstr>
      <vt:lpstr>النظم التي تخدم المستويات التنظيمية: </vt:lpstr>
      <vt:lpstr>Slide 16</vt:lpstr>
      <vt:lpstr>نظم المعلومات التي تخدم المجالات الوظيفية للأعمال</vt:lpstr>
      <vt:lpstr>تابع </vt:lpstr>
      <vt:lpstr>Slide 19</vt:lpstr>
      <vt:lpstr>التسويق التفاعلي:</vt:lpstr>
      <vt:lpstr>العلاقة التبادلية بين نظم المعلومات</vt:lpstr>
      <vt:lpstr>الفصل الثالث: نظم المعلومات والمنظمات والإدارة والإستراتيجية</vt:lpstr>
      <vt:lpstr>المنظمات وتكنولوجيا نظم المعلومات</vt:lpstr>
      <vt:lpstr>Slide 24</vt:lpstr>
      <vt:lpstr>الصفات المشتركة للمنظمات</vt:lpstr>
      <vt:lpstr>الصفات الفريدة للمنظمات</vt:lpstr>
      <vt:lpstr>كيف اثرت نظم المعلومات على المنظمات؟</vt:lpstr>
      <vt:lpstr>Slide 28</vt:lpstr>
      <vt:lpstr>Slide 29</vt:lpstr>
      <vt:lpstr>دور المديرين في المنظمة:</vt:lpstr>
      <vt:lpstr>المديرون وصناعة القرار:</vt:lpstr>
      <vt:lpstr>مراحل صناعة القرار في المنظمة:</vt:lpstr>
      <vt:lpstr>نماذج صناعة القرار في المنظمة:</vt:lpstr>
      <vt:lpstr>حقائق مركزية في المنظمة تؤثر في التخطيط لنظم المعلومات:</vt:lpstr>
      <vt:lpstr>Slide 35</vt:lpstr>
      <vt:lpstr>نظام المعلومات الاستراتيجي</vt:lpstr>
      <vt:lpstr>استراتيجية مستوى الاعمال ونموذج سلسلة القيمة</vt:lpstr>
      <vt:lpstr>اوجه التحليل الاستراتيجي على المستوى الصناعي:</vt:lpstr>
      <vt:lpstr>الفصل الرابع: الاعمال الالكترونية والتجارة الالكترونية في المنشآت الرقمية</vt:lpstr>
      <vt:lpstr>Slide 40</vt:lpstr>
      <vt:lpstr>تكنولوجيا الانترنت كبنية اساسية للأعمال والتجارة الالكترونية:</vt:lpstr>
      <vt:lpstr>بناء موقع على الويب للتجارة الالكترونية</vt:lpstr>
      <vt:lpstr>نماذج إدارة الاعمال على الانترنت</vt:lpstr>
      <vt:lpstr>تصنيف تعاملات التجارة الالكترونية</vt:lpstr>
      <vt:lpstr>دعم تكنولوجيا الانترنت</vt:lpstr>
      <vt:lpstr>مواقع الاسواق في التجارة الالكترونية:</vt:lpstr>
      <vt:lpstr>نظم الدفع / التسديد في التجارة الالكترونية</vt:lpstr>
      <vt:lpstr>التحديات الادارية للتجارة والأعمال الالكترونية على الانترنت:</vt:lpstr>
      <vt:lpstr>فوائد الانترانت للمنظمة</vt:lpstr>
      <vt:lpstr>الفصل السادس:المكونات المادية لنظم المعلومات</vt:lpstr>
      <vt:lpstr>عناصر المكونات المادية</vt:lpstr>
      <vt:lpstr>Slide 52</vt:lpstr>
      <vt:lpstr>وحدة المعالجة المركزية</vt:lpstr>
      <vt:lpstr>الذاكرة الرئيسية أو التخزين الرئيسي</vt:lpstr>
      <vt:lpstr>تابع المكونات المادية</vt:lpstr>
      <vt:lpstr>تابع المكونات المادية</vt:lpstr>
      <vt:lpstr>المعالجة على دفعات والمعالجة على الخط</vt:lpstr>
      <vt:lpstr>الفصل السابع:المكونات البرمجية للنظام</vt:lpstr>
      <vt:lpstr>خطوات البرمجة</vt:lpstr>
      <vt:lpstr>الأنواع الرئيسية للبرمجيات</vt:lpstr>
      <vt:lpstr>نظام التشغيل operating System (OS)</vt:lpstr>
      <vt:lpstr>مصطلحات وتعريفات ذات علاقة بالبرمجيات</vt:lpstr>
      <vt:lpstr>Slide 63</vt:lpstr>
      <vt:lpstr>تابع المكونات البرمجية</vt:lpstr>
      <vt:lpstr>Slide 65</vt:lpstr>
      <vt:lpstr>Slide 66</vt:lpstr>
      <vt:lpstr>الفصل الثامن: قواعد البيانات</vt:lpstr>
      <vt:lpstr>Slide 68</vt:lpstr>
      <vt:lpstr>مشاكل بيئة الملف التقليدي</vt:lpstr>
      <vt:lpstr>Slide 70</vt:lpstr>
      <vt:lpstr>قاعدة البيانات ونظام إدارة قاعدة البيانات</vt:lpstr>
      <vt:lpstr>فوائد نظام إدارة قاعدة البيانات:</vt:lpstr>
      <vt:lpstr>Slide 73</vt:lpstr>
      <vt:lpstr>قواعد البيانات العلائقية</vt:lpstr>
      <vt:lpstr>قاعدة البيانات الهرمية</vt:lpstr>
      <vt:lpstr>قواعد البيانات الشبكية</vt:lpstr>
      <vt:lpstr>: الاستعلام من قاعدة البيانات</vt:lpstr>
      <vt:lpstr>تصميم قواعد البيانات: Designing Database</vt:lpstr>
      <vt:lpstr>توزيع قواعد البيانات:Distributing Database</vt:lpstr>
      <vt:lpstr>العناصر والمتطلبات الإدارية  لبيئة قواعد البيانات:</vt:lpstr>
      <vt:lpstr>قراءة واطلاع</vt:lpstr>
      <vt:lpstr>الفصل التاسع: الاتصالات والشبكات المستخدمة في نظم المعلومات</vt:lpstr>
      <vt:lpstr>Slide 83</vt:lpstr>
      <vt:lpstr>نظام الاتصالات عن بعد Telecommunication System</vt:lpstr>
      <vt:lpstr>عناصر نظام الاتصال عن بعد ووظائفه:</vt:lpstr>
      <vt:lpstr>Slide 86</vt:lpstr>
      <vt:lpstr>Slide 87</vt:lpstr>
      <vt:lpstr>تكنولوجيا الاتصالات اللاسلكي:</vt:lpstr>
      <vt:lpstr>Slide 89</vt:lpstr>
      <vt:lpstr>Slide 90</vt:lpstr>
      <vt:lpstr>Slide 91</vt:lpstr>
      <vt:lpstr>Slide 92</vt:lpstr>
      <vt:lpstr>Slide 93</vt:lpstr>
      <vt:lpstr>Slide 94</vt:lpstr>
      <vt:lpstr>شبكة المناطق المحلية  Local Area Network (LAN) </vt:lpstr>
      <vt:lpstr>تطبيقات تكنولوجيا الاتصال عن بعد في التجارة الالكترونية والأعمال الالكترونية</vt:lpstr>
      <vt:lpstr>Slide 97</vt:lpstr>
      <vt:lpstr>الفصل العاشر: الانترنت والبنية التحتية لتكنولوجيا المعلومات</vt:lpstr>
      <vt:lpstr>الخدمات التي تقدمها البنية التحتية لتكنولوجيا المعلومات:</vt:lpstr>
      <vt:lpstr>Slide 100</vt:lpstr>
      <vt:lpstr>معالم البنية التحتية لتكنولوجيا المعلومات الجديدة:</vt:lpstr>
      <vt:lpstr>الانترنت</vt:lpstr>
      <vt:lpstr>تطور الانترنت:</vt:lpstr>
      <vt:lpstr>Slide 104</vt:lpstr>
      <vt:lpstr>Slide 105</vt:lpstr>
      <vt:lpstr>Slide 106</vt:lpstr>
      <vt:lpstr>الشبكة العنكبوتية العالمية World Wide Web</vt:lpstr>
      <vt:lpstr>Slide 108</vt:lpstr>
      <vt:lpstr>Slide 109</vt:lpstr>
      <vt:lpstr>Slide 110</vt:lpstr>
      <vt:lpstr>الانترانت والاكسترانت :</vt:lpstr>
      <vt:lpstr>جدار النار Firewall:</vt:lpstr>
      <vt:lpstr>حواسيب الويب الخادمة وخدمات التجارة الالكترونية:</vt:lpstr>
      <vt:lpstr>الذكاء الاصطناعي:</vt:lpstr>
      <vt:lpstr>اهتمامات إدارة الأعمال بالذكاء الاصطناعي:</vt:lpstr>
      <vt:lpstr>تحديات إدارة البنية الأساسية لتكنولوجيا المعلومات الجديدة وبعض معالجاتها:</vt:lpstr>
      <vt:lpstr>الفصل الخامس: قضايا أخلاقية واجتماعية وامن المعلومات في حماية المنشآت الرقمية:</vt:lpstr>
      <vt:lpstr>مفاهيم أساسية:</vt:lpstr>
      <vt:lpstr>اعتبارات  أخلاقية واجتماعية وسياسية أساسية في نظم المعلومات:</vt:lpstr>
      <vt:lpstr>الأبعاد الأخلاقية لعصر المعلومات:</vt:lpstr>
      <vt:lpstr>Slide 121</vt:lpstr>
      <vt:lpstr> اتجاهات تكنولوجيا المعلومات التي أثارت موضوعات أخلاقية: </vt:lpstr>
      <vt:lpstr>تحديات الانترنت لحماية الحرية الفردية والخصوصية:</vt:lpstr>
      <vt:lpstr>تأثيرات نظم المعلومات على الحياة اليومية:</vt:lpstr>
      <vt:lpstr>قواعد السلوك المهني والخصوصية والممارسة المشروعة للمعلومات:</vt:lpstr>
      <vt:lpstr>Slide 126</vt:lpstr>
      <vt:lpstr>الفيروسات: أخطارها وأنواعها</vt:lpstr>
      <vt:lpstr>المخاطر الصحية من استخدام النظم المحوسبة:</vt:lpstr>
      <vt:lpstr>التحديات الإدارية والحلول المقترحة للالتزامات الأخلاقية:</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إدارة نظم المعلومات BUSE 604 </dc:title>
  <dc:creator>English</dc:creator>
  <cp:lastModifiedBy>English</cp:lastModifiedBy>
  <cp:revision>363</cp:revision>
  <dcterms:created xsi:type="dcterms:W3CDTF">2008-10-26T20:07:47Z</dcterms:created>
  <dcterms:modified xsi:type="dcterms:W3CDTF">2009-01-04T19:34:38Z</dcterms:modified>
</cp:coreProperties>
</file>