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removePersonalInfoOnSave="1" saveSubsetFonts="1">
  <p:sldMasterIdLst>
    <p:sldMasterId id="2147483706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ar-EG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CC00"/>
    <a:srgbClr val="0000FF"/>
    <a:srgbClr val="33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5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39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fld id="{082C73A1-53CA-4A52-A7B4-5B182B521352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18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fld id="{28F32D39-49F0-4D93-B77A-6488F6934FB9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07C21C-98F4-451E-99FA-0812E64B4E7B}" type="slidenum">
              <a:rPr lang="ar-EG"/>
              <a:pPr/>
              <a:t>1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71C7D2-4113-4CFB-94B0-DC01E3F4FA46}" type="slidenum">
              <a:rPr lang="ar-EG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47AA09-408D-4358-9EC4-17008BD51ED5}" type="slidenum">
              <a:rPr lang="ar-EG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4A029E-A028-4F1C-BF8D-44144E64DB37}" type="slidenum">
              <a:rPr lang="ar-EG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0A1C36-DC4F-4916-AA0B-0EC88E69D095}" type="slidenum">
              <a:rPr lang="ar-EG"/>
              <a:pPr/>
              <a:t>5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81D1A0-748B-4AEB-9C72-2901B257A6CD}" type="slidenum">
              <a:rPr lang="ar-EG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8CE0D7-E612-439C-A78A-8188D4629F40}" type="slidenum">
              <a:rPr lang="ar-EG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7EFD2C-08C0-4685-9D24-92651C4CC24A}" type="slidenum">
              <a:rPr lang="ar-EG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E86E58-652C-40C9-9219-6CDAADF60CF1}" type="slidenum">
              <a:rPr lang="ar-EG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20C1C3-05F4-4EB5-849A-C38B207B785C}" type="slidenum">
              <a:rPr lang="ar-EG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44C97F-814E-459C-86D9-B3C9847FDA50}" type="slidenum">
              <a:rPr lang="ar-EG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59EBAE-CCEF-45CD-B841-B797A9C3F63D}" type="slidenum">
              <a:rPr lang="ar-EG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D71786-3157-4FED-B84E-B883736CAAEE}" type="slidenum">
              <a:rPr lang="ar-EG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7152C7-9F06-419C-913B-B3BFFDABC075}" type="slidenum">
              <a:rPr lang="ar-EG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8F3A0B-B7B6-4652-91BD-1DDC5B9B4106}" type="slidenum">
              <a:rPr lang="ar-EG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9621BC-D5F8-4086-9F7F-3DF00AD7C280}" type="slidenum">
              <a:rPr lang="ar-EG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E4BA35-C678-4D36-9FB2-7008CB1DE4F6}" type="slidenum">
              <a:rPr lang="ar-EG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8D81E4-70DE-4400-B919-0CD9398D7DAF}" type="slidenum">
              <a:rPr lang="ar-EG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259A07-4082-471F-9470-44E306B01DF4}" type="slidenum">
              <a:rPr lang="ar-EG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DC5261-B970-4901-B7B1-DFD8B1CBBC61}" type="slidenum">
              <a:rPr lang="ar-EG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9B5AF6-DE9B-4934-8EF2-434DB066DBB7}" type="slidenum">
              <a:rPr lang="ar-EG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CCB247-C099-4BF1-BB5E-3A3CDF638B42}" type="slidenum">
              <a:rPr lang="ar-EG"/>
              <a:pPr/>
              <a:t>22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E8185-0A27-42E7-A23D-3777D4D11D3E}" type="slidenum">
              <a:rPr lang="ar-EG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</p:grpSp>
        </p:grpSp>
      </p:grpSp>
      <p:sp>
        <p:nvSpPr>
          <p:cNvPr id="118850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8851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ar-EG"/>
              <a:t>إعداد  م / محمود محمد الاشمونى</a:t>
            </a: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ar-SA"/>
              <a:t>الهندسية للحاسبات</a:t>
            </a: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E941C75-A3D3-4F62-9125-484585EF8791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EG"/>
              <a:t>إعداد  م / محمود محمد الاشمونى</a:t>
            </a: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/>
              <a:t>الهندسية للحاسبات</a:t>
            </a: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2D290-5DEB-4607-8CD4-4406B7371B00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EG"/>
              <a:t>إعداد  م / محمود محمد الاشمونى</a:t>
            </a: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/>
              <a:t>الهندسية للحاسبات</a:t>
            </a: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A556D-9485-423F-AA8D-913E1056BFA2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EG"/>
              <a:t>إعداد  م / محمود محمد الاشمونى</a:t>
            </a: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/>
              <a:t>الهندسية للحاسبات</a:t>
            </a: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87865-EBE8-4ADF-914E-FA8C7C34C936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EG"/>
              <a:t>إعداد  م / محمود محمد الاشمونى</a:t>
            </a: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/>
              <a:t>الهندسية للحاسبات</a:t>
            </a: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E6EFB-ED1B-4F95-A8E5-3B7B890BBEAA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EG"/>
              <a:t>إعداد  م / محمود محمد الاشمونى</a:t>
            </a: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/>
              <a:t>الهندسية للحاسبات</a:t>
            </a: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9AF79-8372-4BAF-A321-36367AA1B469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EG"/>
              <a:t>إعداد  م / محمود محمد الاشمونى</a:t>
            </a: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/>
              <a:t>الهندسية للحاسبات</a:t>
            </a: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A9CB4-4B0C-4676-B524-A68621F53B22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EG"/>
              <a:t>إعداد  م / محمود محمد الاشمونى</a:t>
            </a: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/>
              <a:t>الهندسية للحاسبات</a:t>
            </a: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94D38-6A4A-493E-A303-24251BE2D692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ar-S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EG"/>
              <a:t>إعداد  م / محمود محمد الاشمونى</a:t>
            </a: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/>
              <a:t>الهندسية للحاسبات</a:t>
            </a: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5CEA1-6074-4AF5-9880-5A02EB59DED7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EG"/>
              <a:t>إعداد  م / محمود محمد الاشمونى</a:t>
            </a: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/>
              <a:t>الهندسية للحاسبات</a:t>
            </a: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8821C-2EAD-4320-9D24-D8720B760CA9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EG"/>
              <a:t>إعداد  م / محمود محمد الاشمونى</a:t>
            </a: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/>
              <a:t>الهندسية للحاسبات</a:t>
            </a: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3DDBB-1BE0-4F14-85D6-D3EEA5B20877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EG"/>
              <a:t>إعداد  م / محمود محمد الاشمونى</a:t>
            </a: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/>
              <a:t>الهندسية للحاسبات</a:t>
            </a: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24EF5-EE2D-43ED-8462-D3F69BF124B0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EG"/>
              <a:t>إعداد  م / محمود محمد الاشمونى</a:t>
            </a: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/>
              <a:t>الهندسية للحاسبات</a:t>
            </a: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13660-29B9-4854-A684-34D5800D317D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EG"/>
              <a:t>إعداد  م / محمود محمد الاشمونى</a:t>
            </a:r>
            <a:endParaRPr lang="en-US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/>
              <a:t>الهندسية للحاسبات</a:t>
            </a:r>
            <a:endParaRPr lang="en-US"/>
          </a:p>
        </p:txBody>
      </p:sp>
      <p:sp>
        <p:nvSpPr>
          <p:cNvPr id="8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1A097-108A-449A-97AC-606516B8B103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EG"/>
              <a:t>إعداد  م / محمود محمد الاشمونى</a:t>
            </a:r>
            <a:endParaRPr lang="en-US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ar-SA"/>
              <a:t>الهندسية للحاسبات</a:t>
            </a:r>
            <a:endParaRPr lang="en-US"/>
          </a:p>
        </p:txBody>
      </p:sp>
      <p:sp>
        <p:nvSpPr>
          <p:cNvPr id="8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A4D23-A2CE-4BF1-A252-1291E8A37064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ar-SA"/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17764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17766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67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68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69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70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71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72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73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74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75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76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17778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79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80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81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82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83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84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85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86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87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88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89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90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91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92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93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94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95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17797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98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799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00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01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02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03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04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05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06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07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08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09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10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11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12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13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17815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16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17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18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19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20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sp>
            <p:nvSpPr>
              <p:cNvPr id="117821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/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17823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17824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17825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  <p:sp>
              <p:nvSpPr>
                <p:cNvPr id="117826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ar-SA"/>
                </a:p>
              </p:txBody>
            </p:sp>
          </p:grpSp>
        </p:grpSp>
      </p:grpSp>
      <p:sp>
        <p:nvSpPr>
          <p:cNvPr id="117827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7828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7829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rPr lang="ar-EG"/>
              <a:t>إعداد  م / محمود محمد الاشمونى</a:t>
            </a:r>
            <a:endParaRPr lang="en-US"/>
          </a:p>
        </p:txBody>
      </p:sp>
      <p:sp>
        <p:nvSpPr>
          <p:cNvPr id="117830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ar-SA"/>
              <a:t>الهندسية للحاسبات</a:t>
            </a:r>
            <a:endParaRPr lang="en-US"/>
          </a:p>
        </p:txBody>
      </p:sp>
      <p:sp>
        <p:nvSpPr>
          <p:cNvPr id="117831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F466DB5F-68C7-4D3D-931C-94CD1AB43022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7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</p:sldLayoutIdLst>
  <p:timing>
    <p:tnLst>
      <p:par>
        <p:cTn id="1" dur="indefinite" restart="never" nodeType="tmRoot"/>
      </p:par>
    </p:tnLst>
  </p:timing>
  <p:hf hdr="0"/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mhtml:file://D:\New%20Folder\&#1606;&#1578;&#1610;&#1580;&#1577;%20&#1576;&#1581;&#1579;%20Google%20&#1593;&#1606;%20&#1575;&#1604;&#1589;&#1608;&#1585;%20&#1581;&#1608;&#1604;%20http--www_lakewoodconferences_com-direct-dbimage-50344472-Multimedia_Speaker_jpg.mht!http://www.global-b2b-network.com/direct/dbimage/50331584/Computer_Case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mhtml:file://D:\New%20Folder\&#1606;&#1578;&#1610;&#1580;&#1577;%20&#1576;&#1581;&#1579;%20Google%20&#1593;&#1606;%20&#1575;&#1604;&#1589;&#1608;&#1585;%20&#1581;&#1608;&#1604;%20http--i_expansys_com-i-b-b112043_jpg.mht!http://www.tri-m.com/products/aaeon/files/photos/pcm3115b.gi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mhtml:file://D:\New%20Folder\&#1606;&#1578;&#1610;&#1580;&#1577;%20&#1576;&#1581;&#1579;%20Google%20&#1593;&#1606;%20&#1575;&#1604;&#1589;&#1608;&#1585;%20&#1581;&#1608;&#1604;%20http--i_expansys_com-i-b-b112043_jpg.mht!http://www.germes-online.com/direct/dbimage/50305900/NVIDIA_VGA_Card_6600_GT_PCIE_MBGA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AEB035-2114-4A1A-90C6-7EE533B48DEC}" type="slidenum">
              <a:rPr lang="ar-EG"/>
              <a:pPr>
                <a:defRPr/>
              </a:pPr>
              <a:t>1</a:t>
            </a:fld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z="6000" b="1" dirty="0" smtClean="0">
                <a:cs typeface="Andalus" pitchFamily="2" charset="-78"/>
              </a:rPr>
              <a:t>مكونات الكمبيوتر</a:t>
            </a:r>
            <a:endParaRPr lang="en-US" sz="6000" b="1" dirty="0" smtClean="0">
              <a:cs typeface="Andalus" pitchFamily="2" charset="-78"/>
            </a:endParaRPr>
          </a:p>
        </p:txBody>
      </p:sp>
      <p:pic>
        <p:nvPicPr>
          <p:cNvPr id="2054" name="Picture 6" descr="MyComputer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339975" y="1557338"/>
            <a:ext cx="4525963" cy="4525962"/>
          </a:xfrm>
          <a:noFill/>
        </p:spPr>
      </p:pic>
      <p:sp>
        <p:nvSpPr>
          <p:cNvPr id="7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1454C6-F9F3-471B-A63E-F4F52481D067}" type="slidenum">
              <a:rPr lang="ar-EG"/>
              <a:pPr>
                <a:defRPr/>
              </a:pPr>
              <a:t>2</a:t>
            </a:fld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smtClean="0">
                <a:solidFill>
                  <a:schemeClr val="tx1"/>
                </a:solidFill>
                <a:cs typeface="Andalus" pitchFamily="2" charset="-78"/>
              </a:rPr>
              <a:t>الكيس</a:t>
            </a:r>
            <a:r>
              <a:rPr lang="ar-EG" b="1" smtClean="0">
                <a:solidFill>
                  <a:schemeClr val="tx1"/>
                </a:solidFill>
                <a:cs typeface="Andalus" pitchFamily="2" charset="-78"/>
              </a:rPr>
              <a:t>ه</a:t>
            </a:r>
            <a:r>
              <a:rPr lang="ar-SA" b="1" smtClean="0">
                <a:solidFill>
                  <a:schemeClr val="folHlink"/>
                </a:solidFill>
                <a:cs typeface="Andalus" pitchFamily="2" charset="-78"/>
              </a:rPr>
              <a:t> </a:t>
            </a:r>
            <a:r>
              <a:rPr lang="ar-SA" b="1" smtClean="0">
                <a:solidFill>
                  <a:srgbClr val="FF0066"/>
                </a:solidFill>
                <a:cs typeface="Andalus" pitchFamily="2" charset="-78"/>
              </a:rPr>
              <a:t>((</a:t>
            </a:r>
            <a:r>
              <a:rPr lang="ar-SA" b="1" smtClean="0">
                <a:solidFill>
                  <a:srgbClr val="0000FF"/>
                </a:solidFill>
                <a:cs typeface="Andalus" pitchFamily="2" charset="-78"/>
              </a:rPr>
              <a:t>(</a:t>
            </a:r>
            <a:r>
              <a:rPr lang="en-US" b="1" smtClean="0">
                <a:solidFill>
                  <a:srgbClr val="0000FF"/>
                </a:solidFill>
                <a:cs typeface="Andalus" pitchFamily="2" charset="-78"/>
              </a:rPr>
              <a:t>Case</a:t>
            </a:r>
            <a:r>
              <a:rPr lang="ar-EG" b="1" smtClean="0">
                <a:solidFill>
                  <a:srgbClr val="0000FF"/>
                </a:solidFill>
                <a:cs typeface="Andalus" pitchFamily="2" charset="-78"/>
              </a:rPr>
              <a:t>)</a:t>
            </a:r>
            <a:r>
              <a:rPr lang="ar-EG" b="1" smtClean="0">
                <a:solidFill>
                  <a:srgbClr val="FF0066"/>
                </a:solidFill>
                <a:cs typeface="Andalus" pitchFamily="2" charset="-78"/>
              </a:rPr>
              <a:t>))</a:t>
            </a:r>
            <a:r>
              <a:rPr lang="en-US" smtClean="0">
                <a:solidFill>
                  <a:srgbClr val="FF0066"/>
                </a:solidFill>
              </a:rPr>
              <a:t> </a:t>
            </a:r>
          </a:p>
        </p:txBody>
      </p:sp>
      <p:pic>
        <p:nvPicPr>
          <p:cNvPr id="4103" name="Picture 7" descr="mhtml:file:///D:\New%20Folder\نتيجة%20بحث%20Google%20عن%20الصور%20حول%20http--www_lakewoodconferences_com-direct-dbimage-50344472-Multimedia_Speaker_jpg.mht!http://www.global-b2b-network.com/direct/dbimage/50331584/Computer_Case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r:link="rId4"/>
          <a:srcRect/>
          <a:stretch>
            <a:fillRect/>
          </a:stretch>
        </p:blipFill>
        <p:spPr>
          <a:xfrm>
            <a:off x="1039813" y="1773238"/>
            <a:ext cx="2876550" cy="3486150"/>
          </a:xfrm>
          <a:solidFill>
            <a:schemeClr val="accent1"/>
          </a:solidFill>
        </p:spPr>
      </p:pic>
      <p:sp>
        <p:nvSpPr>
          <p:cNvPr id="4102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003800" y="1600200"/>
            <a:ext cx="41402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ar-EG" sz="280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ar-EG" sz="2800" smtClean="0"/>
              <a:t>   </a:t>
            </a:r>
            <a:r>
              <a:rPr lang="ar-SA" sz="2800" smtClean="0"/>
              <a:t>هى الصندوق الذى يحتوى على الاجزاء الرئيسية  للكمبيوتر ويأتى بها مصدر الطاقة</a:t>
            </a:r>
            <a:r>
              <a:rPr lang="en-US" sz="2800" smtClean="0"/>
              <a:t> </a:t>
            </a:r>
            <a:r>
              <a:rPr lang="en-US" sz="2800" smtClean="0">
                <a:solidFill>
                  <a:srgbClr val="FF0066"/>
                </a:solidFill>
              </a:rPr>
              <a:t>Power Supply</a:t>
            </a:r>
            <a:r>
              <a:rPr lang="en-US" sz="2800" smtClean="0"/>
              <a:t> </a:t>
            </a:r>
            <a:r>
              <a:rPr lang="ar-EG" sz="2800" smtClean="0"/>
              <a:t> </a:t>
            </a:r>
            <a:r>
              <a:rPr lang="ar-SA" sz="2800" smtClean="0"/>
              <a:t>الذى يغذى باقى اجزاء الكمبيوتر بالكهرباء اللازمة</a:t>
            </a:r>
            <a:r>
              <a:rPr lang="en-US" sz="2800" smtClean="0"/>
              <a:t> </a:t>
            </a:r>
            <a:r>
              <a:rPr lang="ar-SA" sz="2800" smtClean="0"/>
              <a:t>لتشغيله</a:t>
            </a:r>
            <a:r>
              <a:rPr lang="en-US" sz="2800" smtClean="0"/>
              <a:t/>
            </a:r>
            <a:br>
              <a:rPr lang="en-US" sz="2800" smtClean="0"/>
            </a:br>
            <a:r>
              <a:rPr lang="en-US" sz="2800" smtClean="0"/>
              <a:t/>
            </a:r>
            <a:br>
              <a:rPr lang="en-US" sz="2800" smtClean="0"/>
            </a:br>
            <a:endParaRPr lang="en-US" sz="2800" smtClean="0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 bwMode="auto">
          <a:xfrm>
            <a:off x="1071538" y="6024584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4" grpId="0"/>
      <p:bldP spid="410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345AE-6FC4-43EA-8037-F7AE3DECD100}" type="slidenum">
              <a:rPr lang="ar-EG"/>
              <a:pPr>
                <a:defRPr/>
              </a:pPr>
              <a:t>3</a:t>
            </a:fld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smtClean="0"/>
              <a:t>اللوحة الأم </a:t>
            </a:r>
            <a:r>
              <a:rPr lang="ar-SA" b="1" smtClean="0">
                <a:solidFill>
                  <a:srgbClr val="FF0066"/>
                </a:solidFill>
              </a:rPr>
              <a:t>((</a:t>
            </a:r>
            <a:r>
              <a:rPr lang="ar-SA" b="1" smtClean="0">
                <a:solidFill>
                  <a:srgbClr val="0000FF"/>
                </a:solidFill>
              </a:rPr>
              <a:t>(</a:t>
            </a:r>
            <a:r>
              <a:rPr lang="en-US" b="1" smtClean="0">
                <a:solidFill>
                  <a:srgbClr val="FF0066"/>
                </a:solidFill>
              </a:rPr>
              <a:t>((</a:t>
            </a:r>
            <a:r>
              <a:rPr lang="en-US" b="1" smtClean="0">
                <a:solidFill>
                  <a:srgbClr val="0000FF"/>
                </a:solidFill>
              </a:rPr>
              <a:t>(Mother board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932363" y="1628775"/>
            <a:ext cx="3754437" cy="4525963"/>
          </a:xfrm>
        </p:spPr>
        <p:txBody>
          <a:bodyPr/>
          <a:lstStyle/>
          <a:p>
            <a:pPr algn="ctr" eaLnBrk="1" hangingPunct="1">
              <a:defRPr/>
            </a:pPr>
            <a:endParaRPr lang="ar-EG" sz="2800" smtClean="0"/>
          </a:p>
          <a:p>
            <a:pPr algn="ctr" eaLnBrk="1" hangingPunct="1">
              <a:defRPr/>
            </a:pPr>
            <a:endParaRPr lang="ar-EG" sz="2800" smtClean="0"/>
          </a:p>
          <a:p>
            <a:pPr algn="ctr" eaLnBrk="1" hangingPunct="1">
              <a:defRPr/>
            </a:pPr>
            <a:endParaRPr lang="ar-EG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ar-SA" sz="2800" smtClean="0"/>
              <a:t>وهى اللوحة التى يتم تر</a:t>
            </a:r>
            <a:r>
              <a:rPr lang="ar-EG" sz="2800" smtClean="0"/>
              <a:t>ك</a:t>
            </a:r>
            <a:r>
              <a:rPr lang="ar-SA" sz="2800" smtClean="0"/>
              <a:t>يب</a:t>
            </a:r>
            <a:endParaRPr lang="ar-EG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ar-SA" sz="2800" smtClean="0"/>
              <a:t>جميع القطع عليها</a:t>
            </a:r>
          </a:p>
        </p:txBody>
      </p:sp>
      <p:pic>
        <p:nvPicPr>
          <p:cNvPr id="8198" name="Picture 6" descr="gigabyte-ga-eg31m-s2-mother-board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0825" y="1628775"/>
            <a:ext cx="4130675" cy="4248150"/>
          </a:xfrm>
          <a:noFill/>
        </p:spPr>
      </p:pic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8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8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8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9AE8C9-067C-473C-B81B-EB5130D1D3DC}" type="slidenum">
              <a:rPr lang="ar-EG"/>
              <a:pPr>
                <a:defRPr/>
              </a:pPr>
              <a:t>4</a:t>
            </a:fld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sz="4000" smtClean="0"/>
              <a:t> </a:t>
            </a:r>
            <a:br>
              <a:rPr lang="ar-EG" sz="4000" smtClean="0"/>
            </a:br>
            <a:r>
              <a:rPr lang="ar-SA" b="1" smtClean="0">
                <a:cs typeface="Andalus" pitchFamily="2" charset="-78"/>
              </a:rPr>
              <a:t>المعالـج </a:t>
            </a:r>
            <a:r>
              <a:rPr lang="ar-SA" b="1" smtClean="0">
                <a:solidFill>
                  <a:srgbClr val="FF0066"/>
                </a:solidFill>
                <a:cs typeface="Andalus" pitchFamily="2" charset="-78"/>
              </a:rPr>
              <a:t>((</a:t>
            </a:r>
            <a:r>
              <a:rPr lang="ar-SA" b="1" smtClean="0">
                <a:solidFill>
                  <a:srgbClr val="0000FF"/>
                </a:solidFill>
                <a:cs typeface="Andalus" pitchFamily="2" charset="-78"/>
              </a:rPr>
              <a:t>(</a:t>
            </a:r>
            <a:r>
              <a:rPr lang="en-US" b="1" smtClean="0">
                <a:solidFill>
                  <a:srgbClr val="FF0066"/>
                </a:solidFill>
                <a:cs typeface="Andalus" pitchFamily="2" charset="-78"/>
              </a:rPr>
              <a:t>((</a:t>
            </a:r>
            <a:r>
              <a:rPr lang="en-US" b="1" smtClean="0">
                <a:solidFill>
                  <a:srgbClr val="0000FF"/>
                </a:solidFill>
                <a:cs typeface="Andalus" pitchFamily="2" charset="-78"/>
              </a:rPr>
              <a:t>(Processor</a:t>
            </a:r>
            <a:r>
              <a:rPr lang="ar-EG" sz="4000" b="1" smtClean="0"/>
              <a:t/>
            </a:r>
            <a:br>
              <a:rPr lang="ar-EG" sz="4000" b="1" smtClean="0"/>
            </a:br>
            <a:endParaRPr lang="en-US" sz="4000" b="1" smtClean="0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171950" cy="45259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ar-EG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ar-SA" sz="2800" smtClean="0"/>
              <a:t>أكثر المعالجات شهرة بين الناس معالج </a:t>
            </a:r>
            <a:r>
              <a:rPr lang="en-US" sz="2800" smtClean="0">
                <a:solidFill>
                  <a:srgbClr val="FF0066"/>
                </a:solidFill>
              </a:rPr>
              <a:t>Intel)</a:t>
            </a:r>
            <a:r>
              <a:rPr lang="ar-EG" sz="2800" smtClean="0">
                <a:solidFill>
                  <a:srgbClr val="FF0066"/>
                </a:solidFill>
              </a:rPr>
              <a:t>)</a:t>
            </a:r>
            <a:r>
              <a:rPr lang="ar-EG" sz="2800" smtClean="0"/>
              <a:t/>
            </a:r>
            <a:br>
              <a:rPr lang="ar-EG" sz="2800" smtClean="0"/>
            </a:br>
            <a:endParaRPr lang="ar-EG" sz="280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ar-SA" sz="2800" smtClean="0"/>
              <a:t>الذي يمتاز بسرعته العالية وجودته ويأتي في المرتبة الثانية معالج شركة </a:t>
            </a:r>
            <a:r>
              <a:rPr lang="en-US" sz="2800" smtClean="0">
                <a:solidFill>
                  <a:srgbClr val="FF0066"/>
                </a:solidFill>
              </a:rPr>
              <a:t>AMD</a:t>
            </a:r>
            <a:r>
              <a:rPr lang="ar-EG" sz="2800" smtClean="0"/>
              <a:t> </a:t>
            </a:r>
            <a:r>
              <a:rPr lang="ar-SA" sz="2800" smtClean="0"/>
              <a:t>الذي يتقارب مع معالجات </a:t>
            </a:r>
            <a:r>
              <a:rPr lang="en-US" sz="2800" smtClean="0"/>
              <a:t>Intel</a:t>
            </a:r>
            <a:r>
              <a:rPr lang="ar-EG" sz="2800" smtClean="0"/>
              <a:t> </a:t>
            </a:r>
            <a:r>
              <a:rPr lang="ar-SA" sz="2800" smtClean="0"/>
              <a:t>ولكن بسعر منخفض نسبيا</a:t>
            </a:r>
          </a:p>
        </p:txBody>
      </p:sp>
      <p:pic>
        <p:nvPicPr>
          <p:cNvPr id="11273" name="Picture 9" descr="processor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0784647">
            <a:off x="468313" y="2060575"/>
            <a:ext cx="3670300" cy="3543300"/>
          </a:xfrm>
          <a:noFill/>
        </p:spPr>
      </p:pic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1430B-6C8F-4D90-ACB1-985CBE86F4B4}" type="slidenum">
              <a:rPr lang="ar-EG"/>
              <a:pPr>
                <a:defRPr/>
              </a:pPr>
              <a:t>5</a:t>
            </a:fld>
            <a:endParaRPr 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z="5400" b="1" smtClean="0">
                <a:cs typeface="Andalus" pitchFamily="2" charset="-78"/>
              </a:rPr>
              <a:t>الذاكرة </a:t>
            </a:r>
            <a:r>
              <a:rPr lang="ar-SA" sz="5400" b="1" smtClean="0">
                <a:solidFill>
                  <a:srgbClr val="FF0066"/>
                </a:solidFill>
                <a:cs typeface="Andalus" pitchFamily="2" charset="-78"/>
              </a:rPr>
              <a:t>((</a:t>
            </a:r>
            <a:r>
              <a:rPr lang="ar-SA" sz="5400" b="1" smtClean="0">
                <a:solidFill>
                  <a:srgbClr val="0000FF"/>
                </a:solidFill>
                <a:cs typeface="Andalus" pitchFamily="2" charset="-78"/>
              </a:rPr>
              <a:t>(</a:t>
            </a:r>
            <a:r>
              <a:rPr lang="en-US" sz="5400" b="1" smtClean="0">
                <a:solidFill>
                  <a:srgbClr val="0000FF"/>
                </a:solidFill>
                <a:cs typeface="Andalus" pitchFamily="2" charset="-78"/>
              </a:rPr>
              <a:t> </a:t>
            </a:r>
            <a:r>
              <a:rPr lang="en-US" sz="5400" b="1" smtClean="0">
                <a:solidFill>
                  <a:srgbClr val="FF0066"/>
                </a:solidFill>
                <a:cs typeface="Andalus" pitchFamily="2" charset="-78"/>
              </a:rPr>
              <a:t>((</a:t>
            </a:r>
            <a:r>
              <a:rPr lang="en-US" sz="5400" b="1" smtClean="0">
                <a:solidFill>
                  <a:srgbClr val="0000FF"/>
                </a:solidFill>
                <a:cs typeface="Andalus" pitchFamily="2" charset="-78"/>
              </a:rPr>
              <a:t>(</a:t>
            </a:r>
            <a:r>
              <a:rPr lang="en-US" sz="5400" b="1" smtClean="0">
                <a:solidFill>
                  <a:srgbClr val="FF0066"/>
                </a:solidFill>
                <a:cs typeface="Andalus" pitchFamily="2" charset="-78"/>
              </a:rPr>
              <a:t>memory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ar-SA" b="1" smtClean="0">
                <a:solidFill>
                  <a:srgbClr val="FFCC00"/>
                </a:solidFill>
                <a:cs typeface="Arabic Transparent" pitchFamily="2" charset="-78"/>
              </a:rPr>
              <a:t>وهي نوعان اساسيان</a:t>
            </a:r>
            <a:r>
              <a:rPr lang="ar-SA" smtClean="0">
                <a:solidFill>
                  <a:srgbClr val="0000FF"/>
                </a:solidFill>
              </a:rPr>
              <a:t> </a:t>
            </a:r>
            <a:br>
              <a:rPr lang="ar-SA" smtClean="0">
                <a:solidFill>
                  <a:srgbClr val="0000FF"/>
                </a:solidFill>
              </a:rPr>
            </a:br>
            <a:r>
              <a:rPr lang="ar-SA" sz="4000" b="1" smtClean="0"/>
              <a:t/>
            </a:r>
            <a:br>
              <a:rPr lang="ar-SA" sz="4000" b="1" smtClean="0"/>
            </a:br>
            <a:r>
              <a:rPr lang="ar-SA" sz="4000" b="1" smtClean="0"/>
              <a:t>1</a:t>
            </a:r>
            <a:r>
              <a:rPr lang="ar-EG" sz="4000" b="1" smtClean="0"/>
              <a:t> </a:t>
            </a:r>
            <a:r>
              <a:rPr lang="ar-SA" sz="4000" b="1" smtClean="0"/>
              <a:t>-</a:t>
            </a:r>
            <a:r>
              <a:rPr lang="ar-EG" sz="4000" b="1" smtClean="0"/>
              <a:t>  </a:t>
            </a:r>
            <a:r>
              <a:rPr lang="ar-SA" sz="4000" b="1" smtClean="0">
                <a:cs typeface="Andalus" pitchFamily="2" charset="-78"/>
              </a:rPr>
              <a:t>ذاكره دائمه </a:t>
            </a:r>
            <a:r>
              <a:rPr lang="en-US" sz="4000" b="1" smtClean="0">
                <a:solidFill>
                  <a:srgbClr val="FF0066"/>
                </a:solidFill>
                <a:cs typeface="Andalus" pitchFamily="2" charset="-78"/>
              </a:rPr>
              <a:t>Rom</a:t>
            </a:r>
            <a:r>
              <a:rPr lang="ar-EG" sz="4000" b="1" smtClean="0"/>
              <a:t> </a:t>
            </a:r>
            <a:br>
              <a:rPr lang="ar-EG" sz="4000" b="1" smtClean="0"/>
            </a:br>
            <a:endParaRPr lang="ar-EG" sz="4000" b="1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ar-EG" sz="4000" b="1" smtClean="0"/>
              <a:t>2 </a:t>
            </a:r>
            <a:r>
              <a:rPr lang="ar-SA" sz="4000" b="1" smtClean="0"/>
              <a:t>-</a:t>
            </a:r>
            <a:r>
              <a:rPr lang="ar-EG" sz="4000" b="1" smtClean="0"/>
              <a:t>  </a:t>
            </a:r>
            <a:r>
              <a:rPr lang="ar-SA" sz="4000" b="1" smtClean="0">
                <a:cs typeface="Andalus" pitchFamily="2" charset="-78"/>
              </a:rPr>
              <a:t>ذاكره مؤقته </a:t>
            </a:r>
            <a:r>
              <a:rPr lang="en-US" sz="4000" b="1" smtClean="0">
                <a:solidFill>
                  <a:srgbClr val="FF0066"/>
                </a:solidFill>
                <a:cs typeface="Andalus" pitchFamily="2" charset="-78"/>
              </a:rPr>
              <a:t>Ram</a:t>
            </a:r>
            <a:r>
              <a:rPr lang="ar-EG" smtClean="0"/>
              <a:t> </a:t>
            </a:r>
            <a:br>
              <a:rPr lang="ar-EG" smtClean="0"/>
            </a:br>
            <a:r>
              <a:rPr lang="ar-EG" smtClean="0"/>
              <a:t/>
            </a:r>
            <a:br>
              <a:rPr lang="ar-EG" smtClean="0"/>
            </a:br>
            <a:endParaRPr lang="en-US" smtClean="0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67FDDA-46FF-4956-A58D-DF34F0AADC66}" type="slidenum">
              <a:rPr lang="ar-EG"/>
              <a:pPr>
                <a:defRPr/>
              </a:pPr>
              <a:t>6</a:t>
            </a:fld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smtClean="0"/>
              <a:t> </a:t>
            </a:r>
            <a:r>
              <a:rPr lang="ar-SA" b="1" smtClean="0">
                <a:cs typeface="Andalus" pitchFamily="2" charset="-78"/>
              </a:rPr>
              <a:t>أولا الذاكره الدائمه</a:t>
            </a:r>
            <a:r>
              <a:rPr lang="en-US" b="1" smtClean="0">
                <a:solidFill>
                  <a:srgbClr val="FF0066"/>
                </a:solidFill>
              </a:rPr>
              <a:t>((</a:t>
            </a:r>
            <a:r>
              <a:rPr lang="en-US" b="1" smtClean="0">
                <a:solidFill>
                  <a:srgbClr val="0000FF"/>
                </a:solidFill>
              </a:rPr>
              <a:t>(rom)</a:t>
            </a:r>
            <a:r>
              <a:rPr lang="en-US" b="1" smtClean="0">
                <a:solidFill>
                  <a:srgbClr val="FF0066"/>
                </a:solidFill>
              </a:rPr>
              <a:t>))</a:t>
            </a:r>
            <a:r>
              <a:rPr lang="en-US" smtClean="0"/>
              <a:t> 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354513" y="1600200"/>
            <a:ext cx="4332287" cy="4525963"/>
          </a:xfrm>
        </p:spPr>
        <p:txBody>
          <a:bodyPr/>
          <a:lstStyle/>
          <a:p>
            <a:pPr eaLnBrk="1" hangingPunct="1">
              <a:defRPr/>
            </a:pPr>
            <a:endParaRPr lang="ar-EG" sz="280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ar-SA" sz="2800" smtClean="0"/>
              <a:t>وهى اختصار</a:t>
            </a:r>
            <a:r>
              <a:rPr lang="ar-EG" sz="2800" smtClean="0"/>
              <a:t> لــ</a:t>
            </a:r>
            <a:endParaRPr lang="en-US" sz="280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smtClean="0">
                <a:solidFill>
                  <a:srgbClr val="FF0066"/>
                </a:solidFill>
              </a:rPr>
              <a:t>Read only memory</a:t>
            </a:r>
            <a:r>
              <a:rPr lang="en-US" sz="2800" smtClean="0">
                <a:solidFill>
                  <a:srgbClr val="0000FF"/>
                </a:solidFill>
              </a:rPr>
              <a:t>)</a:t>
            </a:r>
            <a:r>
              <a:rPr lang="ar-EG" sz="2800" smtClean="0">
                <a:solidFill>
                  <a:srgbClr val="0000FF"/>
                </a:solidFill>
              </a:rPr>
              <a:t>)</a:t>
            </a:r>
            <a:r>
              <a:rPr lang="ar-EG" sz="2800" smtClean="0"/>
              <a:t/>
            </a:r>
            <a:br>
              <a:rPr lang="ar-EG" sz="2800" smtClean="0"/>
            </a:br>
            <a:endParaRPr lang="ar-EG" sz="280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ar-EG" sz="2800" smtClean="0"/>
              <a:t>وسميت بالذاكرة الدائمة لانه لا يجوز تغيرها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ar-EG" sz="2800" smtClean="0"/>
              <a:t>تحتوى علي بيانات خاصة بالمنتج</a:t>
            </a:r>
            <a:r>
              <a:rPr lang="ar-SA" sz="2800" smtClean="0"/>
              <a:t/>
            </a:r>
            <a:br>
              <a:rPr lang="ar-SA" sz="2800" smtClean="0"/>
            </a:br>
            <a:endParaRPr lang="en-US" sz="2800" smtClean="0"/>
          </a:p>
        </p:txBody>
      </p:sp>
      <p:pic>
        <p:nvPicPr>
          <p:cNvPr id="15366" name="Picture 6" descr="mhtml:file:///D:\New%20Folder\نتيجة%20بحث%20Google%20عن%20الصور%20حول%20http--i_expansys_com-i-b-b112043_jpg.mht!http://www.tri-m.com/products/aaeon/files/photos/pcm3115b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r:link="rId4"/>
          <a:srcRect/>
          <a:stretch>
            <a:fillRect/>
          </a:stretch>
        </p:blipFill>
        <p:spPr>
          <a:xfrm>
            <a:off x="971550" y="1990725"/>
            <a:ext cx="2601913" cy="3308350"/>
          </a:xfrm>
          <a:noFill/>
        </p:spPr>
      </p:pic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150C72-2868-4EA4-91A7-42A003716249}" type="slidenum">
              <a:rPr lang="ar-EG"/>
              <a:pPr>
                <a:defRPr/>
              </a:pPr>
              <a:t>7</a:t>
            </a:fld>
            <a:endParaRPr 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b="1" smtClean="0"/>
              <a:t> ثانيا </a:t>
            </a:r>
            <a:r>
              <a:rPr lang="ar-SA" b="1" smtClean="0"/>
              <a:t>الذاكره  المؤقتة ((</a:t>
            </a:r>
            <a:r>
              <a:rPr lang="ar-SA" b="1" smtClean="0">
                <a:solidFill>
                  <a:srgbClr val="FF0066"/>
                </a:solidFill>
              </a:rPr>
              <a:t>(</a:t>
            </a:r>
            <a:r>
              <a:rPr lang="en-US" b="1" smtClean="0">
                <a:solidFill>
                  <a:srgbClr val="FF0066"/>
                </a:solidFill>
              </a:rPr>
              <a:t>Ram</a:t>
            </a:r>
            <a:r>
              <a:rPr lang="ar-EG" b="1" smtClean="0">
                <a:solidFill>
                  <a:srgbClr val="FF0066"/>
                </a:solidFill>
              </a:rPr>
              <a:t>)</a:t>
            </a:r>
            <a:r>
              <a:rPr lang="ar-EG" b="1" smtClean="0"/>
              <a:t>))</a:t>
            </a:r>
            <a:endParaRPr lang="en-US" b="1" smtClean="0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851275" y="1600200"/>
            <a:ext cx="5292725" cy="4525963"/>
          </a:xfrm>
        </p:spPr>
        <p:txBody>
          <a:bodyPr/>
          <a:lstStyle/>
          <a:p>
            <a:pPr lvl="1" eaLnBrk="1" hangingPunct="1">
              <a:defRPr/>
            </a:pPr>
            <a:endParaRPr lang="ar-EG" sz="2400" b="1" smtClean="0"/>
          </a:p>
          <a:p>
            <a:pPr lvl="1" eaLnBrk="1" hangingPunct="1">
              <a:defRPr/>
            </a:pPr>
            <a:endParaRPr lang="ar-EG" sz="2400" b="1" smtClean="0"/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ar-SA" b="1" smtClean="0"/>
              <a:t>وهى </a:t>
            </a:r>
            <a:r>
              <a:rPr lang="ar-SA" smtClean="0"/>
              <a:t>اختصار</a:t>
            </a:r>
            <a:r>
              <a:rPr lang="ar-EG" smtClean="0"/>
              <a:t> </a:t>
            </a:r>
            <a:r>
              <a:rPr lang="ar-SA" smtClean="0"/>
              <a:t>ل</a:t>
            </a:r>
            <a:r>
              <a:rPr lang="ar-EG" smtClean="0"/>
              <a:t>ــ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rgbClr val="0000FF"/>
                </a:solidFill>
              </a:rPr>
              <a:t>( </a:t>
            </a:r>
            <a:r>
              <a:rPr lang="en-US" smtClean="0">
                <a:solidFill>
                  <a:srgbClr val="FF0066"/>
                </a:solidFill>
              </a:rPr>
              <a:t>Random access memory </a:t>
            </a:r>
            <a:r>
              <a:rPr lang="en-US" smtClean="0">
                <a:solidFill>
                  <a:srgbClr val="0000FF"/>
                </a:solidFill>
              </a:rPr>
              <a:t>)</a:t>
            </a:r>
            <a:endParaRPr lang="ar-EG" smtClean="0">
              <a:solidFill>
                <a:srgbClr val="0000FF"/>
              </a:solidFill>
            </a:endParaRPr>
          </a:p>
          <a:p>
            <a:pPr lvl="1" eaLnBrk="1" hangingPunct="1">
              <a:defRPr/>
            </a:pPr>
            <a:endParaRPr lang="ar-EG" sz="2400" smtClean="0"/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ar-SA" smtClean="0"/>
              <a:t>وهى المسئولة عن السرعة فزيادتها </a:t>
            </a:r>
            <a:endParaRPr lang="ar-EG" smtClean="0"/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ar-EG" smtClean="0"/>
              <a:t>أ</a:t>
            </a:r>
            <a:r>
              <a:rPr lang="ar-SA" smtClean="0"/>
              <a:t>وتقليلها يؤثر على أداء الكمبيوتر</a:t>
            </a:r>
            <a:endParaRPr lang="ar-EG" smtClean="0"/>
          </a:p>
          <a:p>
            <a:pPr lvl="1" eaLnBrk="1" hangingPunct="1">
              <a:buFont typeface="Wingdings" pitchFamily="2" charset="2"/>
              <a:buNone/>
              <a:defRPr/>
            </a:pPr>
            <a:endParaRPr lang="en-US" sz="2400" smtClean="0"/>
          </a:p>
        </p:txBody>
      </p:sp>
      <p:pic>
        <p:nvPicPr>
          <p:cNvPr id="18441" name="Picture 9" descr="ram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1830953">
            <a:off x="755650" y="2278063"/>
            <a:ext cx="2600325" cy="3403600"/>
          </a:xfrm>
          <a:noFill/>
        </p:spPr>
      </p:pic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184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184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184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24E38-354E-46B9-BE66-306B9632BB8D}" type="slidenum">
              <a:rPr lang="ar-EG"/>
              <a:pPr>
                <a:defRPr/>
              </a:pPr>
              <a:t>8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smtClean="0">
                <a:cs typeface="Andalus" pitchFamily="2" charset="-78"/>
              </a:rPr>
              <a:t>القرص الصلب</a:t>
            </a:r>
            <a:r>
              <a:rPr lang="ar-SA" b="1" smtClean="0">
                <a:solidFill>
                  <a:srgbClr val="0000FF"/>
                </a:solidFill>
              </a:rPr>
              <a:t> </a:t>
            </a:r>
            <a:r>
              <a:rPr lang="ar-SA" b="1" smtClean="0">
                <a:solidFill>
                  <a:srgbClr val="FF0066"/>
                </a:solidFill>
              </a:rPr>
              <a:t>((</a:t>
            </a:r>
            <a:r>
              <a:rPr lang="ar-SA" b="1" smtClean="0">
                <a:solidFill>
                  <a:srgbClr val="0000FF"/>
                </a:solidFill>
              </a:rPr>
              <a:t>( </a:t>
            </a:r>
            <a:r>
              <a:rPr lang="en-US" b="1" smtClean="0">
                <a:solidFill>
                  <a:srgbClr val="FF0066"/>
                </a:solidFill>
              </a:rPr>
              <a:t>((</a:t>
            </a:r>
            <a:r>
              <a:rPr lang="en-US" b="1" smtClean="0">
                <a:solidFill>
                  <a:srgbClr val="0000FF"/>
                </a:solidFill>
              </a:rPr>
              <a:t>(Hard Disk</a:t>
            </a:r>
            <a:r>
              <a:rPr lang="ar-EG" smtClean="0"/>
              <a:t> </a:t>
            </a:r>
            <a:endParaRPr lang="en-US" smtClean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852863" y="1600200"/>
            <a:ext cx="4826000" cy="45259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ar-EG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ar-EG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ar-EG" sz="2800" smtClean="0"/>
              <a:t>هو </a:t>
            </a:r>
            <a:r>
              <a:rPr lang="ar-SA" sz="2800" smtClean="0"/>
              <a:t>السعه التخزينية الاساسي</a:t>
            </a:r>
            <a:r>
              <a:rPr lang="ar-EG" sz="2800" smtClean="0"/>
              <a:t>ة</a:t>
            </a:r>
            <a:r>
              <a:rPr lang="ar-SA" sz="2800" smtClean="0"/>
              <a:t> للحاسب يوجد بسعات</a:t>
            </a:r>
            <a:r>
              <a:rPr lang="ar-EG" sz="2800" smtClean="0"/>
              <a:t> </a:t>
            </a:r>
            <a:r>
              <a:rPr lang="ar-SA" sz="2800" smtClean="0"/>
              <a:t>متتعدده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ar-EG" sz="280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ar-SA" sz="2800" smtClean="0"/>
              <a:t>وكلما زادت السعه زاد السعر بالطبع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ar-SA" sz="2800" smtClean="0"/>
              <a:t>و</a:t>
            </a:r>
            <a:r>
              <a:rPr lang="ar-EG" sz="2800" smtClean="0"/>
              <a:t>أ</a:t>
            </a:r>
            <a:r>
              <a:rPr lang="ar-SA" sz="2800" smtClean="0"/>
              <a:t>شهر الشركات في هذا المجال هي</a:t>
            </a:r>
            <a:r>
              <a:rPr lang="en-US" sz="2800" smtClean="0"/>
              <a:t> </a:t>
            </a:r>
            <a:r>
              <a:rPr lang="en-US" sz="2800" smtClean="0">
                <a:solidFill>
                  <a:srgbClr val="FF0066"/>
                </a:solidFill>
              </a:rPr>
              <a:t>western)</a:t>
            </a:r>
            <a:r>
              <a:rPr lang="ar-EG" sz="2800" smtClean="0">
                <a:solidFill>
                  <a:srgbClr val="FF0066"/>
                </a:solidFill>
              </a:rPr>
              <a:t> </a:t>
            </a:r>
            <a:r>
              <a:rPr lang="ar-SA" sz="2800" smtClean="0">
                <a:solidFill>
                  <a:srgbClr val="FF0066"/>
                </a:solidFill>
              </a:rPr>
              <a:t>و </a:t>
            </a:r>
            <a:r>
              <a:rPr lang="en-US" sz="2800" smtClean="0">
                <a:solidFill>
                  <a:srgbClr val="FF0066"/>
                </a:solidFill>
              </a:rPr>
              <a:t>Maxtor</a:t>
            </a:r>
            <a:r>
              <a:rPr lang="ar-EG" sz="2800" smtClean="0">
                <a:solidFill>
                  <a:srgbClr val="FF0066"/>
                </a:solidFill>
              </a:rPr>
              <a:t>)</a:t>
            </a:r>
            <a:r>
              <a:rPr lang="ar-EG" sz="2800" smtClean="0">
                <a:solidFill>
                  <a:srgbClr val="0000FF"/>
                </a:solidFill>
              </a:rPr>
              <a:t/>
            </a:r>
            <a:br>
              <a:rPr lang="ar-EG" sz="2800" smtClean="0">
                <a:solidFill>
                  <a:srgbClr val="0000FF"/>
                </a:solidFill>
              </a:rPr>
            </a:br>
            <a:endParaRPr lang="en-US" sz="2800" smtClean="0">
              <a:solidFill>
                <a:srgbClr val="0000FF"/>
              </a:solidFill>
            </a:endParaRPr>
          </a:p>
        </p:txBody>
      </p:sp>
      <p:pic>
        <p:nvPicPr>
          <p:cNvPr id="21510" name="Picture 6" descr="images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84213" y="1990725"/>
            <a:ext cx="2733675" cy="3455988"/>
          </a:xfrm>
          <a:noFill/>
        </p:spPr>
      </p:pic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21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21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21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DBC951-EE26-4094-B4F8-CD9E8DF7CFDB}" type="slidenum">
              <a:rPr lang="ar-EG"/>
              <a:pPr>
                <a:defRPr/>
              </a:pPr>
              <a:t>9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sz="4000" b="1" smtClean="0"/>
              <a:t/>
            </a:r>
            <a:br>
              <a:rPr lang="ar-EG" sz="4000" b="1" smtClean="0"/>
            </a:br>
            <a:r>
              <a:rPr lang="ar-EG" sz="4000" b="1" smtClean="0"/>
              <a:t/>
            </a:r>
            <a:br>
              <a:rPr lang="ar-EG" sz="4000" b="1" smtClean="0"/>
            </a:br>
            <a:r>
              <a:rPr lang="ar-SA" sz="4800" b="1" smtClean="0">
                <a:cs typeface="Andalus" pitchFamily="2" charset="-78"/>
              </a:rPr>
              <a:t>كارت الشاشه   </a:t>
            </a:r>
            <a:r>
              <a:rPr lang="ar-SA" sz="4800" b="1" smtClean="0">
                <a:solidFill>
                  <a:srgbClr val="FF0066"/>
                </a:solidFill>
                <a:cs typeface="Andalus" pitchFamily="2" charset="-78"/>
              </a:rPr>
              <a:t>((</a:t>
            </a:r>
            <a:r>
              <a:rPr lang="ar-SA" sz="4800" b="1" smtClean="0">
                <a:solidFill>
                  <a:srgbClr val="0000FF"/>
                </a:solidFill>
                <a:cs typeface="Andalus" pitchFamily="2" charset="-78"/>
              </a:rPr>
              <a:t>( </a:t>
            </a:r>
            <a:r>
              <a:rPr lang="en-US" sz="4800" b="1" smtClean="0">
                <a:solidFill>
                  <a:srgbClr val="0000FF"/>
                </a:solidFill>
                <a:cs typeface="Andalus" pitchFamily="2" charset="-78"/>
              </a:rPr>
              <a:t>VGA Card</a:t>
            </a:r>
            <a:r>
              <a:rPr lang="ar-EG" sz="4800" b="1" smtClean="0">
                <a:solidFill>
                  <a:srgbClr val="0000FF"/>
                </a:solidFill>
                <a:cs typeface="Andalus" pitchFamily="2" charset="-78"/>
              </a:rPr>
              <a:t> )</a:t>
            </a:r>
            <a:r>
              <a:rPr lang="ar-EG" sz="4800" b="1" smtClean="0">
                <a:solidFill>
                  <a:srgbClr val="FF0066"/>
                </a:solidFill>
                <a:cs typeface="Andalus" pitchFamily="2" charset="-78"/>
              </a:rPr>
              <a:t>))</a:t>
            </a:r>
            <a:r>
              <a:rPr lang="ar-EG" sz="4000" b="1" smtClean="0"/>
              <a:t> </a:t>
            </a:r>
            <a:r>
              <a:rPr lang="ar-SA" sz="4000" b="1" smtClean="0"/>
              <a:t/>
            </a:r>
            <a:br>
              <a:rPr lang="ar-SA" sz="4000" b="1" smtClean="0"/>
            </a:br>
            <a:r>
              <a:rPr lang="ar-SA" sz="4000" b="1" smtClean="0"/>
              <a:t/>
            </a:r>
            <a:br>
              <a:rPr lang="ar-SA" sz="4000" b="1" smtClean="0"/>
            </a:br>
            <a:endParaRPr lang="en-US" sz="4000" b="1" smtClean="0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9788" y="1600200"/>
            <a:ext cx="4037012" cy="4525963"/>
          </a:xfrm>
        </p:spPr>
        <p:txBody>
          <a:bodyPr/>
          <a:lstStyle/>
          <a:p>
            <a:pPr eaLnBrk="1" hangingPunct="1">
              <a:defRPr/>
            </a:pPr>
            <a:endParaRPr lang="ar-SA" sz="280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ar-SA" sz="2800" smtClean="0"/>
              <a:t>هي نوعان </a:t>
            </a:r>
            <a:br>
              <a:rPr lang="ar-SA" sz="2800" smtClean="0"/>
            </a:br>
            <a:r>
              <a:rPr lang="ar-SA" sz="2800" smtClean="0"/>
              <a:t>اما ان تكون بطاقات مثبته في اللوحه الرئيسيه</a:t>
            </a:r>
            <a:r>
              <a:rPr lang="en-US" sz="2800" smtClean="0">
                <a:solidFill>
                  <a:srgbClr val="FF0066"/>
                </a:solidFill>
              </a:rPr>
              <a:t>built-in)</a:t>
            </a:r>
            <a:r>
              <a:rPr lang="ar-EG" sz="2800" smtClean="0"/>
              <a:t>)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ar-EG" sz="280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ar-EG" sz="2800" smtClean="0"/>
              <a:t>   </a:t>
            </a:r>
            <a:r>
              <a:rPr lang="ar-SA" sz="2800" smtClean="0"/>
              <a:t>او تكون منفرده بحيث تركب في منافذ التوسعه الاخرى</a:t>
            </a:r>
            <a:endParaRPr lang="en-US" sz="2800" smtClean="0"/>
          </a:p>
        </p:txBody>
      </p:sp>
      <p:pic>
        <p:nvPicPr>
          <p:cNvPr id="24582" name="Picture 6" descr="mhtml:file://D:\New%20Folder\نتيجة%20بحث%20Google%20عن%20الصور%20حول%20http--i_expansys_com-i-b-b112043_jpg.mht!http://www.germes-online.com/direct/dbimage/50305900/NVIDIA_VGA_Card_6600_GT_PCIE_MBG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r:link="rId4"/>
          <a:srcRect/>
          <a:stretch>
            <a:fillRect/>
          </a:stretch>
        </p:blipFill>
        <p:spPr>
          <a:xfrm>
            <a:off x="766763" y="2147888"/>
            <a:ext cx="3429000" cy="3430587"/>
          </a:xfrm>
          <a:noFill/>
        </p:spPr>
      </p:pic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C00934-84C2-4925-ACFF-889A89BBF4F7}" type="slidenum">
              <a:rPr lang="ar-EG"/>
              <a:pPr>
                <a:defRPr/>
              </a:pPr>
              <a:t>10</a:t>
            </a:fld>
            <a:endParaRPr lang="en-US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sz="4000" smtClean="0"/>
              <a:t> </a:t>
            </a:r>
            <a:br>
              <a:rPr lang="ar-EG" sz="4000" smtClean="0"/>
            </a:br>
            <a:r>
              <a:rPr lang="ar-EG" sz="4000" smtClean="0"/>
              <a:t/>
            </a:r>
            <a:br>
              <a:rPr lang="ar-EG" sz="4000" smtClean="0"/>
            </a:br>
            <a:r>
              <a:rPr lang="ar-SA" sz="4800" b="1" smtClean="0">
                <a:cs typeface="Andalus" pitchFamily="2" charset="-78"/>
              </a:rPr>
              <a:t>كارت الصوت </a:t>
            </a:r>
            <a:r>
              <a:rPr lang="ar-SA" sz="4800" b="1" smtClean="0">
                <a:solidFill>
                  <a:srgbClr val="FF0066"/>
                </a:solidFill>
                <a:cs typeface="Andalus" pitchFamily="2" charset="-78"/>
              </a:rPr>
              <a:t>((</a:t>
            </a:r>
            <a:r>
              <a:rPr lang="ar-EG" sz="4800" b="1" smtClean="0">
                <a:solidFill>
                  <a:srgbClr val="0000FF"/>
                </a:solidFill>
                <a:cs typeface="Andalus" pitchFamily="2" charset="-78"/>
              </a:rPr>
              <a:t>(</a:t>
            </a:r>
            <a:r>
              <a:rPr lang="en-US" sz="4800" b="1" smtClean="0">
                <a:solidFill>
                  <a:srgbClr val="FF0066"/>
                </a:solidFill>
                <a:cs typeface="Andalus" pitchFamily="2" charset="-78"/>
              </a:rPr>
              <a:t>((</a:t>
            </a:r>
            <a:r>
              <a:rPr lang="en-US" sz="4800" b="1" smtClean="0">
                <a:solidFill>
                  <a:srgbClr val="0000FF"/>
                </a:solidFill>
                <a:cs typeface="Andalus" pitchFamily="2" charset="-78"/>
              </a:rPr>
              <a:t>(Sound Card</a:t>
            </a:r>
            <a:r>
              <a:rPr lang="ar-EG" sz="4000" b="1" smtClean="0"/>
              <a:t> </a:t>
            </a:r>
            <a:br>
              <a:rPr lang="ar-EG" sz="4000" b="1" smtClean="0"/>
            </a:br>
            <a:r>
              <a:rPr lang="ar-EG" sz="4000" b="1" smtClean="0"/>
              <a:t/>
            </a:r>
            <a:br>
              <a:rPr lang="ar-EG" sz="4000" b="1" smtClean="0"/>
            </a:br>
            <a:endParaRPr lang="en-US" sz="4000" b="1" smtClean="0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9788" y="1600200"/>
            <a:ext cx="4037012" cy="45259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ar-EG" sz="2000" smtClean="0"/>
              <a:t/>
            </a:r>
            <a:br>
              <a:rPr lang="ar-EG" sz="2000" smtClean="0"/>
            </a:br>
            <a:r>
              <a:rPr lang="ar-SA" sz="2400" smtClean="0"/>
              <a:t>تختلف جودة الصوت الخارج من سماعات </a:t>
            </a:r>
            <a:r>
              <a:rPr lang="ar-EG" sz="2400" smtClean="0"/>
              <a:t>الكمبيوتر</a:t>
            </a:r>
            <a:r>
              <a:rPr lang="ar-SA" sz="2400" smtClean="0"/>
              <a:t> باختلاف نوع كارت الصوت .</a:t>
            </a:r>
            <a:endParaRPr lang="ar-EG" sz="240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ar-SA" sz="2400" smtClean="0"/>
              <a:t/>
            </a:r>
            <a:br>
              <a:rPr lang="ar-SA" sz="2400" smtClean="0"/>
            </a:br>
            <a:r>
              <a:rPr lang="ar-SA" sz="2400" smtClean="0"/>
              <a:t>اما ان تكون بطاقات مثبته في اللوحه الرئيسيه</a:t>
            </a:r>
            <a:r>
              <a:rPr lang="en-US" sz="2400" smtClean="0">
                <a:solidFill>
                  <a:srgbClr val="FF0066"/>
                </a:solidFill>
              </a:rPr>
              <a:t>built-in))</a:t>
            </a:r>
            <a:r>
              <a:rPr lang="ar-EG" sz="2400" smtClean="0">
                <a:solidFill>
                  <a:srgbClr val="FF0066"/>
                </a:solidFill>
              </a:rPr>
              <a:t>))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ar-EG" sz="2400" smtClean="0"/>
              <a:t>     </a:t>
            </a:r>
            <a:r>
              <a:rPr lang="ar-SA" sz="2400" smtClean="0"/>
              <a:t>او تكون منفرده</a:t>
            </a:r>
            <a:br>
              <a:rPr lang="ar-SA" sz="2400" smtClean="0"/>
            </a:br>
            <a:r>
              <a:rPr lang="ar-SA" sz="2400" smtClean="0"/>
              <a:t>  فهناك اكثر من نوع وأشهرها على الإطلاق </a:t>
            </a:r>
            <a:r>
              <a:rPr lang="ar-EG" sz="2400" smtClean="0">
                <a:solidFill>
                  <a:srgbClr val="FF0066"/>
                </a:solidFill>
              </a:rPr>
              <a:t>((</a:t>
            </a:r>
            <a:r>
              <a:rPr lang="en-US" sz="2400" smtClean="0">
                <a:solidFill>
                  <a:srgbClr val="FF0066"/>
                </a:solidFill>
              </a:rPr>
              <a:t>(Creative</a:t>
            </a:r>
            <a:r>
              <a:rPr lang="ar-EG" sz="2400" smtClean="0">
                <a:solidFill>
                  <a:srgbClr val="FF0066"/>
                </a:solidFill>
              </a:rPr>
              <a:t>)</a:t>
            </a:r>
            <a:r>
              <a:rPr lang="ar-EG" sz="2400" smtClean="0"/>
              <a:t> </a:t>
            </a:r>
            <a:br>
              <a:rPr lang="ar-EG" sz="2400" smtClean="0"/>
            </a:br>
            <a:r>
              <a:rPr lang="ar-SA" sz="2000" smtClean="0"/>
              <a:t/>
            </a:r>
            <a:br>
              <a:rPr lang="ar-SA" sz="2000" smtClean="0"/>
            </a:br>
            <a:r>
              <a:rPr lang="ar-SA" sz="2000" smtClean="0"/>
              <a:t/>
            </a:r>
            <a:br>
              <a:rPr lang="ar-SA" sz="2000" smtClean="0"/>
            </a:br>
            <a:endParaRPr lang="en-US" sz="2000" smtClean="0"/>
          </a:p>
        </p:txBody>
      </p:sp>
      <p:pic>
        <p:nvPicPr>
          <p:cNvPr id="27654" name="Picture 6" descr="237265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66763" y="2147888"/>
            <a:ext cx="3429000" cy="3430587"/>
          </a:xfrm>
          <a:noFill/>
        </p:spPr>
      </p:pic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FD9528-B526-476A-AD10-05ED62400971}" type="slidenum">
              <a:rPr lang="ar-EG"/>
              <a:pPr>
                <a:defRPr/>
              </a:pPr>
              <a:t>11</a:t>
            </a:fld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smtClean="0">
                <a:cs typeface="Andalus" pitchFamily="2" charset="-78"/>
              </a:rPr>
              <a:t>كارت الفاكس</a:t>
            </a:r>
            <a:r>
              <a:rPr lang="ar-SA" b="1" smtClean="0">
                <a:solidFill>
                  <a:srgbClr val="FF0066"/>
                </a:solidFill>
              </a:rPr>
              <a:t> ((</a:t>
            </a:r>
            <a:r>
              <a:rPr lang="ar-SA" b="1" smtClean="0">
                <a:solidFill>
                  <a:srgbClr val="0000FF"/>
                </a:solidFill>
              </a:rPr>
              <a:t>(</a:t>
            </a:r>
            <a:r>
              <a:rPr lang="en-US" b="1" smtClean="0">
                <a:solidFill>
                  <a:srgbClr val="0000FF"/>
                </a:solidFill>
              </a:rPr>
              <a:t>modem</a:t>
            </a:r>
            <a:r>
              <a:rPr lang="ar-EG" b="1" smtClean="0">
                <a:solidFill>
                  <a:srgbClr val="0000FF"/>
                </a:solidFill>
              </a:rPr>
              <a:t>)</a:t>
            </a:r>
            <a:r>
              <a:rPr lang="ar-EG" b="1" smtClean="0">
                <a:solidFill>
                  <a:srgbClr val="FF0066"/>
                </a:solidFill>
              </a:rPr>
              <a:t>))</a:t>
            </a:r>
            <a:endParaRPr lang="en-US" b="1" smtClean="0">
              <a:solidFill>
                <a:srgbClr val="FF0066"/>
              </a:solidFill>
            </a:endParaRP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9788" y="1600200"/>
            <a:ext cx="4037012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ar-EG" smtClean="0"/>
          </a:p>
          <a:p>
            <a:pPr eaLnBrk="1" hangingPunct="1">
              <a:buFont typeface="Wingdings" pitchFamily="2" charset="2"/>
              <a:buNone/>
              <a:defRPr/>
            </a:pPr>
            <a:endParaRPr lang="ar-EG" smtClean="0"/>
          </a:p>
          <a:p>
            <a:pPr eaLnBrk="1" hangingPunct="1">
              <a:buFont typeface="Wingdings" pitchFamily="2" charset="2"/>
              <a:buNone/>
              <a:defRPr/>
            </a:pPr>
            <a:endParaRPr lang="ar-EG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ar-EG" smtClean="0"/>
              <a:t>   </a:t>
            </a:r>
            <a:r>
              <a:rPr lang="ar-SA" smtClean="0"/>
              <a:t>هى قطعة تقوم بتوصيل الجهاز بالنت عن طريق خط التليفون </a:t>
            </a:r>
            <a:endParaRPr lang="en-US" smtClean="0"/>
          </a:p>
        </p:txBody>
      </p:sp>
      <p:pic>
        <p:nvPicPr>
          <p:cNvPr id="30727" name="Picture 7" descr="CCFM18-FaxModem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71500" y="1957388"/>
            <a:ext cx="3810000" cy="3811587"/>
          </a:xfrm>
          <a:noFill/>
        </p:spPr>
      </p:pic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D5CF6-1EB8-4DD9-8218-1CFD3D704318}" type="slidenum">
              <a:rPr lang="ar-EG"/>
              <a:pPr>
                <a:defRPr/>
              </a:pPr>
              <a:t>12</a:t>
            </a:fld>
            <a:endParaRPr lang="en-US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cs typeface="Andalus" pitchFamily="2" charset="-78"/>
              </a:rPr>
              <a:t>كارت الشبكة</a:t>
            </a:r>
            <a:r>
              <a:rPr lang="ar-SA" b="1" dirty="0" smtClean="0"/>
              <a:t> </a:t>
            </a:r>
            <a:r>
              <a:rPr lang="ar-SA" b="1" dirty="0" smtClean="0">
                <a:solidFill>
                  <a:srgbClr val="FF0066"/>
                </a:solidFill>
              </a:rPr>
              <a:t>((</a:t>
            </a:r>
            <a:r>
              <a:rPr lang="ar-SA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FFFF00"/>
                </a:solidFill>
              </a:rPr>
              <a:t>LAN card</a:t>
            </a:r>
            <a:r>
              <a:rPr lang="ar-EG" b="1" dirty="0" smtClean="0">
                <a:solidFill>
                  <a:srgbClr val="0000FF"/>
                </a:solidFill>
              </a:rPr>
              <a:t>)</a:t>
            </a:r>
            <a:r>
              <a:rPr lang="ar-EG" b="1" dirty="0" smtClean="0">
                <a:solidFill>
                  <a:srgbClr val="FF0066"/>
                </a:solidFill>
              </a:rPr>
              <a:t>))</a:t>
            </a:r>
            <a:endParaRPr lang="en-US" b="1" dirty="0" smtClean="0">
              <a:solidFill>
                <a:srgbClr val="FF0066"/>
              </a:solidFill>
            </a:endParaRP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9788" y="1600200"/>
            <a:ext cx="4037012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ar-EG" dirty="0" smtClean="0"/>
              <a:t>  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ar-EG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ar-EG" dirty="0" smtClean="0"/>
              <a:t>   </a:t>
            </a:r>
            <a:r>
              <a:rPr lang="ar-EG" dirty="0" err="1" smtClean="0"/>
              <a:t>هى</a:t>
            </a:r>
            <a:r>
              <a:rPr lang="ar-EG" dirty="0" smtClean="0"/>
              <a:t> قطعة تقوم بتوصيل الجهاز </a:t>
            </a:r>
            <a:r>
              <a:rPr lang="ar-EG" dirty="0" err="1" smtClean="0"/>
              <a:t>بالنت</a:t>
            </a:r>
            <a:r>
              <a:rPr lang="ar-EG" dirty="0" smtClean="0"/>
              <a:t> عن طريق شبكات </a:t>
            </a:r>
            <a:r>
              <a:rPr lang="en-US" dirty="0" smtClean="0">
                <a:solidFill>
                  <a:srgbClr val="FF0066"/>
                </a:solidFill>
              </a:rPr>
              <a:t>DSL </a:t>
            </a:r>
            <a:r>
              <a:rPr lang="ar-EG" dirty="0" smtClean="0"/>
              <a:t> وهى </a:t>
            </a:r>
            <a:r>
              <a:rPr lang="ar-EG" dirty="0" err="1" smtClean="0"/>
              <a:t>الأن</a:t>
            </a:r>
            <a:r>
              <a:rPr lang="ar-EG" dirty="0" smtClean="0"/>
              <a:t> </a:t>
            </a:r>
            <a:r>
              <a:rPr lang="ar-EG" dirty="0" err="1" smtClean="0"/>
              <a:t>اكثر</a:t>
            </a:r>
            <a:r>
              <a:rPr lang="ar-EG" dirty="0" smtClean="0"/>
              <a:t> انتشارا نظرا للسرعات العالية لــ </a:t>
            </a:r>
            <a:r>
              <a:rPr lang="en-US" dirty="0" smtClean="0">
                <a:solidFill>
                  <a:srgbClr val="FF0066"/>
                </a:solidFill>
              </a:rPr>
              <a:t>DSL</a:t>
            </a:r>
          </a:p>
        </p:txBody>
      </p:sp>
      <p:pic>
        <p:nvPicPr>
          <p:cNvPr id="32775" name="Picture 7" descr="lan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55650" y="1846263"/>
            <a:ext cx="3427413" cy="3427412"/>
          </a:xfrm>
          <a:noFill/>
        </p:spPr>
      </p:pic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054756-1D3F-4ECF-A72B-A65E15C1786B}" type="slidenum">
              <a:rPr lang="ar-EG"/>
              <a:pPr>
                <a:defRPr/>
              </a:pPr>
              <a:t>13</a:t>
            </a:fld>
            <a:endParaRPr lang="en-US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z="4000" b="1" dirty="0" smtClean="0">
                <a:cs typeface="Andalus" pitchFamily="2" charset="-78"/>
              </a:rPr>
              <a:t>مشغل وناسخ الاسطوانات </a:t>
            </a:r>
            <a:r>
              <a:rPr lang="ar-EG" sz="4000" b="1" dirty="0" smtClean="0">
                <a:solidFill>
                  <a:srgbClr val="FF0066"/>
                </a:solidFill>
                <a:cs typeface="Andalus" pitchFamily="2" charset="-78"/>
              </a:rPr>
              <a:t>((</a:t>
            </a:r>
            <a:r>
              <a:rPr lang="ar-EG" sz="4000" b="1" dirty="0" smtClean="0">
                <a:solidFill>
                  <a:srgbClr val="0000FF"/>
                </a:solidFill>
                <a:cs typeface="Andalus" pitchFamily="2" charset="-78"/>
              </a:rPr>
              <a:t>(</a:t>
            </a:r>
            <a:r>
              <a:rPr lang="en-US" sz="4000" b="1" dirty="0" smtClean="0">
                <a:solidFill>
                  <a:srgbClr val="0000FF"/>
                </a:solidFill>
                <a:cs typeface="Andalus" pitchFamily="2" charset="-78"/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  <a:cs typeface="Andalus" pitchFamily="2" charset="-78"/>
              </a:rPr>
              <a:t>DVD Writer</a:t>
            </a:r>
            <a:r>
              <a:rPr lang="ar-EG" sz="4000" b="1" dirty="0" smtClean="0">
                <a:solidFill>
                  <a:srgbClr val="0000FF"/>
                </a:solidFill>
                <a:cs typeface="Andalus" pitchFamily="2" charset="-78"/>
              </a:rPr>
              <a:t>)</a:t>
            </a:r>
            <a:r>
              <a:rPr lang="ar-EG" sz="4000" b="1" dirty="0" smtClean="0">
                <a:solidFill>
                  <a:srgbClr val="FF0066"/>
                </a:solidFill>
                <a:cs typeface="Andalus" pitchFamily="2" charset="-78"/>
              </a:rPr>
              <a:t>))</a:t>
            </a:r>
            <a:endParaRPr lang="en-US" sz="4000" b="1" dirty="0" smtClean="0">
              <a:solidFill>
                <a:srgbClr val="FF0066"/>
              </a:solidFill>
              <a:cs typeface="Andalus" pitchFamily="2" charset="-78"/>
            </a:endParaRP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100513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ar-EG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ar-EG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ar-EG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ar-EG" dirty="0" smtClean="0"/>
              <a:t>يقوم </a:t>
            </a:r>
            <a:r>
              <a:rPr lang="en-US" dirty="0" smtClean="0"/>
              <a:t>DVD writer  </a:t>
            </a:r>
            <a:endParaRPr lang="ar-EG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ar-EG" dirty="0" smtClean="0"/>
              <a:t>بتشغيل ونسخ جميع الأسطوانات سواء كانت </a:t>
            </a:r>
            <a:r>
              <a:rPr lang="en-US" dirty="0" err="1" smtClean="0"/>
              <a:t>cd</a:t>
            </a:r>
            <a:r>
              <a:rPr lang="en-US" dirty="0" smtClean="0"/>
              <a:t> </a:t>
            </a:r>
            <a:r>
              <a:rPr lang="ar-EG" dirty="0" smtClean="0"/>
              <a:t>أو </a:t>
            </a:r>
            <a:r>
              <a:rPr lang="en-US" dirty="0" err="1" smtClean="0"/>
              <a:t>dvd</a:t>
            </a:r>
            <a:endParaRPr lang="ar-EG" dirty="0" smtClean="0"/>
          </a:p>
        </p:txBody>
      </p:sp>
      <p:pic>
        <p:nvPicPr>
          <p:cNvPr id="34823" name="Picture 7" descr="dvd%20writer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65138" y="1846263"/>
            <a:ext cx="3678237" cy="3684587"/>
          </a:xfrm>
          <a:noFill/>
        </p:spPr>
      </p:pic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348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348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348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348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348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348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6AFBEF-06D4-4DEF-9935-A8641779C7CF}" type="slidenum">
              <a:rPr lang="ar-EG"/>
              <a:pPr>
                <a:defRPr/>
              </a:pPr>
              <a:t>14</a:t>
            </a:fld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cs typeface="Andalus" pitchFamily="2" charset="-78"/>
              </a:rPr>
              <a:t>الشاشة </a:t>
            </a:r>
            <a:r>
              <a:rPr lang="ar-EG" b="1" dirty="0" smtClean="0">
                <a:solidFill>
                  <a:srgbClr val="FF0066"/>
                </a:solidFill>
              </a:rPr>
              <a:t>((</a:t>
            </a:r>
            <a:r>
              <a:rPr lang="ar-EG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FFFF00"/>
                </a:solidFill>
              </a:rPr>
              <a:t>MONITOR</a:t>
            </a:r>
            <a:r>
              <a:rPr lang="ar-EG" b="1" dirty="0" smtClean="0">
                <a:solidFill>
                  <a:srgbClr val="0000FF"/>
                </a:solidFill>
              </a:rPr>
              <a:t>)</a:t>
            </a:r>
            <a:r>
              <a:rPr lang="ar-EG" b="1" dirty="0" smtClean="0">
                <a:solidFill>
                  <a:srgbClr val="FF0066"/>
                </a:solidFill>
              </a:rPr>
              <a:t>))</a:t>
            </a:r>
            <a:endParaRPr lang="en-US" b="1" dirty="0" smtClean="0">
              <a:solidFill>
                <a:srgbClr val="FF0066"/>
              </a:solidFill>
            </a:endParaRP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427538" y="1600200"/>
            <a:ext cx="4465637" cy="45259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ar-SA" smtClean="0">
                <a:solidFill>
                  <a:srgbClr val="FFCC00"/>
                </a:solidFill>
              </a:rPr>
              <a:t>شاشات الكمبيوتر نوعان</a:t>
            </a:r>
            <a:r>
              <a:rPr lang="ar-SA" smtClean="0"/>
              <a:t> </a:t>
            </a:r>
            <a:endParaRPr lang="ar-EG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ar-SA" smtClean="0"/>
              <a:t>شاشات </a:t>
            </a:r>
            <a:r>
              <a:rPr lang="ar-EG" smtClean="0"/>
              <a:t>عادية</a:t>
            </a:r>
            <a:endParaRPr lang="ar-SA" smtClean="0"/>
          </a:p>
          <a:p>
            <a:pPr eaLnBrk="1" hangingPunct="1">
              <a:buFont typeface="Wingdings" pitchFamily="2" charset="2"/>
              <a:buNone/>
              <a:defRPr/>
            </a:pPr>
            <a:endParaRPr lang="ar-EG" smtClean="0"/>
          </a:p>
          <a:p>
            <a:pPr eaLnBrk="1" hangingPunct="1">
              <a:defRPr/>
            </a:pPr>
            <a:endParaRPr lang="ar-EG" smtClean="0"/>
          </a:p>
          <a:p>
            <a:pPr eaLnBrk="1" hangingPunct="1">
              <a:defRPr/>
            </a:pPr>
            <a:endParaRPr lang="ar-EG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ar-SA" smtClean="0"/>
              <a:t>شاشات الكريستال السائل </a:t>
            </a:r>
            <a:r>
              <a:rPr lang="en-US" smtClean="0"/>
              <a:t>LCD </a:t>
            </a:r>
          </a:p>
        </p:txBody>
      </p:sp>
      <p:pic>
        <p:nvPicPr>
          <p:cNvPr id="36870" name="Picture 6" descr="MT-LT713SH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16013" y="1412875"/>
            <a:ext cx="2695575" cy="2089150"/>
          </a:xfrm>
          <a:noFill/>
        </p:spPr>
      </p:pic>
      <p:pic>
        <p:nvPicPr>
          <p:cNvPr id="36871" name="Picture 7" descr="19-widescreen-flat-panel-lcd-monito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6013" y="3644900"/>
            <a:ext cx="266382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368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368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368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368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368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368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CA399E-2F5C-4B15-8090-B78135C460F4}" type="slidenum">
              <a:rPr lang="ar-EG"/>
              <a:pPr>
                <a:defRPr/>
              </a:pPr>
              <a:t>15</a:t>
            </a:fld>
            <a:endParaRPr lang="en-US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cs typeface="Andalus" pitchFamily="2" charset="-78"/>
              </a:rPr>
              <a:t>الفأرة</a:t>
            </a:r>
            <a:r>
              <a:rPr lang="ar-EG" b="1" dirty="0" smtClean="0"/>
              <a:t> </a:t>
            </a:r>
            <a:r>
              <a:rPr lang="ar-EG" b="1" dirty="0" smtClean="0">
                <a:solidFill>
                  <a:srgbClr val="FF0066"/>
                </a:solidFill>
              </a:rPr>
              <a:t>((</a:t>
            </a:r>
            <a:r>
              <a:rPr lang="ar-EG" b="1" dirty="0" smtClean="0">
                <a:solidFill>
                  <a:srgbClr val="0000FF"/>
                </a:solidFill>
              </a:rPr>
              <a:t>( 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MOUSE</a:t>
            </a:r>
            <a:r>
              <a:rPr lang="ar-EG" b="1" dirty="0" smtClean="0">
                <a:solidFill>
                  <a:srgbClr val="0000FF"/>
                </a:solidFill>
              </a:rPr>
              <a:t>)</a:t>
            </a:r>
            <a:r>
              <a:rPr lang="ar-EG" b="1" dirty="0" smtClean="0">
                <a:solidFill>
                  <a:srgbClr val="FF0066"/>
                </a:solidFill>
              </a:rPr>
              <a:t>))</a:t>
            </a:r>
            <a:endParaRPr lang="en-US" b="1" dirty="0" smtClean="0">
              <a:solidFill>
                <a:srgbClr val="FF0066"/>
              </a:solidFill>
            </a:endParaRP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9788" y="1600200"/>
            <a:ext cx="4037012" cy="4525963"/>
          </a:xfrm>
        </p:spPr>
        <p:txBody>
          <a:bodyPr/>
          <a:lstStyle/>
          <a:p>
            <a:pPr eaLnBrk="1" hangingPunct="1">
              <a:defRPr/>
            </a:pPr>
            <a:endParaRPr lang="ar-EG" smtClean="0"/>
          </a:p>
          <a:p>
            <a:pPr eaLnBrk="1" hangingPunct="1">
              <a:defRPr/>
            </a:pPr>
            <a:r>
              <a:rPr lang="ar-SA" smtClean="0"/>
              <a:t>تعتبر من أهم ادوات الأدخال </a:t>
            </a:r>
            <a:endParaRPr lang="ar-EG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ar-EG" smtClean="0"/>
              <a:t>   </a:t>
            </a:r>
            <a:r>
              <a:rPr lang="ar-SA" smtClean="0"/>
              <a:t>للكمبيوتر</a:t>
            </a:r>
            <a:endParaRPr lang="ar-EG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ar-SA" smtClean="0"/>
              <a:t> </a:t>
            </a:r>
          </a:p>
          <a:p>
            <a:pPr eaLnBrk="1" hangingPunct="1">
              <a:defRPr/>
            </a:pPr>
            <a:r>
              <a:rPr lang="ar-SA" smtClean="0"/>
              <a:t>حيث يتم فتح أو اغلاق </a:t>
            </a:r>
            <a:r>
              <a:rPr lang="ar-EG" smtClean="0"/>
              <a:t> </a:t>
            </a:r>
            <a:r>
              <a:rPr lang="ar-SA" smtClean="0"/>
              <a:t>أو التعامل مع أ</a:t>
            </a:r>
            <a:r>
              <a:rPr lang="ar-EG" smtClean="0"/>
              <a:t>ى</a:t>
            </a:r>
            <a:r>
              <a:rPr lang="ar-SA" smtClean="0"/>
              <a:t> نافذة من نوافذ الويندز أو اى برنامج أخر</a:t>
            </a:r>
            <a:r>
              <a:rPr lang="ar-EG" smtClean="0"/>
              <a:t> من خلال الماوس</a:t>
            </a:r>
            <a:endParaRPr lang="en-US" smtClean="0"/>
          </a:p>
        </p:txBody>
      </p:sp>
      <p:pic>
        <p:nvPicPr>
          <p:cNvPr id="38918" name="Picture 6" descr="habu_mouse_01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2146300"/>
            <a:ext cx="4037013" cy="3435350"/>
          </a:xfrm>
          <a:noFill/>
        </p:spPr>
      </p:pic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38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38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38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9EAB53-627B-4FF4-9DCD-3B8E4C5D03CA}" type="slidenum">
              <a:rPr lang="ar-EG"/>
              <a:pPr>
                <a:defRPr/>
              </a:pPr>
              <a:t>16</a:t>
            </a:fld>
            <a:endParaRPr lang="en-US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cs typeface="Andalus" pitchFamily="2" charset="-78"/>
              </a:rPr>
              <a:t>لوحة المفاتيح</a:t>
            </a:r>
            <a:r>
              <a:rPr lang="ar-SA" b="1" dirty="0" smtClean="0"/>
              <a:t> </a:t>
            </a:r>
            <a:r>
              <a:rPr lang="ar-EG" b="1" dirty="0" smtClean="0">
                <a:solidFill>
                  <a:srgbClr val="FF0066"/>
                </a:solidFill>
              </a:rPr>
              <a:t>((</a:t>
            </a: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FFFF00"/>
                </a:solidFill>
              </a:rPr>
              <a:t>Key Board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r>
              <a:rPr lang="ar-SA" b="1" dirty="0" smtClean="0">
                <a:solidFill>
                  <a:srgbClr val="FF0066"/>
                </a:solidFill>
              </a:rPr>
              <a:t>)</a:t>
            </a:r>
            <a:r>
              <a:rPr lang="ar-EG" b="1" dirty="0" smtClean="0">
                <a:solidFill>
                  <a:srgbClr val="FF0066"/>
                </a:solidFill>
              </a:rPr>
              <a:t>)</a:t>
            </a:r>
            <a:endParaRPr lang="en-US" b="1" dirty="0" smtClean="0">
              <a:solidFill>
                <a:srgbClr val="FF0066"/>
              </a:solidFill>
            </a:endParaRP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9788" y="1600200"/>
            <a:ext cx="4037012" cy="4525963"/>
          </a:xfrm>
        </p:spPr>
        <p:txBody>
          <a:bodyPr/>
          <a:lstStyle/>
          <a:p>
            <a:pPr eaLnBrk="1" hangingPunct="1">
              <a:defRPr/>
            </a:pPr>
            <a:endParaRPr lang="ar-EG" dirty="0" smtClean="0"/>
          </a:p>
          <a:p>
            <a:pPr eaLnBrk="1" hangingPunct="1">
              <a:defRPr/>
            </a:pPr>
            <a:r>
              <a:rPr lang="ar-SA" dirty="0" smtClean="0"/>
              <a:t>تعتبر من أهم </a:t>
            </a:r>
            <a:r>
              <a:rPr lang="ar-EG" dirty="0" smtClean="0"/>
              <a:t>أ</a:t>
            </a:r>
            <a:r>
              <a:rPr lang="ar-SA" dirty="0" err="1" smtClean="0"/>
              <a:t>دوات</a:t>
            </a:r>
            <a:r>
              <a:rPr lang="ar-SA" dirty="0" smtClean="0"/>
              <a:t> ا</a:t>
            </a:r>
            <a:r>
              <a:rPr lang="ar-EG" dirty="0" smtClean="0"/>
              <a:t>لا</a:t>
            </a:r>
            <a:r>
              <a:rPr lang="ar-SA" dirty="0" err="1" smtClean="0"/>
              <a:t>دخال</a:t>
            </a:r>
            <a:r>
              <a:rPr lang="ar-SA" dirty="0" smtClean="0"/>
              <a:t> للكمبيوتر </a:t>
            </a:r>
            <a:r>
              <a:rPr lang="ar-SA" dirty="0" err="1" smtClean="0"/>
              <a:t>والتى</a:t>
            </a:r>
            <a:r>
              <a:rPr lang="ar-SA" dirty="0" smtClean="0"/>
              <a:t> </a:t>
            </a:r>
            <a:r>
              <a:rPr lang="ar-SA" dirty="0" err="1" smtClean="0"/>
              <a:t>لاتقل</a:t>
            </a:r>
            <a:r>
              <a:rPr lang="ar-SA" dirty="0" smtClean="0"/>
              <a:t> أهميه عن </a:t>
            </a:r>
            <a:r>
              <a:rPr lang="ar-SA" dirty="0" err="1" smtClean="0"/>
              <a:t>الماوس</a:t>
            </a:r>
            <a:endParaRPr lang="ar-SA" dirty="0" smtClean="0"/>
          </a:p>
          <a:p>
            <a:pPr eaLnBrk="1" hangingPunct="1">
              <a:defRPr/>
            </a:pPr>
            <a:r>
              <a:rPr lang="ar-SA" dirty="0" smtClean="0"/>
              <a:t>حيث يتم </a:t>
            </a:r>
            <a:r>
              <a:rPr lang="ar-SA" dirty="0" err="1" smtClean="0"/>
              <a:t>أدخال</a:t>
            </a:r>
            <a:r>
              <a:rPr lang="ar-SA" dirty="0" smtClean="0"/>
              <a:t> البيانات والنصوص عن طريق لوحة المفاتيح</a:t>
            </a:r>
            <a:endParaRPr lang="en-US" dirty="0" smtClean="0"/>
          </a:p>
        </p:txBody>
      </p:sp>
      <p:pic>
        <p:nvPicPr>
          <p:cNvPr id="40966" name="Picture 6" descr="47297Keyboard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49275" y="2062163"/>
            <a:ext cx="3886200" cy="2665412"/>
          </a:xfrm>
          <a:noFill/>
        </p:spPr>
      </p:pic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40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40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40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40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40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40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D102A9-59CE-4648-85EF-F5BB4B21A9FC}" type="slidenum">
              <a:rPr lang="ar-EG"/>
              <a:pPr>
                <a:defRPr/>
              </a:pPr>
              <a:t>17</a:t>
            </a:fld>
            <a:endParaRPr lang="en-US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cs typeface="Andalus" pitchFamily="2" charset="-78"/>
              </a:rPr>
              <a:t>الطابعة</a:t>
            </a:r>
            <a:r>
              <a:rPr lang="ar-EG" b="1" dirty="0" smtClean="0"/>
              <a:t> </a:t>
            </a:r>
            <a:r>
              <a:rPr lang="ar-EG" b="1" dirty="0" smtClean="0">
                <a:solidFill>
                  <a:srgbClr val="FF0066"/>
                </a:solidFill>
              </a:rPr>
              <a:t>((</a:t>
            </a:r>
            <a:r>
              <a:rPr lang="ar-EG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FFFF00"/>
                </a:solidFill>
              </a:rPr>
              <a:t>printer</a:t>
            </a:r>
            <a:r>
              <a:rPr lang="ar-EG" b="1" dirty="0" smtClean="0">
                <a:solidFill>
                  <a:srgbClr val="0000FF"/>
                </a:solidFill>
              </a:rPr>
              <a:t>)</a:t>
            </a:r>
            <a:r>
              <a:rPr lang="ar-EG" b="1" dirty="0" smtClean="0">
                <a:solidFill>
                  <a:srgbClr val="FF0066"/>
                </a:solidFill>
              </a:rPr>
              <a:t>))</a:t>
            </a:r>
            <a:endParaRPr lang="en-US" b="1" dirty="0" smtClean="0">
              <a:solidFill>
                <a:srgbClr val="FF0066"/>
              </a:solidFill>
            </a:endParaRP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9788" y="1600200"/>
            <a:ext cx="4037012" cy="4525963"/>
          </a:xfrm>
        </p:spPr>
        <p:txBody>
          <a:bodyPr/>
          <a:lstStyle/>
          <a:p>
            <a:pPr eaLnBrk="1" hangingPunct="1">
              <a:defRPr/>
            </a:pPr>
            <a:endParaRPr lang="ar-EG" dirty="0" smtClean="0"/>
          </a:p>
          <a:p>
            <a:pPr eaLnBrk="1" hangingPunct="1">
              <a:defRPr/>
            </a:pPr>
            <a:r>
              <a:rPr lang="ar-SA" dirty="0" smtClean="0"/>
              <a:t>تستخدم </a:t>
            </a:r>
            <a:r>
              <a:rPr lang="ar-SA" dirty="0" err="1" smtClean="0"/>
              <a:t>الطابعه</a:t>
            </a:r>
            <a:r>
              <a:rPr lang="ar-SA" dirty="0" smtClean="0"/>
              <a:t> </a:t>
            </a:r>
            <a:r>
              <a:rPr lang="ar-SA" dirty="0" err="1" smtClean="0"/>
              <a:t>فى</a:t>
            </a:r>
            <a:r>
              <a:rPr lang="ar-SA" dirty="0" smtClean="0"/>
              <a:t> طبع المستندات والصور والأوراق</a:t>
            </a:r>
            <a:endParaRPr lang="ar-EG" dirty="0" smtClean="0"/>
          </a:p>
          <a:p>
            <a:pPr eaLnBrk="1" hangingPunct="1">
              <a:defRPr/>
            </a:pPr>
            <a:endParaRPr lang="ar-EG" dirty="0" smtClean="0"/>
          </a:p>
          <a:p>
            <a:pPr eaLnBrk="1" hangingPunct="1">
              <a:defRPr/>
            </a:pPr>
            <a:r>
              <a:rPr lang="ar-EG" dirty="0" smtClean="0"/>
              <a:t>وتعتبر من أهم أدوات الإخراج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ar-EG" dirty="0" smtClean="0"/>
              <a:t>وهى نوعان </a:t>
            </a:r>
          </a:p>
          <a:p>
            <a:pPr eaLnBrk="1" hangingPunct="1">
              <a:defRPr/>
            </a:pPr>
            <a:r>
              <a:rPr lang="ar-EG" dirty="0" err="1" smtClean="0"/>
              <a:t>اما</a:t>
            </a:r>
            <a:r>
              <a:rPr lang="ar-EG" dirty="0" smtClean="0"/>
              <a:t> عادية  </a:t>
            </a:r>
            <a:r>
              <a:rPr lang="en-US" dirty="0" smtClean="0"/>
              <a:t>Ink-Get </a:t>
            </a:r>
            <a:r>
              <a:rPr lang="ar-EG" dirty="0" smtClean="0"/>
              <a:t> </a:t>
            </a:r>
          </a:p>
          <a:p>
            <a:pPr eaLnBrk="1" hangingPunct="1">
              <a:defRPr/>
            </a:pPr>
            <a:r>
              <a:rPr lang="ar-EG" dirty="0" smtClean="0"/>
              <a:t>أو ليزر </a:t>
            </a:r>
            <a:r>
              <a:rPr lang="en-US" dirty="0" smtClean="0"/>
              <a:t>Laser</a:t>
            </a:r>
          </a:p>
        </p:txBody>
      </p:sp>
      <p:pic>
        <p:nvPicPr>
          <p:cNvPr id="43014" name="Picture 6" descr="lj1018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27088" y="1912938"/>
            <a:ext cx="2663825" cy="2811462"/>
          </a:xfrm>
          <a:noFill/>
        </p:spPr>
      </p:pic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43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43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43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430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430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430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430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430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430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430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430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430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430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430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430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21B657-8D67-4643-90E8-67DE739441FB}" type="slidenum">
              <a:rPr lang="ar-EG"/>
              <a:pPr>
                <a:defRPr/>
              </a:pPr>
              <a:t>18</a:t>
            </a:fld>
            <a:endParaRPr lang="en-US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b="1" dirty="0" smtClean="0">
                <a:cs typeface="Andalus" pitchFamily="2" charset="-78"/>
              </a:rPr>
              <a:t>الماسح الضوئي</a:t>
            </a:r>
            <a:r>
              <a:rPr lang="ar-EG" b="1" dirty="0" smtClean="0"/>
              <a:t> </a:t>
            </a:r>
            <a:r>
              <a:rPr lang="ar-EG" b="1" dirty="0" smtClean="0">
                <a:solidFill>
                  <a:srgbClr val="FF0066"/>
                </a:solidFill>
              </a:rPr>
              <a:t>(((</a:t>
            </a:r>
            <a:r>
              <a:rPr lang="ar-EG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FFFF00"/>
                </a:solidFill>
              </a:rPr>
              <a:t>scanner</a:t>
            </a:r>
            <a:r>
              <a:rPr lang="ar-EG" b="1" dirty="0" smtClean="0">
                <a:solidFill>
                  <a:srgbClr val="0000FF"/>
                </a:solidFill>
              </a:rPr>
              <a:t>)</a:t>
            </a:r>
            <a:r>
              <a:rPr lang="ar-EG" b="1" dirty="0" smtClean="0">
                <a:solidFill>
                  <a:srgbClr val="FF0066"/>
                </a:solidFill>
              </a:rPr>
              <a:t>)))</a:t>
            </a:r>
            <a:endParaRPr lang="en-US" b="1" dirty="0" smtClean="0">
              <a:solidFill>
                <a:srgbClr val="FF0066"/>
              </a:solidFill>
            </a:endParaRPr>
          </a:p>
        </p:txBody>
      </p:sp>
      <p:sp>
        <p:nvSpPr>
          <p:cNvPr id="45066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4649788" y="1600200"/>
            <a:ext cx="4037012" cy="4525963"/>
          </a:xfrm>
        </p:spPr>
        <p:txBody>
          <a:bodyPr/>
          <a:lstStyle/>
          <a:p>
            <a:pPr eaLnBrk="1" hangingPunct="1">
              <a:defRPr/>
            </a:pPr>
            <a:endParaRPr lang="ar-EG" dirty="0" smtClean="0"/>
          </a:p>
          <a:p>
            <a:pPr eaLnBrk="1" hangingPunct="1">
              <a:defRPr/>
            </a:pPr>
            <a:endParaRPr lang="ar-EG" dirty="0" smtClean="0"/>
          </a:p>
          <a:p>
            <a:pPr eaLnBrk="1" hangingPunct="1">
              <a:defRPr/>
            </a:pPr>
            <a:r>
              <a:rPr lang="ar-SA" dirty="0" smtClean="0"/>
              <a:t>يتم </a:t>
            </a:r>
            <a:r>
              <a:rPr lang="ar-SA" dirty="0" err="1" smtClean="0"/>
              <a:t>ادخال</a:t>
            </a:r>
            <a:r>
              <a:rPr lang="ar-SA" dirty="0" smtClean="0"/>
              <a:t> الورق فيه ليقوم بنسخ الورق </a:t>
            </a:r>
            <a:r>
              <a:rPr lang="ar-SA" dirty="0" err="1" smtClean="0"/>
              <a:t>او</a:t>
            </a:r>
            <a:r>
              <a:rPr lang="ar-SA" dirty="0" smtClean="0"/>
              <a:t> المستندات </a:t>
            </a:r>
            <a:r>
              <a:rPr lang="ar-SA" dirty="0" err="1" smtClean="0"/>
              <a:t>الى</a:t>
            </a:r>
            <a:r>
              <a:rPr lang="ar-SA" dirty="0" smtClean="0"/>
              <a:t> ذاكرة الحاسب </a:t>
            </a:r>
            <a:r>
              <a:rPr lang="ar-SA" dirty="0" err="1" smtClean="0"/>
              <a:t>لكى</a:t>
            </a:r>
            <a:r>
              <a:rPr lang="ar-SA" dirty="0" smtClean="0"/>
              <a:t> تجرى عليها التعديلات</a:t>
            </a:r>
            <a:endParaRPr lang="en-US" dirty="0" smtClean="0"/>
          </a:p>
        </p:txBody>
      </p:sp>
      <p:pic>
        <p:nvPicPr>
          <p:cNvPr id="45067" name="Picture 11" descr="h1376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1606550"/>
            <a:ext cx="3395663" cy="3840163"/>
          </a:xfrm>
          <a:noFill/>
        </p:spPr>
      </p:pic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45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45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45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BB7572-6BD8-4ACE-9963-71AABE9A328A}" type="slidenum">
              <a:rPr lang="ar-EG"/>
              <a:pPr>
                <a:defRPr/>
              </a:pPr>
              <a:t>19</a:t>
            </a:fld>
            <a:endParaRPr lang="en-US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cs typeface="Andalus" pitchFamily="2" charset="-78"/>
              </a:rPr>
              <a:t>كاميرا الويب</a:t>
            </a:r>
            <a:r>
              <a:rPr lang="ar-EG" b="1" dirty="0" smtClean="0">
                <a:cs typeface="Andalus" pitchFamily="2" charset="-78"/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web cam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r>
              <a:rPr lang="en-US" b="1" dirty="0" smtClean="0">
                <a:solidFill>
                  <a:srgbClr val="FF0066"/>
                </a:solidFill>
              </a:rPr>
              <a:t>))</a:t>
            </a:r>
            <a:r>
              <a:rPr lang="ar-EG" b="1" dirty="0" smtClean="0">
                <a:solidFill>
                  <a:srgbClr val="0000FF"/>
                </a:solidFill>
              </a:rPr>
              <a:t>)</a:t>
            </a:r>
            <a:r>
              <a:rPr lang="ar-EG" b="1" dirty="0" smtClean="0">
                <a:solidFill>
                  <a:srgbClr val="FF0066"/>
                </a:solidFill>
              </a:rPr>
              <a:t>))</a:t>
            </a:r>
            <a:endParaRPr lang="en-US" b="1" dirty="0" smtClean="0">
              <a:solidFill>
                <a:srgbClr val="FF0066"/>
              </a:solidFill>
            </a:endParaRP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9788" y="1600200"/>
            <a:ext cx="4037012" cy="4525963"/>
          </a:xfrm>
        </p:spPr>
        <p:txBody>
          <a:bodyPr/>
          <a:lstStyle/>
          <a:p>
            <a:pPr eaLnBrk="1" hangingPunct="1">
              <a:defRPr/>
            </a:pPr>
            <a:endParaRPr lang="ar-EG" dirty="0" smtClean="0"/>
          </a:p>
          <a:p>
            <a:pPr eaLnBrk="1" hangingPunct="1">
              <a:defRPr/>
            </a:pPr>
            <a:endParaRPr lang="ar-EG" dirty="0" smtClean="0"/>
          </a:p>
          <a:p>
            <a:pPr eaLnBrk="1" hangingPunct="1">
              <a:defRPr/>
            </a:pPr>
            <a:r>
              <a:rPr lang="ar-EG" dirty="0" smtClean="0"/>
              <a:t>تستخدم </a:t>
            </a:r>
            <a:r>
              <a:rPr lang="ar-EG" dirty="0" err="1" smtClean="0"/>
              <a:t>فى</a:t>
            </a:r>
            <a:r>
              <a:rPr lang="ar-EG" dirty="0" smtClean="0"/>
              <a:t> التصوير سواء كان صور أو فيديو لتسجيلها على الكمبيوتر</a:t>
            </a:r>
          </a:p>
          <a:p>
            <a:pPr eaLnBrk="1" hangingPunct="1">
              <a:defRPr/>
            </a:pPr>
            <a:endParaRPr lang="ar-EG" dirty="0" smtClean="0"/>
          </a:p>
          <a:p>
            <a:pPr eaLnBrk="1" hangingPunct="1">
              <a:defRPr/>
            </a:pPr>
            <a:r>
              <a:rPr lang="ar-EG" dirty="0" smtClean="0"/>
              <a:t>وتستخدم أيضا </a:t>
            </a:r>
            <a:r>
              <a:rPr lang="ar-EG" dirty="0" err="1" smtClean="0"/>
              <a:t>فى</a:t>
            </a:r>
            <a:r>
              <a:rPr lang="ar-EG" dirty="0" smtClean="0"/>
              <a:t> </a:t>
            </a:r>
            <a:r>
              <a:rPr lang="ar-EG" dirty="0" err="1" smtClean="0"/>
              <a:t>الشات</a:t>
            </a:r>
            <a:r>
              <a:rPr lang="ar-EG" dirty="0" smtClean="0"/>
              <a:t> على </a:t>
            </a:r>
            <a:r>
              <a:rPr lang="ar-EG" dirty="0" err="1" smtClean="0"/>
              <a:t>النت</a:t>
            </a:r>
            <a:r>
              <a:rPr lang="ar-EG" dirty="0" smtClean="0"/>
              <a:t> </a:t>
            </a:r>
          </a:p>
        </p:txBody>
      </p:sp>
      <p:pic>
        <p:nvPicPr>
          <p:cNvPr id="50183" name="Picture 7" descr="camera-web-cmos-chicony-dc-2120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90613" y="1957388"/>
            <a:ext cx="2771775" cy="3811587"/>
          </a:xfrm>
          <a:noFill/>
        </p:spPr>
      </p:pic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50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50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50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501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501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501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9DC2F1-EBA2-4702-B54B-A72721162CB1}" type="slidenum">
              <a:rPr lang="ar-EG"/>
              <a:pPr>
                <a:defRPr/>
              </a:pPr>
              <a:t>20</a:t>
            </a:fld>
            <a:endParaRPr lang="en-US"/>
          </a:p>
        </p:txBody>
      </p:sp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سماعات الكمبيوتر</a:t>
            </a:r>
            <a:r>
              <a:rPr lang="ar-SA" b="1" dirty="0" smtClean="0">
                <a:solidFill>
                  <a:srgbClr val="FF0066"/>
                </a:solidFill>
              </a:rPr>
              <a:t>((</a:t>
            </a:r>
            <a:r>
              <a:rPr lang="ar-SA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FFFF00"/>
                </a:solidFill>
              </a:rPr>
              <a:t>speakers</a:t>
            </a:r>
            <a:r>
              <a:rPr lang="ar-EG" b="1" dirty="0" smtClean="0">
                <a:solidFill>
                  <a:srgbClr val="0000FF"/>
                </a:solidFill>
              </a:rPr>
              <a:t>)</a:t>
            </a:r>
            <a:r>
              <a:rPr lang="ar-EG" b="1" dirty="0" smtClean="0">
                <a:solidFill>
                  <a:srgbClr val="FF0066"/>
                </a:solidFill>
              </a:rPr>
              <a:t>))</a:t>
            </a:r>
            <a:endParaRPr lang="en-US" b="1" dirty="0" smtClean="0">
              <a:solidFill>
                <a:srgbClr val="FF0066"/>
              </a:solidFill>
            </a:endParaRPr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ar-EG" sz="2800" smtClean="0"/>
          </a:p>
          <a:p>
            <a:pPr eaLnBrk="1" hangingPunct="1">
              <a:defRPr/>
            </a:pPr>
            <a:r>
              <a:rPr lang="ar-SA" sz="2800" smtClean="0"/>
              <a:t>تعتبر من أهم أدوات الاخراج حيث أنها تقوم بإخراج الصوت وتكبيره ايضا </a:t>
            </a:r>
          </a:p>
          <a:p>
            <a:pPr eaLnBrk="1" hangingPunct="1">
              <a:defRPr/>
            </a:pPr>
            <a:endParaRPr lang="ar-EG" sz="2800" smtClean="0"/>
          </a:p>
          <a:p>
            <a:pPr eaLnBrk="1" hangingPunct="1">
              <a:defRPr/>
            </a:pPr>
            <a:endParaRPr lang="ar-EG" sz="2800" smtClean="0"/>
          </a:p>
          <a:p>
            <a:pPr eaLnBrk="1" hangingPunct="1">
              <a:defRPr/>
            </a:pPr>
            <a:r>
              <a:rPr lang="ar-SA" sz="2800" smtClean="0"/>
              <a:t>وهناك اكثر من نوع مثل</a:t>
            </a:r>
            <a:endParaRPr lang="ar-EG" sz="2800" smtClean="0"/>
          </a:p>
          <a:p>
            <a:pPr eaLnBrk="1" hangingPunct="1">
              <a:defRPr/>
            </a:pPr>
            <a:r>
              <a:rPr lang="ar-SA" sz="2800" smtClean="0"/>
              <a:t> (</a:t>
            </a:r>
            <a:r>
              <a:rPr lang="en-US" sz="2800" smtClean="0"/>
              <a:t>( </a:t>
            </a:r>
            <a:r>
              <a:rPr lang="en-US" sz="2800" smtClean="0">
                <a:solidFill>
                  <a:srgbClr val="FF0066"/>
                </a:solidFill>
              </a:rPr>
              <a:t>creative, tiger</a:t>
            </a:r>
            <a:r>
              <a:rPr lang="en-US" sz="2800" smtClean="0"/>
              <a:t> </a:t>
            </a:r>
          </a:p>
        </p:txBody>
      </p:sp>
      <p:pic>
        <p:nvPicPr>
          <p:cNvPr id="125958" name="Picture 6" descr="555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55650" y="2276475"/>
            <a:ext cx="3024188" cy="3095625"/>
          </a:xfrm>
          <a:noFill/>
        </p:spPr>
      </p:pic>
      <p:sp>
        <p:nvSpPr>
          <p:cNvPr id="8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1259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1259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1259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259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259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259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259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259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259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CE80E4-EC33-4BA1-A3A9-455CB5053854}" type="slidenum">
              <a:rPr lang="ar-EG"/>
              <a:pPr>
                <a:defRPr/>
              </a:pPr>
              <a:t>21</a:t>
            </a:fld>
            <a:endParaRPr lang="en-US"/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سماعة الرأس </a:t>
            </a:r>
            <a:r>
              <a:rPr lang="ar-SA" b="1" dirty="0" smtClean="0">
                <a:solidFill>
                  <a:srgbClr val="FF0066"/>
                </a:solidFill>
              </a:rPr>
              <a:t>((</a:t>
            </a:r>
            <a:r>
              <a:rPr lang="ar-SA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FFFF00"/>
                </a:solidFill>
              </a:rPr>
              <a:t>headphone</a:t>
            </a:r>
            <a:r>
              <a:rPr lang="ar-EG" b="1" dirty="0" smtClean="0">
                <a:solidFill>
                  <a:srgbClr val="0000FF"/>
                </a:solidFill>
              </a:rPr>
              <a:t>)</a:t>
            </a:r>
            <a:r>
              <a:rPr lang="ar-EG" b="1" dirty="0" smtClean="0">
                <a:solidFill>
                  <a:srgbClr val="FF0066"/>
                </a:solidFill>
              </a:rPr>
              <a:t>))</a:t>
            </a:r>
            <a:endParaRPr lang="en-US" b="1" dirty="0" smtClean="0">
              <a:solidFill>
                <a:srgbClr val="FF0066"/>
              </a:solidFill>
            </a:endParaRPr>
          </a:p>
        </p:txBody>
      </p:sp>
      <p:pic>
        <p:nvPicPr>
          <p:cNvPr id="129030" name="Picture 6" descr="HD280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 rot="21309681">
            <a:off x="1258888" y="1557338"/>
            <a:ext cx="2168525" cy="1884362"/>
          </a:xfrm>
          <a:noFill/>
        </p:spPr>
      </p:pic>
      <p:sp>
        <p:nvSpPr>
          <p:cNvPr id="129029" name="Rectangle 5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>
              <a:defRPr/>
            </a:pPr>
            <a:endParaRPr lang="ar-EG" sz="2800" smtClean="0"/>
          </a:p>
          <a:p>
            <a:pPr eaLnBrk="1" hangingPunct="1">
              <a:defRPr/>
            </a:pPr>
            <a:r>
              <a:rPr lang="ar-SA" sz="2800" smtClean="0"/>
              <a:t>هى سماعة تستخدم لسماع الصوت خاصة لشخص واحد فقط</a:t>
            </a:r>
            <a:endParaRPr lang="ar-EG" sz="2800" smtClean="0"/>
          </a:p>
          <a:p>
            <a:pPr eaLnBrk="1" hangingPunct="1">
              <a:defRPr/>
            </a:pPr>
            <a:endParaRPr lang="ar-EG" sz="2800" smtClean="0"/>
          </a:p>
          <a:p>
            <a:pPr eaLnBrk="1" hangingPunct="1">
              <a:defRPr/>
            </a:pPr>
            <a:endParaRPr lang="ar-EG" sz="2800" smtClean="0"/>
          </a:p>
          <a:p>
            <a:pPr eaLnBrk="1" hangingPunct="1">
              <a:defRPr/>
            </a:pPr>
            <a:r>
              <a:rPr lang="ar-SA" sz="2800" smtClean="0"/>
              <a:t>وهناك أيضا سماعه بها مايك  تستخدم في الشات على النت </a:t>
            </a:r>
            <a:endParaRPr lang="en-US" sz="2800" smtClean="0"/>
          </a:p>
        </p:txBody>
      </p:sp>
      <p:pic>
        <p:nvPicPr>
          <p:cNvPr id="129032" name="Picture 8" descr="800x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1258888" y="3789363"/>
            <a:ext cx="2374900" cy="2187575"/>
          </a:xfrm>
          <a:noFill/>
        </p:spPr>
      </p:pic>
      <p:sp>
        <p:nvSpPr>
          <p:cNvPr id="7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9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129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129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129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290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290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290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9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67779-F531-4BC8-8C54-B6CB97802C4C}" type="slidenum">
              <a:rPr lang="ar-EG"/>
              <a:pPr>
                <a:defRPr/>
              </a:pPr>
              <a:t>22</a:t>
            </a:fld>
            <a:endParaRPr lang="en-US"/>
          </a:p>
        </p:txBody>
      </p:sp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الكابلات</a:t>
            </a:r>
            <a:r>
              <a:rPr lang="ar-EG" b="1" dirty="0" smtClean="0"/>
              <a:t> </a:t>
            </a:r>
            <a:r>
              <a:rPr lang="ar-SA" b="1" dirty="0" smtClean="0">
                <a:solidFill>
                  <a:srgbClr val="FF0066"/>
                </a:solidFill>
              </a:rPr>
              <a:t>((</a:t>
            </a:r>
            <a:r>
              <a:rPr lang="ar-SA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FFFF00"/>
                </a:solidFill>
              </a:rPr>
              <a:t>cables</a:t>
            </a:r>
            <a:r>
              <a:rPr lang="ar-EG" b="1" dirty="0" smtClean="0">
                <a:solidFill>
                  <a:srgbClr val="0000FF"/>
                </a:solidFill>
              </a:rPr>
              <a:t>)</a:t>
            </a:r>
            <a:r>
              <a:rPr lang="ar-EG" b="1" dirty="0" smtClean="0">
                <a:solidFill>
                  <a:srgbClr val="FF0066"/>
                </a:solidFill>
              </a:rPr>
              <a:t>))</a:t>
            </a:r>
            <a:endParaRPr lang="en-US" b="1" dirty="0" smtClean="0">
              <a:solidFill>
                <a:srgbClr val="FF0066"/>
              </a:solidFill>
            </a:endParaRP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smtClean="0"/>
              <a:t> </a:t>
            </a:r>
          </a:p>
        </p:txBody>
      </p:sp>
      <p:pic>
        <p:nvPicPr>
          <p:cNvPr id="133132" name="Picture 12" descr="c%20-%20cable%20powe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258888" y="2349500"/>
            <a:ext cx="2381250" cy="1657350"/>
          </a:xfrm>
          <a:noFill/>
        </p:spPr>
      </p:pic>
      <p:sp>
        <p:nvSpPr>
          <p:cNvPr id="133124" name="Rectangle 4"/>
          <p:cNvSpPr>
            <a:spLocks noChangeArrowheads="1"/>
          </p:cNvSpPr>
          <p:nvPr/>
        </p:nvSpPr>
        <p:spPr bwMode="auto">
          <a:xfrm>
            <a:off x="4427538" y="3065463"/>
            <a:ext cx="43195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SA" sz="2800"/>
              <a:t>كابل الطاقة </a:t>
            </a:r>
            <a:r>
              <a:rPr lang="ar-SA" sz="2800">
                <a:solidFill>
                  <a:srgbClr val="FF0066"/>
                </a:solidFill>
              </a:rPr>
              <a:t>((</a:t>
            </a:r>
            <a:r>
              <a:rPr lang="ar-SA" sz="2800"/>
              <a:t>(</a:t>
            </a:r>
            <a:r>
              <a:rPr lang="en-US" sz="2800">
                <a:solidFill>
                  <a:srgbClr val="FF0066"/>
                </a:solidFill>
              </a:rPr>
              <a:t>power cable</a:t>
            </a:r>
            <a:r>
              <a:rPr lang="ar-EG" sz="2800"/>
              <a:t>)</a:t>
            </a:r>
            <a:r>
              <a:rPr lang="ar-EG" sz="2800">
                <a:solidFill>
                  <a:srgbClr val="FF0066"/>
                </a:solidFill>
              </a:rPr>
              <a:t>))</a:t>
            </a:r>
            <a:r>
              <a:rPr lang="ar-EG" sz="2800" b="1"/>
              <a:t> </a:t>
            </a:r>
            <a:endParaRPr lang="en-US" sz="2800"/>
          </a:p>
        </p:txBody>
      </p:sp>
      <p:sp>
        <p:nvSpPr>
          <p:cNvPr id="133127" name="Rectangle 7"/>
          <p:cNvSpPr>
            <a:spLocks noChangeArrowheads="1"/>
          </p:cNvSpPr>
          <p:nvPr/>
        </p:nvSpPr>
        <p:spPr bwMode="auto">
          <a:xfrm>
            <a:off x="1619250" y="1557338"/>
            <a:ext cx="6048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ar-SA" sz="280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وهناك أكثر من كابل</a:t>
            </a:r>
            <a:r>
              <a:rPr lang="ar-EG" sz="280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ar-SA" sz="280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و</a:t>
            </a:r>
            <a:r>
              <a:rPr lang="ar-EG" sz="280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ar-SA" sz="280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لأكثر من استخدام</a:t>
            </a:r>
            <a:endParaRPr lang="en-US" sz="280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3134" name="Rectangle 14"/>
          <p:cNvSpPr>
            <a:spLocks noChangeArrowheads="1"/>
          </p:cNvSpPr>
          <p:nvPr/>
        </p:nvSpPr>
        <p:spPr bwMode="auto">
          <a:xfrm>
            <a:off x="4427538" y="4930775"/>
            <a:ext cx="42941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SA" sz="2800"/>
              <a:t>كابل الداتا </a:t>
            </a:r>
            <a:r>
              <a:rPr lang="ar-SA" sz="2800">
                <a:solidFill>
                  <a:srgbClr val="FF0066"/>
                </a:solidFill>
              </a:rPr>
              <a:t>((</a:t>
            </a:r>
            <a:r>
              <a:rPr lang="ar-SA" sz="2800"/>
              <a:t>(</a:t>
            </a:r>
            <a:r>
              <a:rPr lang="en-US" sz="2800">
                <a:solidFill>
                  <a:srgbClr val="FF0066"/>
                </a:solidFill>
              </a:rPr>
              <a:t>((</a:t>
            </a:r>
            <a:r>
              <a:rPr lang="en-US" sz="2800"/>
              <a:t>( </a:t>
            </a:r>
            <a:r>
              <a:rPr lang="en-US" sz="2800">
                <a:solidFill>
                  <a:srgbClr val="FF0066"/>
                </a:solidFill>
              </a:rPr>
              <a:t>data cable</a:t>
            </a:r>
          </a:p>
        </p:txBody>
      </p:sp>
      <p:pic>
        <p:nvPicPr>
          <p:cNvPr id="133135" name="Picture 15" descr="ide_133_cable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1258888" y="4437063"/>
            <a:ext cx="2376487" cy="1655762"/>
          </a:xfrm>
          <a:noFill/>
        </p:spPr>
      </p:pic>
      <p:sp>
        <p:nvSpPr>
          <p:cNvPr id="10" name="Slide Number Placeholder 5"/>
          <p:cNvSpPr txBox="1">
            <a:spLocks/>
          </p:cNvSpPr>
          <p:nvPr/>
        </p:nvSpPr>
        <p:spPr bwMode="auto">
          <a:xfrm>
            <a:off x="1071538" y="600076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33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33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33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33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33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33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33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33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33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44ED52-C3A8-4F57-B288-2E5EE88C4D20}" type="slidenum">
              <a:rPr lang="ar-EG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136197" name="Rectangle 5"/>
          <p:cNvSpPr>
            <a:spLocks noChangeArrowheads="1"/>
          </p:cNvSpPr>
          <p:nvPr/>
        </p:nvSpPr>
        <p:spPr bwMode="auto">
          <a:xfrm>
            <a:off x="3924300" y="1484313"/>
            <a:ext cx="453707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ar-SA" sz="2800" dirty="0"/>
              <a:t>كابل </a:t>
            </a:r>
            <a:r>
              <a:rPr lang="ar-SA" sz="2800" dirty="0" err="1"/>
              <a:t>الساتا</a:t>
            </a:r>
            <a:r>
              <a:rPr lang="ar-SA" sz="2800" dirty="0"/>
              <a:t> </a:t>
            </a:r>
            <a:r>
              <a:rPr lang="ar-SA" sz="2800" dirty="0">
                <a:solidFill>
                  <a:srgbClr val="FF0066"/>
                </a:solidFill>
              </a:rPr>
              <a:t>((</a:t>
            </a:r>
            <a:r>
              <a:rPr lang="ar-SA" sz="2800" dirty="0"/>
              <a:t>(</a:t>
            </a:r>
            <a:r>
              <a:rPr lang="en-US" sz="2800" dirty="0" err="1">
                <a:solidFill>
                  <a:srgbClr val="FFFF00"/>
                </a:solidFill>
              </a:rPr>
              <a:t>sata</a:t>
            </a:r>
            <a:r>
              <a:rPr lang="en-US" sz="2800" dirty="0">
                <a:solidFill>
                  <a:srgbClr val="FFFF00"/>
                </a:solidFill>
              </a:rPr>
              <a:t> cable </a:t>
            </a:r>
            <a:r>
              <a:rPr lang="ar-EG" sz="2800" dirty="0">
                <a:solidFill>
                  <a:srgbClr val="FFFF00"/>
                </a:solidFill>
              </a:rPr>
              <a:t> </a:t>
            </a:r>
            <a:r>
              <a:rPr lang="ar-EG" sz="2800" dirty="0"/>
              <a:t>)</a:t>
            </a:r>
            <a:r>
              <a:rPr lang="ar-EG" sz="2800" dirty="0">
                <a:solidFill>
                  <a:srgbClr val="FF0066"/>
                </a:solidFill>
              </a:rPr>
              <a:t>))</a:t>
            </a:r>
            <a:r>
              <a:rPr lang="ar-EG" b="1" dirty="0"/>
              <a:t> </a:t>
            </a:r>
            <a:endParaRPr lang="en-US" dirty="0"/>
          </a:p>
          <a:p>
            <a:pPr algn="l" rtl="0" eaLnBrk="0" hangingPunct="0"/>
            <a:endParaRPr lang="en-US" dirty="0"/>
          </a:p>
        </p:txBody>
      </p:sp>
      <p:pic>
        <p:nvPicPr>
          <p:cNvPr id="136198" name="Picture 6" descr="Cable%20Sata%20Power%20Cabl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95288" y="765175"/>
            <a:ext cx="2808287" cy="1727200"/>
          </a:xfrm>
          <a:noFill/>
        </p:spPr>
      </p:pic>
      <p:sp>
        <p:nvSpPr>
          <p:cNvPr id="136200" name="Rectangle 8"/>
          <p:cNvSpPr>
            <a:spLocks noChangeArrowheads="1"/>
          </p:cNvSpPr>
          <p:nvPr/>
        </p:nvSpPr>
        <p:spPr bwMode="auto">
          <a:xfrm>
            <a:off x="1565275" y="3357563"/>
            <a:ext cx="57705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800" dirty="0"/>
              <a:t>كابل طاقه </a:t>
            </a:r>
            <a:r>
              <a:rPr lang="ar-SA" sz="2800" dirty="0" err="1"/>
              <a:t>للساتا</a:t>
            </a:r>
            <a:r>
              <a:rPr lang="ar-SA" sz="2800" dirty="0"/>
              <a:t> </a:t>
            </a:r>
            <a:r>
              <a:rPr lang="ar-SA" sz="2800" dirty="0">
                <a:solidFill>
                  <a:srgbClr val="FF0066"/>
                </a:solidFill>
              </a:rPr>
              <a:t>((</a:t>
            </a:r>
            <a:r>
              <a:rPr lang="ar-SA" sz="2800" dirty="0"/>
              <a:t>( </a:t>
            </a:r>
            <a:r>
              <a:rPr lang="en-US" sz="2800" dirty="0" err="1">
                <a:solidFill>
                  <a:srgbClr val="FFFF00"/>
                </a:solidFill>
              </a:rPr>
              <a:t>sata</a:t>
            </a:r>
            <a:r>
              <a:rPr lang="en-US" sz="2800" dirty="0">
                <a:solidFill>
                  <a:srgbClr val="FFFF00"/>
                </a:solidFill>
              </a:rPr>
              <a:t> power cable</a:t>
            </a:r>
            <a:r>
              <a:rPr lang="ar-EG" sz="2800" dirty="0">
                <a:solidFill>
                  <a:srgbClr val="FFFF00"/>
                </a:solidFill>
              </a:rPr>
              <a:t>  </a:t>
            </a:r>
            <a:r>
              <a:rPr lang="ar-EG" sz="2800" dirty="0"/>
              <a:t>)</a:t>
            </a:r>
            <a:r>
              <a:rPr lang="ar-EG" sz="2800" dirty="0">
                <a:solidFill>
                  <a:srgbClr val="FF0066"/>
                </a:solidFill>
              </a:rPr>
              <a:t>))</a:t>
            </a:r>
            <a:endParaRPr lang="ar-SA" sz="2800" dirty="0">
              <a:solidFill>
                <a:srgbClr val="FF0066"/>
              </a:solidFill>
            </a:endParaRPr>
          </a:p>
        </p:txBody>
      </p:sp>
      <p:pic>
        <p:nvPicPr>
          <p:cNvPr id="136201" name="Picture 9" descr="sata-power-latching-cable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2051050" y="4149725"/>
            <a:ext cx="4249738" cy="1844675"/>
          </a:xfrm>
          <a:noFill/>
        </p:spPr>
      </p:pic>
      <p:pic>
        <p:nvPicPr>
          <p:cNvPr id="7" name="Picture 5" descr="صورة9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 rot="578955">
            <a:off x="785786" y="1214422"/>
            <a:ext cx="6286544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0" eaLnBrk="0" hangingPunct="0"/>
            <a:r>
              <a:rPr lang="ar-SA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ndalus" pitchFamily="2" charset="-78"/>
              </a:rPr>
              <a:t>و </a:t>
            </a:r>
            <a:r>
              <a:rPr lang="ar-SA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ndalus" pitchFamily="2" charset="-78"/>
              </a:rPr>
              <a:t>آخر دعوانا أن الحمد لله رب العالمين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plified Arabic" pitchFamily="2" charset="-78"/>
              <a:cs typeface="Andalus" pitchFamily="2" charset="-78"/>
            </a:endParaRPr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 bwMode="auto">
          <a:xfrm>
            <a:off x="4357686" y="5786454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د محمد محمد عبد الهادي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repeatCount="2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build="allAtOnce"/>
    </p:bldLst>
  </p:timing>
</p:sld>
</file>

<file path=ppt/theme/theme1.xml><?xml version="1.0" encoding="utf-8"?>
<a:theme xmlns:a="http://schemas.openxmlformats.org/drawingml/2006/main" name="مكونات الكمبيوتر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مكونات الكمبيوتر</Template>
  <TotalTime>0</TotalTime>
  <Words>610</Words>
  <Application>Microsoft PowerPoint</Application>
  <PresentationFormat>On-screen Show (4:3)</PresentationFormat>
  <Paragraphs>187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مكونات الكمبيوتر</vt:lpstr>
      <vt:lpstr>مكونات الكمبيوتر</vt:lpstr>
      <vt:lpstr>الكيسه (((Case))) </vt:lpstr>
      <vt:lpstr>اللوحة الأم ((((((Mother board</vt:lpstr>
      <vt:lpstr>  المعالـج ((((((Processor </vt:lpstr>
      <vt:lpstr>الذاكرة ((( (((memory</vt:lpstr>
      <vt:lpstr> أولا الذاكره الدائمه(((rom))) </vt:lpstr>
      <vt:lpstr> ثانيا الذاكره  المؤقتة (((Ram)))</vt:lpstr>
      <vt:lpstr>القرص الصلب ((( (((Hard Disk </vt:lpstr>
      <vt:lpstr>  كارت الشاشه   ((( VGA Card )))   </vt:lpstr>
      <vt:lpstr>   كارت الصوت ((((((Sound Card   </vt:lpstr>
      <vt:lpstr>كارت الفاكس (((modem)))</vt:lpstr>
      <vt:lpstr>كارت الشبكة (((LAN card)))</vt:lpstr>
      <vt:lpstr>مشغل وناسخ الاسطوانات ((( DVD Writer)))</vt:lpstr>
      <vt:lpstr>الشاشة (((MONITOR)))</vt:lpstr>
      <vt:lpstr>الفأرة (((  MOUSE)))</vt:lpstr>
      <vt:lpstr>لوحة المفاتيح (((Key Board)))</vt:lpstr>
      <vt:lpstr>الطابعة (((printer)))</vt:lpstr>
      <vt:lpstr>الماسح الضوئي ((((scanner))))</vt:lpstr>
      <vt:lpstr>كاميرا الويب web cam))))))</vt:lpstr>
      <vt:lpstr>سماعات الكمبيوتر(((speakers)))</vt:lpstr>
      <vt:lpstr>سماعة الرأس (((headphone)))</vt:lpstr>
      <vt:lpstr>الكابلات (((cables)))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2010-11-10T21:15:07Z</dcterms:created>
  <dcterms:modified xsi:type="dcterms:W3CDTF">2010-11-10T21:51:24Z</dcterms:modified>
</cp:coreProperties>
</file>