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60" r:id="rId3"/>
    <p:sldId id="361" r:id="rId4"/>
    <p:sldId id="362" r:id="rId5"/>
    <p:sldId id="341" r:id="rId6"/>
    <p:sldId id="342" r:id="rId7"/>
    <p:sldId id="343" r:id="rId8"/>
    <p:sldId id="364" r:id="rId9"/>
    <p:sldId id="359" r:id="rId10"/>
    <p:sldId id="261" r:id="rId11"/>
    <p:sldId id="264" r:id="rId12"/>
    <p:sldId id="270" r:id="rId13"/>
    <p:sldId id="273" r:id="rId14"/>
    <p:sldId id="280" r:id="rId15"/>
    <p:sldId id="282" r:id="rId16"/>
    <p:sldId id="363" r:id="rId17"/>
    <p:sldId id="372" r:id="rId18"/>
    <p:sldId id="365" r:id="rId19"/>
    <p:sldId id="367" r:id="rId20"/>
    <p:sldId id="369" r:id="rId21"/>
    <p:sldId id="373" r:id="rId22"/>
    <p:sldId id="374" r:id="rId23"/>
    <p:sldId id="375" r:id="rId24"/>
    <p:sldId id="377"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p:scale>
          <a:sx n="90" d="100"/>
          <a:sy n="90" d="100"/>
        </p:scale>
        <p:origin x="-1194" y="12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048123-2EEE-4893-B51D-52D30D565584}"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73F8548A-64FB-4106-8DFD-38C911496B1D}">
      <dgm:prSet phldrT="[Text]"/>
      <dgm:spPr/>
      <dgm:t>
        <a:bodyPr/>
        <a:lstStyle/>
        <a:p>
          <a:r>
            <a:rPr lang="ar-EG" dirty="0" smtClean="0"/>
            <a:t>منتجات التكافل الجماعى</a:t>
          </a:r>
          <a:endParaRPr lang="en-US" dirty="0"/>
        </a:p>
      </dgm:t>
    </dgm:pt>
    <dgm:pt modelId="{0643AC60-CFF6-4882-ACB8-2FC8DC5C40A2}" type="parTrans" cxnId="{72F37063-4EB5-4B4D-A3B0-0C9A71024D66}">
      <dgm:prSet/>
      <dgm:spPr/>
      <dgm:t>
        <a:bodyPr/>
        <a:lstStyle/>
        <a:p>
          <a:endParaRPr lang="en-US"/>
        </a:p>
      </dgm:t>
    </dgm:pt>
    <dgm:pt modelId="{5C53B502-3C1A-4290-8A92-AA7DB93D872A}" type="sibTrans" cxnId="{72F37063-4EB5-4B4D-A3B0-0C9A71024D66}">
      <dgm:prSet/>
      <dgm:spPr/>
      <dgm:t>
        <a:bodyPr/>
        <a:lstStyle/>
        <a:p>
          <a:endParaRPr lang="en-US"/>
        </a:p>
      </dgm:t>
    </dgm:pt>
    <dgm:pt modelId="{F941521D-E9C3-459E-8AE7-E7AC31D7E02E}">
      <dgm:prSet phldrT="[Text]"/>
      <dgm:spPr/>
      <dgm:t>
        <a:bodyPr/>
        <a:lstStyle/>
        <a:p>
          <a:r>
            <a:rPr lang="ar-EG" dirty="0" smtClean="0"/>
            <a:t>التكافل الإئتمانى</a:t>
          </a:r>
          <a:endParaRPr lang="en-US" dirty="0"/>
        </a:p>
      </dgm:t>
    </dgm:pt>
    <dgm:pt modelId="{848487C6-2CD7-464C-A7B9-462413505503}" type="parTrans" cxnId="{BF021237-3C68-44BF-A67E-7A1C65EE4995}">
      <dgm:prSet/>
      <dgm:spPr/>
      <dgm:t>
        <a:bodyPr/>
        <a:lstStyle/>
        <a:p>
          <a:endParaRPr lang="en-US"/>
        </a:p>
      </dgm:t>
    </dgm:pt>
    <dgm:pt modelId="{DDCC79CA-B549-4C1F-BDDF-40844C5456DA}" type="sibTrans" cxnId="{BF021237-3C68-44BF-A67E-7A1C65EE4995}">
      <dgm:prSet/>
      <dgm:spPr/>
      <dgm:t>
        <a:bodyPr/>
        <a:lstStyle/>
        <a:p>
          <a:endParaRPr lang="en-US"/>
        </a:p>
      </dgm:t>
    </dgm:pt>
    <dgm:pt modelId="{08B9ECA0-C955-4CB0-B4B1-2BE3CFA3E069}">
      <dgm:prSet phldrT="[Text]"/>
      <dgm:spPr/>
      <dgm:t>
        <a:bodyPr/>
        <a:lstStyle/>
        <a:p>
          <a:r>
            <a:rPr lang="ar-EG" dirty="0" smtClean="0"/>
            <a:t>التكافل الجماعى المؤقت</a:t>
          </a:r>
          <a:endParaRPr lang="en-US" dirty="0"/>
        </a:p>
      </dgm:t>
    </dgm:pt>
    <dgm:pt modelId="{B4A43F7A-630B-45ED-A99C-7D585961B175}" type="parTrans" cxnId="{197C0C77-C6AE-471D-918E-CD7B907284D0}">
      <dgm:prSet/>
      <dgm:spPr/>
      <dgm:t>
        <a:bodyPr/>
        <a:lstStyle/>
        <a:p>
          <a:endParaRPr lang="en-US"/>
        </a:p>
      </dgm:t>
    </dgm:pt>
    <dgm:pt modelId="{CB7DE8AC-2DC8-4CB4-9AE1-6A68851D2A32}" type="sibTrans" cxnId="{197C0C77-C6AE-471D-918E-CD7B907284D0}">
      <dgm:prSet/>
      <dgm:spPr/>
      <dgm:t>
        <a:bodyPr/>
        <a:lstStyle/>
        <a:p>
          <a:endParaRPr lang="en-US"/>
        </a:p>
      </dgm:t>
    </dgm:pt>
    <dgm:pt modelId="{796DD775-82DF-4DE6-A9A4-AEEBE2109D1D}">
      <dgm:prSet/>
      <dgm:spPr/>
      <dgm:t>
        <a:bodyPr/>
        <a:lstStyle/>
        <a:p>
          <a:r>
            <a:rPr lang="ar-EG" dirty="0" smtClean="0"/>
            <a:t>صناديق الاستثمار</a:t>
          </a:r>
          <a:endParaRPr lang="en-US" dirty="0"/>
        </a:p>
      </dgm:t>
    </dgm:pt>
    <dgm:pt modelId="{EA1AF31E-C545-47FA-A901-9B3A0FFDA858}" type="parTrans" cxnId="{701030C2-FD92-4835-ACA8-0DFFB8437E42}">
      <dgm:prSet/>
      <dgm:spPr/>
      <dgm:t>
        <a:bodyPr/>
        <a:lstStyle/>
        <a:p>
          <a:endParaRPr lang="en-US"/>
        </a:p>
      </dgm:t>
    </dgm:pt>
    <dgm:pt modelId="{CAF33363-791D-4B0E-ABAB-04DDBC170F8A}" type="sibTrans" cxnId="{701030C2-FD92-4835-ACA8-0DFFB8437E42}">
      <dgm:prSet/>
      <dgm:spPr/>
      <dgm:t>
        <a:bodyPr/>
        <a:lstStyle/>
        <a:p>
          <a:endParaRPr lang="en-US"/>
        </a:p>
      </dgm:t>
    </dgm:pt>
    <dgm:pt modelId="{B2AD9F9F-462D-4500-B85E-C725A398C388}">
      <dgm:prSet/>
      <dgm:spPr/>
      <dgm:t>
        <a:bodyPr/>
        <a:lstStyle/>
        <a:p>
          <a:r>
            <a:rPr lang="ar-EG" dirty="0" smtClean="0"/>
            <a:t>مكافأة نهاية الخدمة</a:t>
          </a:r>
          <a:endParaRPr lang="en-US" dirty="0"/>
        </a:p>
      </dgm:t>
    </dgm:pt>
    <dgm:pt modelId="{15A3594F-4B46-4693-85DC-B99EDD8D5310}" type="parTrans" cxnId="{A679BE7C-5B78-4C99-BC3D-2A4CFBD25284}">
      <dgm:prSet/>
      <dgm:spPr/>
      <dgm:t>
        <a:bodyPr/>
        <a:lstStyle/>
        <a:p>
          <a:endParaRPr lang="en-US"/>
        </a:p>
      </dgm:t>
    </dgm:pt>
    <dgm:pt modelId="{A681A09F-0201-4570-AD90-FB10F06DE103}" type="sibTrans" cxnId="{A679BE7C-5B78-4C99-BC3D-2A4CFBD25284}">
      <dgm:prSet/>
      <dgm:spPr/>
      <dgm:t>
        <a:bodyPr/>
        <a:lstStyle/>
        <a:p>
          <a:endParaRPr lang="en-US"/>
        </a:p>
      </dgm:t>
    </dgm:pt>
    <dgm:pt modelId="{F7F04AEB-8946-4E0E-A7EE-1223DA47AB97}" type="pres">
      <dgm:prSet presAssocID="{DB048123-2EEE-4893-B51D-52D30D565584}" presName="hierChild1" presStyleCnt="0">
        <dgm:presLayoutVars>
          <dgm:orgChart val="1"/>
          <dgm:chPref val="1"/>
          <dgm:dir/>
          <dgm:animOne val="branch"/>
          <dgm:animLvl val="lvl"/>
          <dgm:resizeHandles/>
        </dgm:presLayoutVars>
      </dgm:prSet>
      <dgm:spPr/>
      <dgm:t>
        <a:bodyPr/>
        <a:lstStyle/>
        <a:p>
          <a:endParaRPr lang="en-US"/>
        </a:p>
      </dgm:t>
    </dgm:pt>
    <dgm:pt modelId="{4C16C520-0D38-439D-B861-D94969AC866A}" type="pres">
      <dgm:prSet presAssocID="{73F8548A-64FB-4106-8DFD-38C911496B1D}" presName="hierRoot1" presStyleCnt="0">
        <dgm:presLayoutVars>
          <dgm:hierBranch val="init"/>
        </dgm:presLayoutVars>
      </dgm:prSet>
      <dgm:spPr/>
    </dgm:pt>
    <dgm:pt modelId="{865A96EA-14B9-476A-AAD7-30013571BD4C}" type="pres">
      <dgm:prSet presAssocID="{73F8548A-64FB-4106-8DFD-38C911496B1D}" presName="rootComposite1" presStyleCnt="0"/>
      <dgm:spPr/>
    </dgm:pt>
    <dgm:pt modelId="{E2A555E3-2DD5-4493-BE57-432A99593ABD}" type="pres">
      <dgm:prSet presAssocID="{73F8548A-64FB-4106-8DFD-38C911496B1D}" presName="rootText1" presStyleLbl="node0" presStyleIdx="0" presStyleCnt="1" custScaleX="88046" custScaleY="72795">
        <dgm:presLayoutVars>
          <dgm:chPref val="3"/>
        </dgm:presLayoutVars>
      </dgm:prSet>
      <dgm:spPr/>
      <dgm:t>
        <a:bodyPr/>
        <a:lstStyle/>
        <a:p>
          <a:endParaRPr lang="en-US"/>
        </a:p>
      </dgm:t>
    </dgm:pt>
    <dgm:pt modelId="{7FF7ACC5-48BF-4860-9AD7-BC56862BE082}" type="pres">
      <dgm:prSet presAssocID="{73F8548A-64FB-4106-8DFD-38C911496B1D}" presName="rootConnector1" presStyleLbl="node1" presStyleIdx="0" presStyleCnt="0"/>
      <dgm:spPr/>
      <dgm:t>
        <a:bodyPr/>
        <a:lstStyle/>
        <a:p>
          <a:endParaRPr lang="en-US"/>
        </a:p>
      </dgm:t>
    </dgm:pt>
    <dgm:pt modelId="{6B0A45F2-262B-487D-AC0D-3168181BC4FE}" type="pres">
      <dgm:prSet presAssocID="{73F8548A-64FB-4106-8DFD-38C911496B1D}" presName="hierChild2" presStyleCnt="0"/>
      <dgm:spPr/>
    </dgm:pt>
    <dgm:pt modelId="{401D0B98-2CF0-43EE-8603-835CC2747872}" type="pres">
      <dgm:prSet presAssocID="{848487C6-2CD7-464C-A7B9-462413505503}" presName="Name37" presStyleLbl="parChTrans1D2" presStyleIdx="0" presStyleCnt="4"/>
      <dgm:spPr/>
      <dgm:t>
        <a:bodyPr/>
        <a:lstStyle/>
        <a:p>
          <a:endParaRPr lang="en-US"/>
        </a:p>
      </dgm:t>
    </dgm:pt>
    <dgm:pt modelId="{2A2EB0C7-69FF-4FAD-9AF5-19BDC6F69F03}" type="pres">
      <dgm:prSet presAssocID="{F941521D-E9C3-459E-8AE7-E7AC31D7E02E}" presName="hierRoot2" presStyleCnt="0">
        <dgm:presLayoutVars>
          <dgm:hierBranch val="init"/>
        </dgm:presLayoutVars>
      </dgm:prSet>
      <dgm:spPr/>
    </dgm:pt>
    <dgm:pt modelId="{D2BAF5ED-AE38-43F9-BFF3-A8486109DF05}" type="pres">
      <dgm:prSet presAssocID="{F941521D-E9C3-459E-8AE7-E7AC31D7E02E}" presName="rootComposite" presStyleCnt="0"/>
      <dgm:spPr/>
    </dgm:pt>
    <dgm:pt modelId="{03140459-A41D-49CC-B63A-7C6CFB89E9AF}" type="pres">
      <dgm:prSet presAssocID="{F941521D-E9C3-459E-8AE7-E7AC31D7E02E}" presName="rootText" presStyleLbl="node2" presStyleIdx="0" presStyleCnt="4" custScaleX="67877" custScaleY="108226" custLinFactNeighborX="1994" custLinFactNeighborY="-3985">
        <dgm:presLayoutVars>
          <dgm:chPref val="3"/>
        </dgm:presLayoutVars>
      </dgm:prSet>
      <dgm:spPr/>
      <dgm:t>
        <a:bodyPr/>
        <a:lstStyle/>
        <a:p>
          <a:endParaRPr lang="en-US"/>
        </a:p>
      </dgm:t>
    </dgm:pt>
    <dgm:pt modelId="{74161113-F7C7-4ED1-8512-EA6E702E5D23}" type="pres">
      <dgm:prSet presAssocID="{F941521D-E9C3-459E-8AE7-E7AC31D7E02E}" presName="rootConnector" presStyleLbl="node2" presStyleIdx="0" presStyleCnt="4"/>
      <dgm:spPr/>
      <dgm:t>
        <a:bodyPr/>
        <a:lstStyle/>
        <a:p>
          <a:endParaRPr lang="en-US"/>
        </a:p>
      </dgm:t>
    </dgm:pt>
    <dgm:pt modelId="{D84C3382-09B1-4BB2-A701-4EF48763A599}" type="pres">
      <dgm:prSet presAssocID="{F941521D-E9C3-459E-8AE7-E7AC31D7E02E}" presName="hierChild4" presStyleCnt="0"/>
      <dgm:spPr/>
    </dgm:pt>
    <dgm:pt modelId="{5DA4325A-5BBF-4D46-BCD5-9F914B7CBD7D}" type="pres">
      <dgm:prSet presAssocID="{F941521D-E9C3-459E-8AE7-E7AC31D7E02E}" presName="hierChild5" presStyleCnt="0"/>
      <dgm:spPr/>
    </dgm:pt>
    <dgm:pt modelId="{DAB6B536-F54C-4FDA-B138-F6E97CEFF14A}" type="pres">
      <dgm:prSet presAssocID="{EA1AF31E-C545-47FA-A901-9B3A0FFDA858}" presName="Name37" presStyleLbl="parChTrans1D2" presStyleIdx="1" presStyleCnt="4"/>
      <dgm:spPr/>
      <dgm:t>
        <a:bodyPr/>
        <a:lstStyle/>
        <a:p>
          <a:endParaRPr lang="en-US"/>
        </a:p>
      </dgm:t>
    </dgm:pt>
    <dgm:pt modelId="{AD91D6EE-DD98-40D2-BC85-30F6A83A726D}" type="pres">
      <dgm:prSet presAssocID="{796DD775-82DF-4DE6-A9A4-AEEBE2109D1D}" presName="hierRoot2" presStyleCnt="0">
        <dgm:presLayoutVars>
          <dgm:hierBranch val="init"/>
        </dgm:presLayoutVars>
      </dgm:prSet>
      <dgm:spPr/>
    </dgm:pt>
    <dgm:pt modelId="{F5DCE72B-579C-458C-98C8-BA33448E2CB7}" type="pres">
      <dgm:prSet presAssocID="{796DD775-82DF-4DE6-A9A4-AEEBE2109D1D}" presName="rootComposite" presStyleCnt="0"/>
      <dgm:spPr/>
    </dgm:pt>
    <dgm:pt modelId="{192F4AE6-F4E3-4943-855B-9859A9D476D4}" type="pres">
      <dgm:prSet presAssocID="{796DD775-82DF-4DE6-A9A4-AEEBE2109D1D}" presName="rootText" presStyleLbl="node2" presStyleIdx="1" presStyleCnt="4">
        <dgm:presLayoutVars>
          <dgm:chPref val="3"/>
        </dgm:presLayoutVars>
      </dgm:prSet>
      <dgm:spPr/>
      <dgm:t>
        <a:bodyPr/>
        <a:lstStyle/>
        <a:p>
          <a:endParaRPr lang="en-US"/>
        </a:p>
      </dgm:t>
    </dgm:pt>
    <dgm:pt modelId="{FC0DFD8C-FB66-4587-95D9-4E44E6771D7B}" type="pres">
      <dgm:prSet presAssocID="{796DD775-82DF-4DE6-A9A4-AEEBE2109D1D}" presName="rootConnector" presStyleLbl="node2" presStyleIdx="1" presStyleCnt="4"/>
      <dgm:spPr/>
      <dgm:t>
        <a:bodyPr/>
        <a:lstStyle/>
        <a:p>
          <a:endParaRPr lang="en-US"/>
        </a:p>
      </dgm:t>
    </dgm:pt>
    <dgm:pt modelId="{03032745-1EF9-416D-911A-5F012195593A}" type="pres">
      <dgm:prSet presAssocID="{796DD775-82DF-4DE6-A9A4-AEEBE2109D1D}" presName="hierChild4" presStyleCnt="0"/>
      <dgm:spPr/>
    </dgm:pt>
    <dgm:pt modelId="{9AE52A95-DF7F-4AB5-9347-AE400BAF0CC5}" type="pres">
      <dgm:prSet presAssocID="{796DD775-82DF-4DE6-A9A4-AEEBE2109D1D}" presName="hierChild5" presStyleCnt="0"/>
      <dgm:spPr/>
    </dgm:pt>
    <dgm:pt modelId="{EE70EFDB-3D1E-429E-AFD7-976D81804B3F}" type="pres">
      <dgm:prSet presAssocID="{15A3594F-4B46-4693-85DC-B99EDD8D5310}" presName="Name37" presStyleLbl="parChTrans1D2" presStyleIdx="2" presStyleCnt="4"/>
      <dgm:spPr/>
      <dgm:t>
        <a:bodyPr/>
        <a:lstStyle/>
        <a:p>
          <a:endParaRPr lang="en-US"/>
        </a:p>
      </dgm:t>
    </dgm:pt>
    <dgm:pt modelId="{49C27AEF-B2E3-4603-BAA9-317C14D7B761}" type="pres">
      <dgm:prSet presAssocID="{B2AD9F9F-462D-4500-B85E-C725A398C388}" presName="hierRoot2" presStyleCnt="0">
        <dgm:presLayoutVars>
          <dgm:hierBranch val="init"/>
        </dgm:presLayoutVars>
      </dgm:prSet>
      <dgm:spPr/>
    </dgm:pt>
    <dgm:pt modelId="{F07BFB38-E11F-4CCD-9D6E-4D522DA2A56F}" type="pres">
      <dgm:prSet presAssocID="{B2AD9F9F-462D-4500-B85E-C725A398C388}" presName="rootComposite" presStyleCnt="0"/>
      <dgm:spPr/>
    </dgm:pt>
    <dgm:pt modelId="{98B0AEBA-7AFD-4549-B047-2B18FDC3BCE3}" type="pres">
      <dgm:prSet presAssocID="{B2AD9F9F-462D-4500-B85E-C725A398C388}" presName="rootText" presStyleLbl="node2" presStyleIdx="2" presStyleCnt="4">
        <dgm:presLayoutVars>
          <dgm:chPref val="3"/>
        </dgm:presLayoutVars>
      </dgm:prSet>
      <dgm:spPr/>
      <dgm:t>
        <a:bodyPr/>
        <a:lstStyle/>
        <a:p>
          <a:endParaRPr lang="en-US"/>
        </a:p>
      </dgm:t>
    </dgm:pt>
    <dgm:pt modelId="{397B7AB8-20C4-4FF6-A69D-FF72FB0FC344}" type="pres">
      <dgm:prSet presAssocID="{B2AD9F9F-462D-4500-B85E-C725A398C388}" presName="rootConnector" presStyleLbl="node2" presStyleIdx="2" presStyleCnt="4"/>
      <dgm:spPr/>
      <dgm:t>
        <a:bodyPr/>
        <a:lstStyle/>
        <a:p>
          <a:endParaRPr lang="en-US"/>
        </a:p>
      </dgm:t>
    </dgm:pt>
    <dgm:pt modelId="{2F495617-A0F6-4E39-A4FE-E280A2537E3A}" type="pres">
      <dgm:prSet presAssocID="{B2AD9F9F-462D-4500-B85E-C725A398C388}" presName="hierChild4" presStyleCnt="0"/>
      <dgm:spPr/>
    </dgm:pt>
    <dgm:pt modelId="{7EB4E882-7022-4D05-B3A6-D5F1887B976B}" type="pres">
      <dgm:prSet presAssocID="{B2AD9F9F-462D-4500-B85E-C725A398C388}" presName="hierChild5" presStyleCnt="0"/>
      <dgm:spPr/>
    </dgm:pt>
    <dgm:pt modelId="{D3B99780-14B5-445E-B62E-CC56622B88CC}" type="pres">
      <dgm:prSet presAssocID="{B4A43F7A-630B-45ED-A99C-7D585961B175}" presName="Name37" presStyleLbl="parChTrans1D2" presStyleIdx="3" presStyleCnt="4"/>
      <dgm:spPr/>
      <dgm:t>
        <a:bodyPr/>
        <a:lstStyle/>
        <a:p>
          <a:endParaRPr lang="en-US"/>
        </a:p>
      </dgm:t>
    </dgm:pt>
    <dgm:pt modelId="{24C79DA3-FD10-499A-A4EF-9FF384DC2EF1}" type="pres">
      <dgm:prSet presAssocID="{08B9ECA0-C955-4CB0-B4B1-2BE3CFA3E069}" presName="hierRoot2" presStyleCnt="0">
        <dgm:presLayoutVars>
          <dgm:hierBranch val="init"/>
        </dgm:presLayoutVars>
      </dgm:prSet>
      <dgm:spPr/>
    </dgm:pt>
    <dgm:pt modelId="{129ECB1B-E4BC-41CA-A65F-F86438D3A453}" type="pres">
      <dgm:prSet presAssocID="{08B9ECA0-C955-4CB0-B4B1-2BE3CFA3E069}" presName="rootComposite" presStyleCnt="0"/>
      <dgm:spPr/>
    </dgm:pt>
    <dgm:pt modelId="{D12F2754-ADE7-42B9-AFAB-EA7AE86D51DA}" type="pres">
      <dgm:prSet presAssocID="{08B9ECA0-C955-4CB0-B4B1-2BE3CFA3E069}" presName="rootText" presStyleLbl="node2" presStyleIdx="3" presStyleCnt="4" custScaleX="72669" custScaleY="105505">
        <dgm:presLayoutVars>
          <dgm:chPref val="3"/>
        </dgm:presLayoutVars>
      </dgm:prSet>
      <dgm:spPr/>
      <dgm:t>
        <a:bodyPr/>
        <a:lstStyle/>
        <a:p>
          <a:endParaRPr lang="en-US"/>
        </a:p>
      </dgm:t>
    </dgm:pt>
    <dgm:pt modelId="{D09B6115-E4E6-4782-86BE-42D7678ECC9B}" type="pres">
      <dgm:prSet presAssocID="{08B9ECA0-C955-4CB0-B4B1-2BE3CFA3E069}" presName="rootConnector" presStyleLbl="node2" presStyleIdx="3" presStyleCnt="4"/>
      <dgm:spPr/>
      <dgm:t>
        <a:bodyPr/>
        <a:lstStyle/>
        <a:p>
          <a:endParaRPr lang="en-US"/>
        </a:p>
      </dgm:t>
    </dgm:pt>
    <dgm:pt modelId="{869DF2A6-6536-4191-BFA3-4026A52DDB9A}" type="pres">
      <dgm:prSet presAssocID="{08B9ECA0-C955-4CB0-B4B1-2BE3CFA3E069}" presName="hierChild4" presStyleCnt="0"/>
      <dgm:spPr/>
    </dgm:pt>
    <dgm:pt modelId="{9C962A52-7CC9-4B45-AB8E-5E706FE400FC}" type="pres">
      <dgm:prSet presAssocID="{08B9ECA0-C955-4CB0-B4B1-2BE3CFA3E069}" presName="hierChild5" presStyleCnt="0"/>
      <dgm:spPr/>
    </dgm:pt>
    <dgm:pt modelId="{55519F38-CA4B-45EB-B031-49F5DC100B0B}" type="pres">
      <dgm:prSet presAssocID="{73F8548A-64FB-4106-8DFD-38C911496B1D}" presName="hierChild3" presStyleCnt="0"/>
      <dgm:spPr/>
    </dgm:pt>
  </dgm:ptLst>
  <dgm:cxnLst>
    <dgm:cxn modelId="{3FD21108-1754-4210-BCE7-1060DC148FEE}" type="presOf" srcId="{73F8548A-64FB-4106-8DFD-38C911496B1D}" destId="{7FF7ACC5-48BF-4860-9AD7-BC56862BE082}" srcOrd="1" destOrd="0" presId="urn:microsoft.com/office/officeart/2005/8/layout/orgChart1"/>
    <dgm:cxn modelId="{EF86194F-A9D8-478E-B496-625DF73B6404}" type="presOf" srcId="{15A3594F-4B46-4693-85DC-B99EDD8D5310}" destId="{EE70EFDB-3D1E-429E-AFD7-976D81804B3F}" srcOrd="0" destOrd="0" presId="urn:microsoft.com/office/officeart/2005/8/layout/orgChart1"/>
    <dgm:cxn modelId="{67F00CDF-FC03-4F0B-AD39-C5B17E508D2D}" type="presOf" srcId="{08B9ECA0-C955-4CB0-B4B1-2BE3CFA3E069}" destId="{D09B6115-E4E6-4782-86BE-42D7678ECC9B}" srcOrd="1" destOrd="0" presId="urn:microsoft.com/office/officeart/2005/8/layout/orgChart1"/>
    <dgm:cxn modelId="{9AE47C7B-B71B-429F-99B4-E25FD052660E}" type="presOf" srcId="{08B9ECA0-C955-4CB0-B4B1-2BE3CFA3E069}" destId="{D12F2754-ADE7-42B9-AFAB-EA7AE86D51DA}" srcOrd="0" destOrd="0" presId="urn:microsoft.com/office/officeart/2005/8/layout/orgChart1"/>
    <dgm:cxn modelId="{04DA3361-015B-4ADE-AF2C-FBBA2791BFCF}" type="presOf" srcId="{B2AD9F9F-462D-4500-B85E-C725A398C388}" destId="{98B0AEBA-7AFD-4549-B047-2B18FDC3BCE3}" srcOrd="0" destOrd="0" presId="urn:microsoft.com/office/officeart/2005/8/layout/orgChart1"/>
    <dgm:cxn modelId="{44CCE288-E05B-4D2C-8D5A-1ADB7737A520}" type="presOf" srcId="{DB048123-2EEE-4893-B51D-52D30D565584}" destId="{F7F04AEB-8946-4E0E-A7EE-1223DA47AB97}" srcOrd="0" destOrd="0" presId="urn:microsoft.com/office/officeart/2005/8/layout/orgChart1"/>
    <dgm:cxn modelId="{A679BE7C-5B78-4C99-BC3D-2A4CFBD25284}" srcId="{73F8548A-64FB-4106-8DFD-38C911496B1D}" destId="{B2AD9F9F-462D-4500-B85E-C725A398C388}" srcOrd="2" destOrd="0" parTransId="{15A3594F-4B46-4693-85DC-B99EDD8D5310}" sibTransId="{A681A09F-0201-4570-AD90-FB10F06DE103}"/>
    <dgm:cxn modelId="{5B0C3FDD-E211-4C5C-A412-9E4D911F5A8B}" type="presOf" srcId="{796DD775-82DF-4DE6-A9A4-AEEBE2109D1D}" destId="{FC0DFD8C-FB66-4587-95D9-4E44E6771D7B}" srcOrd="1" destOrd="0" presId="urn:microsoft.com/office/officeart/2005/8/layout/orgChart1"/>
    <dgm:cxn modelId="{701030C2-FD92-4835-ACA8-0DFFB8437E42}" srcId="{73F8548A-64FB-4106-8DFD-38C911496B1D}" destId="{796DD775-82DF-4DE6-A9A4-AEEBE2109D1D}" srcOrd="1" destOrd="0" parTransId="{EA1AF31E-C545-47FA-A901-9B3A0FFDA858}" sibTransId="{CAF33363-791D-4B0E-ABAB-04DDBC170F8A}"/>
    <dgm:cxn modelId="{57D12005-7431-4727-92E2-3572C32B1F71}" type="presOf" srcId="{F941521D-E9C3-459E-8AE7-E7AC31D7E02E}" destId="{74161113-F7C7-4ED1-8512-EA6E702E5D23}" srcOrd="1" destOrd="0" presId="urn:microsoft.com/office/officeart/2005/8/layout/orgChart1"/>
    <dgm:cxn modelId="{D5E8A12A-B4A3-4152-B4F2-8BDE098D35A8}" type="presOf" srcId="{B4A43F7A-630B-45ED-A99C-7D585961B175}" destId="{D3B99780-14B5-445E-B62E-CC56622B88CC}" srcOrd="0" destOrd="0" presId="urn:microsoft.com/office/officeart/2005/8/layout/orgChart1"/>
    <dgm:cxn modelId="{197C0C77-C6AE-471D-918E-CD7B907284D0}" srcId="{73F8548A-64FB-4106-8DFD-38C911496B1D}" destId="{08B9ECA0-C955-4CB0-B4B1-2BE3CFA3E069}" srcOrd="3" destOrd="0" parTransId="{B4A43F7A-630B-45ED-A99C-7D585961B175}" sibTransId="{CB7DE8AC-2DC8-4CB4-9AE1-6A68851D2A32}"/>
    <dgm:cxn modelId="{13238711-5541-4608-8DDE-E527F63A7CB4}" type="presOf" srcId="{848487C6-2CD7-464C-A7B9-462413505503}" destId="{401D0B98-2CF0-43EE-8603-835CC2747872}" srcOrd="0" destOrd="0" presId="urn:microsoft.com/office/officeart/2005/8/layout/orgChart1"/>
    <dgm:cxn modelId="{455A42F9-438D-44D5-B7F1-977CC15E1D3F}" type="presOf" srcId="{EA1AF31E-C545-47FA-A901-9B3A0FFDA858}" destId="{DAB6B536-F54C-4FDA-B138-F6E97CEFF14A}" srcOrd="0" destOrd="0" presId="urn:microsoft.com/office/officeart/2005/8/layout/orgChart1"/>
    <dgm:cxn modelId="{72F37063-4EB5-4B4D-A3B0-0C9A71024D66}" srcId="{DB048123-2EEE-4893-B51D-52D30D565584}" destId="{73F8548A-64FB-4106-8DFD-38C911496B1D}" srcOrd="0" destOrd="0" parTransId="{0643AC60-CFF6-4882-ACB8-2FC8DC5C40A2}" sibTransId="{5C53B502-3C1A-4290-8A92-AA7DB93D872A}"/>
    <dgm:cxn modelId="{7525086D-FB08-4FF1-AD18-52F7B8B22DE6}" type="presOf" srcId="{796DD775-82DF-4DE6-A9A4-AEEBE2109D1D}" destId="{192F4AE6-F4E3-4943-855B-9859A9D476D4}" srcOrd="0" destOrd="0" presId="urn:microsoft.com/office/officeart/2005/8/layout/orgChart1"/>
    <dgm:cxn modelId="{A698A7BF-9156-4D79-AD7D-F884E58449A4}" type="presOf" srcId="{B2AD9F9F-462D-4500-B85E-C725A398C388}" destId="{397B7AB8-20C4-4FF6-A69D-FF72FB0FC344}" srcOrd="1" destOrd="0" presId="urn:microsoft.com/office/officeart/2005/8/layout/orgChart1"/>
    <dgm:cxn modelId="{5001BF6E-95A3-438F-A103-992B443A958E}" type="presOf" srcId="{F941521D-E9C3-459E-8AE7-E7AC31D7E02E}" destId="{03140459-A41D-49CC-B63A-7C6CFB89E9AF}" srcOrd="0" destOrd="0" presId="urn:microsoft.com/office/officeart/2005/8/layout/orgChart1"/>
    <dgm:cxn modelId="{BF021237-3C68-44BF-A67E-7A1C65EE4995}" srcId="{73F8548A-64FB-4106-8DFD-38C911496B1D}" destId="{F941521D-E9C3-459E-8AE7-E7AC31D7E02E}" srcOrd="0" destOrd="0" parTransId="{848487C6-2CD7-464C-A7B9-462413505503}" sibTransId="{DDCC79CA-B549-4C1F-BDDF-40844C5456DA}"/>
    <dgm:cxn modelId="{562AF57F-B26F-42DC-B2CC-88B95E17C878}" type="presOf" srcId="{73F8548A-64FB-4106-8DFD-38C911496B1D}" destId="{E2A555E3-2DD5-4493-BE57-432A99593ABD}" srcOrd="0" destOrd="0" presId="urn:microsoft.com/office/officeart/2005/8/layout/orgChart1"/>
    <dgm:cxn modelId="{60CC68C2-82A5-4B97-918D-6D1D42914E58}" type="presParOf" srcId="{F7F04AEB-8946-4E0E-A7EE-1223DA47AB97}" destId="{4C16C520-0D38-439D-B861-D94969AC866A}" srcOrd="0" destOrd="0" presId="urn:microsoft.com/office/officeart/2005/8/layout/orgChart1"/>
    <dgm:cxn modelId="{E0098211-2B54-47AB-8EA2-C0338821AA30}" type="presParOf" srcId="{4C16C520-0D38-439D-B861-D94969AC866A}" destId="{865A96EA-14B9-476A-AAD7-30013571BD4C}" srcOrd="0" destOrd="0" presId="urn:microsoft.com/office/officeart/2005/8/layout/orgChart1"/>
    <dgm:cxn modelId="{A97F7C11-2E9C-49BE-9D27-17661A62558A}" type="presParOf" srcId="{865A96EA-14B9-476A-AAD7-30013571BD4C}" destId="{E2A555E3-2DD5-4493-BE57-432A99593ABD}" srcOrd="0" destOrd="0" presId="urn:microsoft.com/office/officeart/2005/8/layout/orgChart1"/>
    <dgm:cxn modelId="{E999D641-6E26-440E-923B-A84B73F42800}" type="presParOf" srcId="{865A96EA-14B9-476A-AAD7-30013571BD4C}" destId="{7FF7ACC5-48BF-4860-9AD7-BC56862BE082}" srcOrd="1" destOrd="0" presId="urn:microsoft.com/office/officeart/2005/8/layout/orgChart1"/>
    <dgm:cxn modelId="{1F2FF8FE-7BC8-4D26-BFA6-EEBCDC0217F9}" type="presParOf" srcId="{4C16C520-0D38-439D-B861-D94969AC866A}" destId="{6B0A45F2-262B-487D-AC0D-3168181BC4FE}" srcOrd="1" destOrd="0" presId="urn:microsoft.com/office/officeart/2005/8/layout/orgChart1"/>
    <dgm:cxn modelId="{7DDA90F3-755F-4108-A51E-AB4A20A4267D}" type="presParOf" srcId="{6B0A45F2-262B-487D-AC0D-3168181BC4FE}" destId="{401D0B98-2CF0-43EE-8603-835CC2747872}" srcOrd="0" destOrd="0" presId="urn:microsoft.com/office/officeart/2005/8/layout/orgChart1"/>
    <dgm:cxn modelId="{6C918F75-FC0F-4480-8AE1-BAEF7DC8547F}" type="presParOf" srcId="{6B0A45F2-262B-487D-AC0D-3168181BC4FE}" destId="{2A2EB0C7-69FF-4FAD-9AF5-19BDC6F69F03}" srcOrd="1" destOrd="0" presId="urn:microsoft.com/office/officeart/2005/8/layout/orgChart1"/>
    <dgm:cxn modelId="{34D2B816-4E43-4B1A-A017-1811D7B2A1FD}" type="presParOf" srcId="{2A2EB0C7-69FF-4FAD-9AF5-19BDC6F69F03}" destId="{D2BAF5ED-AE38-43F9-BFF3-A8486109DF05}" srcOrd="0" destOrd="0" presId="urn:microsoft.com/office/officeart/2005/8/layout/orgChart1"/>
    <dgm:cxn modelId="{A7FA553E-6A72-4CCF-8AF6-C459FBBA8B2A}" type="presParOf" srcId="{D2BAF5ED-AE38-43F9-BFF3-A8486109DF05}" destId="{03140459-A41D-49CC-B63A-7C6CFB89E9AF}" srcOrd="0" destOrd="0" presId="urn:microsoft.com/office/officeart/2005/8/layout/orgChart1"/>
    <dgm:cxn modelId="{BC39BCD5-3143-4759-92E0-C33F41BD61EE}" type="presParOf" srcId="{D2BAF5ED-AE38-43F9-BFF3-A8486109DF05}" destId="{74161113-F7C7-4ED1-8512-EA6E702E5D23}" srcOrd="1" destOrd="0" presId="urn:microsoft.com/office/officeart/2005/8/layout/orgChart1"/>
    <dgm:cxn modelId="{53DCAD64-88BB-44C3-9000-751370976BDC}" type="presParOf" srcId="{2A2EB0C7-69FF-4FAD-9AF5-19BDC6F69F03}" destId="{D84C3382-09B1-4BB2-A701-4EF48763A599}" srcOrd="1" destOrd="0" presId="urn:microsoft.com/office/officeart/2005/8/layout/orgChart1"/>
    <dgm:cxn modelId="{0C8F992E-1507-4EDF-B1C8-66224942FBEC}" type="presParOf" srcId="{2A2EB0C7-69FF-4FAD-9AF5-19BDC6F69F03}" destId="{5DA4325A-5BBF-4D46-BCD5-9F914B7CBD7D}" srcOrd="2" destOrd="0" presId="urn:microsoft.com/office/officeart/2005/8/layout/orgChart1"/>
    <dgm:cxn modelId="{A211E1D9-5E33-4A27-A6FB-C1EEF2176FFA}" type="presParOf" srcId="{6B0A45F2-262B-487D-AC0D-3168181BC4FE}" destId="{DAB6B536-F54C-4FDA-B138-F6E97CEFF14A}" srcOrd="2" destOrd="0" presId="urn:microsoft.com/office/officeart/2005/8/layout/orgChart1"/>
    <dgm:cxn modelId="{EBA57E48-7B36-49DA-B819-8E0FAF85F808}" type="presParOf" srcId="{6B0A45F2-262B-487D-AC0D-3168181BC4FE}" destId="{AD91D6EE-DD98-40D2-BC85-30F6A83A726D}" srcOrd="3" destOrd="0" presId="urn:microsoft.com/office/officeart/2005/8/layout/orgChart1"/>
    <dgm:cxn modelId="{E92887FE-C641-47A4-AAD0-1C1454F52EC4}" type="presParOf" srcId="{AD91D6EE-DD98-40D2-BC85-30F6A83A726D}" destId="{F5DCE72B-579C-458C-98C8-BA33448E2CB7}" srcOrd="0" destOrd="0" presId="urn:microsoft.com/office/officeart/2005/8/layout/orgChart1"/>
    <dgm:cxn modelId="{24A04C66-E7EF-4815-BCF0-86719AF50BD7}" type="presParOf" srcId="{F5DCE72B-579C-458C-98C8-BA33448E2CB7}" destId="{192F4AE6-F4E3-4943-855B-9859A9D476D4}" srcOrd="0" destOrd="0" presId="urn:microsoft.com/office/officeart/2005/8/layout/orgChart1"/>
    <dgm:cxn modelId="{5DBC2F30-4CDB-45BC-AF79-67B83F6887F8}" type="presParOf" srcId="{F5DCE72B-579C-458C-98C8-BA33448E2CB7}" destId="{FC0DFD8C-FB66-4587-95D9-4E44E6771D7B}" srcOrd="1" destOrd="0" presId="urn:microsoft.com/office/officeart/2005/8/layout/orgChart1"/>
    <dgm:cxn modelId="{76D8B891-33C0-4721-BAE2-1F87B41FF98E}" type="presParOf" srcId="{AD91D6EE-DD98-40D2-BC85-30F6A83A726D}" destId="{03032745-1EF9-416D-911A-5F012195593A}" srcOrd="1" destOrd="0" presId="urn:microsoft.com/office/officeart/2005/8/layout/orgChart1"/>
    <dgm:cxn modelId="{4398E1F9-D658-4700-B0ED-21FD70219F4B}" type="presParOf" srcId="{AD91D6EE-DD98-40D2-BC85-30F6A83A726D}" destId="{9AE52A95-DF7F-4AB5-9347-AE400BAF0CC5}" srcOrd="2" destOrd="0" presId="urn:microsoft.com/office/officeart/2005/8/layout/orgChart1"/>
    <dgm:cxn modelId="{00EF0C0F-71A2-4705-B0ED-A1BD81EC0805}" type="presParOf" srcId="{6B0A45F2-262B-487D-AC0D-3168181BC4FE}" destId="{EE70EFDB-3D1E-429E-AFD7-976D81804B3F}" srcOrd="4" destOrd="0" presId="urn:microsoft.com/office/officeart/2005/8/layout/orgChart1"/>
    <dgm:cxn modelId="{37E6C9CD-D2C1-4F8F-8BB4-ED44DD585B2E}" type="presParOf" srcId="{6B0A45F2-262B-487D-AC0D-3168181BC4FE}" destId="{49C27AEF-B2E3-4603-BAA9-317C14D7B761}" srcOrd="5" destOrd="0" presId="urn:microsoft.com/office/officeart/2005/8/layout/orgChart1"/>
    <dgm:cxn modelId="{DDA955FB-5A0B-466A-9C15-CF31AFDED79D}" type="presParOf" srcId="{49C27AEF-B2E3-4603-BAA9-317C14D7B761}" destId="{F07BFB38-E11F-4CCD-9D6E-4D522DA2A56F}" srcOrd="0" destOrd="0" presId="urn:microsoft.com/office/officeart/2005/8/layout/orgChart1"/>
    <dgm:cxn modelId="{08BDB58B-6FD2-4B2B-82A3-8925F2B27F3C}" type="presParOf" srcId="{F07BFB38-E11F-4CCD-9D6E-4D522DA2A56F}" destId="{98B0AEBA-7AFD-4549-B047-2B18FDC3BCE3}" srcOrd="0" destOrd="0" presId="urn:microsoft.com/office/officeart/2005/8/layout/orgChart1"/>
    <dgm:cxn modelId="{F7C709AC-3670-493A-A380-5C64930B4FE0}" type="presParOf" srcId="{F07BFB38-E11F-4CCD-9D6E-4D522DA2A56F}" destId="{397B7AB8-20C4-4FF6-A69D-FF72FB0FC344}" srcOrd="1" destOrd="0" presId="urn:microsoft.com/office/officeart/2005/8/layout/orgChart1"/>
    <dgm:cxn modelId="{7E128F3A-39FC-4137-AA75-304EA97E658B}" type="presParOf" srcId="{49C27AEF-B2E3-4603-BAA9-317C14D7B761}" destId="{2F495617-A0F6-4E39-A4FE-E280A2537E3A}" srcOrd="1" destOrd="0" presId="urn:microsoft.com/office/officeart/2005/8/layout/orgChart1"/>
    <dgm:cxn modelId="{A91E867F-3D65-4137-82AB-FA2BF641893C}" type="presParOf" srcId="{49C27AEF-B2E3-4603-BAA9-317C14D7B761}" destId="{7EB4E882-7022-4D05-B3A6-D5F1887B976B}" srcOrd="2" destOrd="0" presId="urn:microsoft.com/office/officeart/2005/8/layout/orgChart1"/>
    <dgm:cxn modelId="{435FFA88-A40B-4B9C-A2DC-22AF19CA2AE3}" type="presParOf" srcId="{6B0A45F2-262B-487D-AC0D-3168181BC4FE}" destId="{D3B99780-14B5-445E-B62E-CC56622B88CC}" srcOrd="6" destOrd="0" presId="urn:microsoft.com/office/officeart/2005/8/layout/orgChart1"/>
    <dgm:cxn modelId="{0D7734C3-4B67-4C8E-9B05-74198E1A4912}" type="presParOf" srcId="{6B0A45F2-262B-487D-AC0D-3168181BC4FE}" destId="{24C79DA3-FD10-499A-A4EF-9FF384DC2EF1}" srcOrd="7" destOrd="0" presId="urn:microsoft.com/office/officeart/2005/8/layout/orgChart1"/>
    <dgm:cxn modelId="{789F0681-CAC2-4483-9444-914E6D135762}" type="presParOf" srcId="{24C79DA3-FD10-499A-A4EF-9FF384DC2EF1}" destId="{129ECB1B-E4BC-41CA-A65F-F86438D3A453}" srcOrd="0" destOrd="0" presId="urn:microsoft.com/office/officeart/2005/8/layout/orgChart1"/>
    <dgm:cxn modelId="{ABD8CF67-1009-40E5-91BC-BE85E1E0AF91}" type="presParOf" srcId="{129ECB1B-E4BC-41CA-A65F-F86438D3A453}" destId="{D12F2754-ADE7-42B9-AFAB-EA7AE86D51DA}" srcOrd="0" destOrd="0" presId="urn:microsoft.com/office/officeart/2005/8/layout/orgChart1"/>
    <dgm:cxn modelId="{4C15D72D-E1B1-4F14-A39B-295F2F159CDC}" type="presParOf" srcId="{129ECB1B-E4BC-41CA-A65F-F86438D3A453}" destId="{D09B6115-E4E6-4782-86BE-42D7678ECC9B}" srcOrd="1" destOrd="0" presId="urn:microsoft.com/office/officeart/2005/8/layout/orgChart1"/>
    <dgm:cxn modelId="{6DF939D7-0F07-4FE7-BA6C-B693700B63B9}" type="presParOf" srcId="{24C79DA3-FD10-499A-A4EF-9FF384DC2EF1}" destId="{869DF2A6-6536-4191-BFA3-4026A52DDB9A}" srcOrd="1" destOrd="0" presId="urn:microsoft.com/office/officeart/2005/8/layout/orgChart1"/>
    <dgm:cxn modelId="{9CF6F3F1-8A26-4D86-9812-9F2ED2E79CF3}" type="presParOf" srcId="{24C79DA3-FD10-499A-A4EF-9FF384DC2EF1}" destId="{9C962A52-7CC9-4B45-AB8E-5E706FE400FC}" srcOrd="2" destOrd="0" presId="urn:microsoft.com/office/officeart/2005/8/layout/orgChart1"/>
    <dgm:cxn modelId="{0796899D-A962-4D89-95E5-C576BE069D42}" type="presParOf" srcId="{4C16C520-0D38-439D-B861-D94969AC866A}" destId="{55519F38-CA4B-45EB-B031-49F5DC100B0B}" srcOrd="2" destOrd="0" presId="urn:microsoft.com/office/officeart/2005/8/layout/orgChart1"/>
  </dgm:cxnLst>
  <dgm:bg/>
  <dgm:whole/>
</dgm:dataModel>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8C5A6FD5-BC7A-4EFE-8CBF-0965D242B805}" type="datetimeFigureOut">
              <a:rPr lang="en-US"/>
              <a:pPr>
                <a:defRPr/>
              </a:pPr>
              <a:t>9/30/2010</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E6BFC414-673C-48DD-8633-9F3CECFBAFFF}"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4C00FBD2-4C23-4914-A29E-7F39B9872AD1}" type="datetimeFigureOut">
              <a:rPr lang="en-US"/>
              <a:pPr>
                <a:defRPr/>
              </a:pPr>
              <a:t>9/30/2010</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83790BF9-FDD9-49DE-B4E2-EF738EF6E34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71BCD33-AB5B-456E-9B6F-8BD410F97B61}" type="datetimeFigureOut">
              <a:rPr lang="en-US"/>
              <a:pPr>
                <a:defRPr/>
              </a:pPr>
              <a:t>9/30/2010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6F5B5A2-3FF8-4040-A0BC-F26ED48421E8}"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95879E7A-4305-4487-A2E0-79932D605941}" type="datetimeFigureOut">
              <a:rPr lang="en-US"/>
              <a:pPr>
                <a:defRPr/>
              </a:pPr>
              <a:t>9/30/2010</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0AFB9A36-677E-481F-8DA0-7634A7DFEEE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05964ADA-AB69-45B4-B99F-6DC0FA4196D6}" type="datetimeFigureOut">
              <a:rPr lang="en-US"/>
              <a:pPr>
                <a:defRPr/>
              </a:pPr>
              <a:t>9/30/2010</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C8BEEE39-BB8D-492D-BDEF-396E038B9EA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8C5135DC-660D-40CC-84C9-A057DED95AF6}" type="datetimeFigureOut">
              <a:rPr lang="en-US"/>
              <a:pPr>
                <a:defRPr/>
              </a:pPr>
              <a:t>9/30/2010</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6925C33B-4F84-49C0-B49C-22A0C30F221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C703A8A4-308B-4842-953A-884B8E0DD464}" type="datetimeFigureOut">
              <a:rPr lang="en-US"/>
              <a:pPr>
                <a:defRPr/>
              </a:pPr>
              <a:t>9/30/2010</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3FD0D528-9F93-466D-B766-A5752350020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29622C1A-9D37-4CF5-AF7C-BC498178D17D}" type="datetimeFigureOut">
              <a:rPr lang="en-US"/>
              <a:pPr>
                <a:defRPr/>
              </a:pPr>
              <a:t>9/30/2010</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418E6E11-979D-442B-8483-321EFAAF904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BD413569-0F87-4214-A19A-B6DB5193340E}" type="datetimeFigureOut">
              <a:rPr lang="en-US"/>
              <a:pPr>
                <a:defRPr/>
              </a:pPr>
              <a:t>9/30/2010</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84E1306C-17D9-46EB-90BD-24C3A424DEA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0091CD6F-FCC7-48C0-A1A0-97576DB227C9}" type="datetimeFigureOut">
              <a:rPr lang="en-US"/>
              <a:pPr>
                <a:defRPr/>
              </a:pPr>
              <a:t>9/30/2010</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C4F6B922-DAA0-49B9-8DA9-4F581F65E59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8BEE32CC-C4C4-415F-A37C-36DD01CF1839}" type="datetimeFigureOut">
              <a:rPr lang="en-US"/>
              <a:pPr>
                <a:defRPr/>
              </a:pPr>
              <a:t>9/30/2010</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CC0D0A9F-28A2-4CA2-B7D2-5803B710F91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68FA8E06-4884-49A4-B294-600DC1E30495}" type="datetimeFigureOut">
              <a:rPr lang="en-US"/>
              <a:pPr>
                <a:defRPr/>
              </a:pPr>
              <a:t>9/30/2010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EFD24701-388E-425B-A27E-6F921BF3444E}"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865" r:id="rId1"/>
    <p:sldLayoutId id="2147483857" r:id="rId2"/>
    <p:sldLayoutId id="2147483866" r:id="rId3"/>
    <p:sldLayoutId id="2147483858" r:id="rId4"/>
    <p:sldLayoutId id="2147483859" r:id="rId5"/>
    <p:sldLayoutId id="2147483860" r:id="rId6"/>
    <p:sldLayoutId id="2147483861" r:id="rId7"/>
    <p:sldLayoutId id="2147483862" r:id="rId8"/>
    <p:sldLayoutId id="2147483867" r:id="rId9"/>
    <p:sldLayoutId id="2147483863" r:id="rId10"/>
    <p:sldLayoutId id="2147483864"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cid:image003.jpg@01CA5646.DD8BB320" TargetMode="Externa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cid:image003.jpg@01CA5646.DD8BB320" TargetMode="External"/><Relationship Id="rId2" Type="http://schemas.openxmlformats.org/officeDocument/2006/relationships/image" Target="../media/image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ubtitle 2"/>
          <p:cNvSpPr>
            <a:spLocks noGrp="1"/>
          </p:cNvSpPr>
          <p:nvPr>
            <p:ph type="subTitle" idx="1"/>
          </p:nvPr>
        </p:nvSpPr>
        <p:spPr>
          <a:xfrm>
            <a:off x="685800" y="2209800"/>
            <a:ext cx="7854950" cy="1752600"/>
          </a:xfrm>
        </p:spPr>
        <p:txBody>
          <a:bodyPr/>
          <a:lstStyle/>
          <a:p>
            <a:pPr marR="0" algn="ctr" rtl="1" eaLnBrk="1" hangingPunct="1"/>
            <a:r>
              <a:rPr lang="ar-EG" sz="9600" dirty="0" smtClean="0">
                <a:latin typeface="Calibri" pitchFamily="34" charset="0"/>
                <a:ea typeface="Majalla UI"/>
              </a:rPr>
              <a:t>نايـــل تكــافل</a:t>
            </a:r>
            <a:endParaRPr lang="en-US" sz="9600" dirty="0" smtClean="0">
              <a:latin typeface="Calibri" pitchFamily="34" charset="0"/>
            </a:endParaRPr>
          </a:p>
        </p:txBody>
      </p:sp>
      <p:pic>
        <p:nvPicPr>
          <p:cNvPr id="5124" name="Picture 5" descr="cid:image003.jpg@01CA5646.DD8BB320"/>
          <p:cNvPicPr>
            <a:picLocks noChangeAspect="1" noChangeArrowheads="1"/>
          </p:cNvPicPr>
          <p:nvPr/>
        </p:nvPicPr>
        <p:blipFill>
          <a:blip r:embed="rId2" r:link="rId3"/>
          <a:srcRect/>
          <a:stretch>
            <a:fillRect/>
          </a:stretch>
        </p:blipFill>
        <p:spPr bwMode="auto">
          <a:xfrm>
            <a:off x="6858000" y="4495800"/>
            <a:ext cx="1981200" cy="685800"/>
          </a:xfrm>
          <a:prstGeom prst="rect">
            <a:avLst/>
          </a:prstGeom>
          <a:noFill/>
          <a:ln w="9525">
            <a:noFill/>
            <a:miter lim="800000"/>
            <a:headEnd/>
            <a:tailEnd/>
          </a:ln>
        </p:spPr>
      </p:pic>
      <p:sp>
        <p:nvSpPr>
          <p:cNvPr id="5" name="Rectangle 3"/>
          <p:cNvSpPr>
            <a:spLocks noChangeArrowheads="1"/>
          </p:cNvSpPr>
          <p:nvPr/>
        </p:nvSpPr>
        <p:spPr bwMode="auto">
          <a:xfrm>
            <a:off x="7162800" y="5562600"/>
            <a:ext cx="1066800" cy="762000"/>
          </a:xfrm>
          <a:prstGeom prst="rect">
            <a:avLst/>
          </a:prstGeom>
          <a:solidFill>
            <a:srgbClr val="00A1DA"/>
          </a:solidFill>
          <a:ln w="12700">
            <a:solidFill>
              <a:srgbClr val="00B0F0"/>
            </a:solidFill>
            <a:miter lim="800000"/>
            <a:headEnd/>
            <a:tailEnd/>
          </a:ln>
          <a:effectLst>
            <a:outerShdw dist="28398" dir="3806097" algn="ctr" rotWithShape="0">
              <a:srgbClr val="243F60"/>
            </a:outerShdw>
          </a:effectLst>
        </p:spPr>
        <p:txBody>
          <a:bodyPr/>
          <a:lstStyle/>
          <a:p>
            <a:pPr algn="ctr" fontAlgn="auto">
              <a:spcBef>
                <a:spcPts val="0"/>
              </a:spcBef>
              <a:spcAft>
                <a:spcPts val="0"/>
              </a:spcAft>
              <a:defRPr/>
            </a:pPr>
            <a:r>
              <a:rPr lang="en-US" sz="1400" b="1" dirty="0">
                <a:solidFill>
                  <a:srgbClr val="FFFFFF"/>
                </a:solidFill>
                <a:latin typeface="Calibri" pitchFamily="34" charset="0"/>
                <a:ea typeface="Arial" pitchFamily="34" charset="0"/>
                <a:cs typeface="+mn-cs"/>
              </a:rPr>
              <a:t>TOKIO</a:t>
            </a:r>
          </a:p>
          <a:p>
            <a:pPr algn="ctr" fontAlgn="auto">
              <a:spcBef>
                <a:spcPts val="0"/>
              </a:spcBef>
              <a:spcAft>
                <a:spcPts val="0"/>
              </a:spcAft>
              <a:defRPr/>
            </a:pPr>
            <a:r>
              <a:rPr lang="en-US" sz="1400" b="1" dirty="0">
                <a:solidFill>
                  <a:srgbClr val="FFFFFF"/>
                </a:solidFill>
                <a:latin typeface="Calibri" pitchFamily="34" charset="0"/>
                <a:ea typeface="Arial" pitchFamily="34" charset="0"/>
                <a:cs typeface="+mn-cs"/>
              </a:rPr>
              <a:t>MARINE</a:t>
            </a:r>
          </a:p>
          <a:p>
            <a:pPr algn="ctr" fontAlgn="auto">
              <a:spcBef>
                <a:spcPts val="0"/>
              </a:spcBef>
              <a:spcAft>
                <a:spcPts val="0"/>
              </a:spcAft>
              <a:defRPr/>
            </a:pPr>
            <a:r>
              <a:rPr lang="en-US" sz="1400" b="1" dirty="0">
                <a:solidFill>
                  <a:srgbClr val="FFFFFF"/>
                </a:solidFill>
                <a:latin typeface="Calibri" pitchFamily="34" charset="0"/>
                <a:ea typeface="Arial" pitchFamily="34" charset="0"/>
                <a:cs typeface="+mn-cs"/>
              </a:rPr>
              <a:t>GROUP</a:t>
            </a:r>
            <a:endParaRPr lang="en-US" sz="1400" dirty="0">
              <a:latin typeface="+mn-lt"/>
              <a:cs typeface="+mn-cs"/>
            </a:endParaRPr>
          </a:p>
        </p:txBody>
      </p:sp>
      <p:sp>
        <p:nvSpPr>
          <p:cNvPr id="6" name="Rectangle 5"/>
          <p:cNvSpPr/>
          <p:nvPr/>
        </p:nvSpPr>
        <p:spPr>
          <a:xfrm>
            <a:off x="7086600" y="5257800"/>
            <a:ext cx="1362075" cy="307975"/>
          </a:xfrm>
          <a:prstGeom prst="rect">
            <a:avLst/>
          </a:prstGeom>
        </p:spPr>
        <p:txBody>
          <a:bodyPr wrap="square">
            <a:spAutoFit/>
          </a:bodyPr>
          <a:lstStyle/>
          <a:p>
            <a:pPr fontAlgn="auto">
              <a:spcBef>
                <a:spcPts val="0"/>
              </a:spcBef>
              <a:spcAft>
                <a:spcPts val="0"/>
              </a:spcAft>
              <a:defRPr/>
            </a:pPr>
            <a:r>
              <a:rPr lang="en-US" sz="1400" b="1" dirty="0">
                <a:effectLst>
                  <a:outerShdw blurRad="38100" dist="38100" dir="2700000" algn="tl">
                    <a:srgbClr val="000000">
                      <a:alpha val="43137"/>
                    </a:srgbClr>
                  </a:outerShdw>
                </a:effectLst>
                <a:latin typeface="+mj-lt"/>
                <a:cs typeface="Simplified Arabic" pitchFamily="2" charset="-78"/>
              </a:rPr>
              <a:t>   Member of</a:t>
            </a:r>
            <a:endParaRPr lang="en-US" sz="1400" dirty="0">
              <a:latin typeface="+mj-lt"/>
              <a:cs typeface="Arial" charset="0"/>
            </a:endParaRPr>
          </a:p>
        </p:txBody>
      </p:sp>
    </p:spTree>
  </p:cSld>
  <p:clrMapOvr>
    <a:masterClrMapping/>
  </p:clrMapOvr>
  <p:transition>
    <p:split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704850"/>
            <a:ext cx="8229600" cy="666750"/>
          </a:xfrm>
        </p:spPr>
        <p:txBody>
          <a:bodyPr/>
          <a:lstStyle/>
          <a:p>
            <a:pPr algn="r" rtl="1"/>
            <a:r>
              <a:rPr lang="ar-EG" sz="4400" b="1" smtClean="0"/>
              <a:t>الشركة الأم</a:t>
            </a:r>
            <a:endParaRPr lang="en-US" sz="4400" b="1" smtClean="0"/>
          </a:p>
        </p:txBody>
      </p:sp>
      <p:sp>
        <p:nvSpPr>
          <p:cNvPr id="3" name="Content Placeholder 2"/>
          <p:cNvSpPr>
            <a:spLocks noGrp="1"/>
          </p:cNvSpPr>
          <p:nvPr>
            <p:ph idx="1"/>
          </p:nvPr>
        </p:nvSpPr>
        <p:spPr>
          <a:xfrm>
            <a:off x="457200" y="1295400"/>
            <a:ext cx="8229600" cy="5257800"/>
          </a:xfrm>
        </p:spPr>
        <p:txBody>
          <a:bodyPr/>
          <a:lstStyle/>
          <a:p>
            <a:pPr algn="just" rtl="1">
              <a:defRPr/>
            </a:pPr>
            <a:r>
              <a:rPr lang="ar-SA" sz="2800" b="1" dirty="0" smtClean="0">
                <a:cs typeface="+mj-cs"/>
              </a:rPr>
              <a:t>تعتبر نايل تكافل هي ثمرة تعاون بين عملاقين هما الشركة المصرية الكويتية القابضة احدي مجموعة الخرافي للاستثمار في جمهورية مصر العربية والمعروفة إقليميا ككيان تجاري قوي وراسخ وذو ثقل عالمي وخبرة بالسوق المحلي إضافة </a:t>
            </a:r>
            <a:r>
              <a:rPr lang="ar-EG" sz="2800" b="1" dirty="0" err="1" smtClean="0">
                <a:cs typeface="+mj-cs"/>
              </a:rPr>
              <a:t>إ</a:t>
            </a:r>
            <a:r>
              <a:rPr lang="ar-SA" sz="2800" b="1" dirty="0" smtClean="0">
                <a:cs typeface="+mj-cs"/>
              </a:rPr>
              <a:t>ل</a:t>
            </a:r>
            <a:r>
              <a:rPr lang="ar-EG" sz="2800" b="1" dirty="0" smtClean="0">
                <a:cs typeface="+mj-cs"/>
              </a:rPr>
              <a:t>ى</a:t>
            </a:r>
            <a:r>
              <a:rPr lang="ar-SA" sz="2800" b="1" dirty="0" smtClean="0">
                <a:cs typeface="+mj-cs"/>
              </a:rPr>
              <a:t> أنشطتها الاستثمارية المتنوعة القادرة علي إدارة مجالات عمل متعددة مثل تكنولوجيا المعلومات والتصنيع </a:t>
            </a:r>
            <a:r>
              <a:rPr lang="ar-SA" sz="2800" b="1" dirty="0" smtClean="0">
                <a:cs typeface="+mj-cs"/>
              </a:rPr>
              <a:t>والبتر</a:t>
            </a:r>
            <a:r>
              <a:rPr lang="ar-EG" sz="2800" b="1" dirty="0" err="1" smtClean="0">
                <a:cs typeface="+mj-cs"/>
              </a:rPr>
              <a:t>ال</a:t>
            </a:r>
            <a:r>
              <a:rPr lang="ar-SA" sz="2800" b="1" dirty="0" smtClean="0">
                <a:cs typeface="+mj-cs"/>
              </a:rPr>
              <a:t> و</a:t>
            </a:r>
            <a:r>
              <a:rPr lang="ar-EG" sz="2800" b="1" dirty="0" err="1" smtClean="0">
                <a:cs typeface="+mj-cs"/>
              </a:rPr>
              <a:t>ال</a:t>
            </a:r>
            <a:r>
              <a:rPr lang="ar-SA" sz="2800" b="1" dirty="0" smtClean="0">
                <a:cs typeface="+mj-cs"/>
              </a:rPr>
              <a:t>كيماويات </a:t>
            </a:r>
            <a:r>
              <a:rPr lang="ar-SA" sz="2800" b="1" dirty="0" smtClean="0">
                <a:cs typeface="+mj-cs"/>
              </a:rPr>
              <a:t>والغاز والطاقة والأسمدة والتامين </a:t>
            </a:r>
            <a:endParaRPr lang="en-US" sz="2800" b="1" dirty="0" smtClean="0">
              <a:cs typeface="+mj-cs"/>
            </a:endParaRPr>
          </a:p>
          <a:p>
            <a:pPr algn="just" rtl="1">
              <a:defRPr/>
            </a:pPr>
            <a:r>
              <a:rPr lang="ar-SA" sz="2800" b="1" dirty="0" smtClean="0">
                <a:cs typeface="+mj-cs"/>
              </a:rPr>
              <a:t>و</a:t>
            </a:r>
            <a:r>
              <a:rPr lang="ar-EG" sz="2800" b="1" dirty="0" smtClean="0">
                <a:cs typeface="+mj-cs"/>
              </a:rPr>
              <a:t> م</a:t>
            </a:r>
            <a:r>
              <a:rPr lang="ar-SA" sz="2800" b="1" dirty="0" err="1" smtClean="0">
                <a:cs typeface="+mj-cs"/>
              </a:rPr>
              <a:t>جموعة</a:t>
            </a:r>
            <a:r>
              <a:rPr lang="ar-SA" sz="2800" b="1" dirty="0" smtClean="0">
                <a:cs typeface="+mj-cs"/>
              </a:rPr>
              <a:t> شركة طوكيو مارين اليابانية العالمية  التي تمتد خبرتها لأكثر من 130 عاما في مجال تقديم الحلول التأمينية المبتكرة </a:t>
            </a:r>
            <a:r>
              <a:rPr lang="ar-EG" sz="2800" b="1" dirty="0" smtClean="0">
                <a:cs typeface="+mj-cs"/>
              </a:rPr>
              <a:t> </a:t>
            </a:r>
            <a:r>
              <a:rPr lang="ar-SA" sz="2800" b="1" dirty="0" smtClean="0">
                <a:cs typeface="+mj-cs"/>
              </a:rPr>
              <a:t>من خلال شبكة تمتد فروعها حاليا في أكثر من 40 دولة لتصل </a:t>
            </a:r>
            <a:r>
              <a:rPr lang="ar-EG" sz="2800" b="1" dirty="0" err="1" smtClean="0">
                <a:cs typeface="+mj-cs"/>
              </a:rPr>
              <a:t>إ</a:t>
            </a:r>
            <a:r>
              <a:rPr lang="ar-SA" sz="2800" b="1" dirty="0" smtClean="0">
                <a:cs typeface="+mj-cs"/>
              </a:rPr>
              <a:t>لي ملايين العملاء</a:t>
            </a:r>
            <a:r>
              <a:rPr lang="ar-EG" sz="2800" b="1" dirty="0" smtClean="0">
                <a:cs typeface="+mj-cs"/>
              </a:rPr>
              <a:t>، و لها خبرة في مجال التكافل (التأمين طبقاً لأحكام الشريعة الإسلامية) لمدة تزيد عن 25 عاماً في ماليزيا و السعودية و سنغافورة،</a:t>
            </a:r>
            <a:r>
              <a:rPr lang="ar-SA" sz="2800" b="1" dirty="0" smtClean="0">
                <a:cs typeface="+mj-cs"/>
              </a:rPr>
              <a:t> وبوصفها احدي شركات مجموعة طوكيو مارين فان نايل تكافل تتميز بالتزاماتها بالمعايير العالمية للاكتتاب وإدارة الخطر ودرايتها باحتياجات السوق المصري</a:t>
            </a:r>
            <a:r>
              <a:rPr lang="ar-EG" sz="2800" b="1" dirty="0" smtClean="0">
                <a:cs typeface="+mj-cs"/>
              </a:rPr>
              <a:t>.</a:t>
            </a:r>
            <a:r>
              <a:rPr lang="ar-SA" sz="2800" b="1" dirty="0" smtClean="0">
                <a:cs typeface="+mj-cs"/>
              </a:rPr>
              <a:t> </a:t>
            </a:r>
            <a:endParaRPr lang="en-US" sz="2800" b="1" dirty="0">
              <a:cs typeface="+mj-cs"/>
            </a:endParaRPr>
          </a:p>
        </p:txBody>
      </p:sp>
      <p:pic>
        <p:nvPicPr>
          <p:cNvPr id="4" name="Picture 5" descr="cid:image003.jpg@01CA5646.DD8BB320"/>
          <p:cNvPicPr>
            <a:picLocks noChangeAspect="1" noChangeArrowheads="1"/>
          </p:cNvPicPr>
          <p:nvPr/>
        </p:nvPicPr>
        <p:blipFill>
          <a:blip r:embed="rId2" r:link="rId3"/>
          <a:srcRect/>
          <a:stretch>
            <a:fillRect/>
          </a:stretch>
        </p:blipFill>
        <p:spPr bwMode="auto">
          <a:xfrm>
            <a:off x="6934200" y="6553200"/>
            <a:ext cx="1981200" cy="30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defRPr/>
            </a:pPr>
            <a:r>
              <a:rPr lang="ar-SA" sz="2800" b="1" dirty="0" smtClean="0">
                <a:cs typeface="+mj-cs"/>
              </a:rPr>
              <a:t>نايل تكافل تم</a:t>
            </a:r>
            <a:r>
              <a:rPr lang="ar-EG" sz="2800" b="1" dirty="0" smtClean="0">
                <a:cs typeface="+mj-cs"/>
              </a:rPr>
              <a:t>ت</a:t>
            </a:r>
            <a:r>
              <a:rPr lang="ar-SA" sz="2800" b="1" dirty="0" smtClean="0">
                <a:cs typeface="+mj-cs"/>
              </a:rPr>
              <a:t>لك </a:t>
            </a:r>
            <a:r>
              <a:rPr lang="ar-EG" sz="2800" b="1" dirty="0" smtClean="0">
                <a:cs typeface="+mj-cs"/>
              </a:rPr>
              <a:t>ذ</a:t>
            </a:r>
            <a:r>
              <a:rPr lang="ar-SA" sz="2800" b="1" dirty="0" smtClean="0">
                <a:cs typeface="+mj-cs"/>
              </a:rPr>
              <a:t>راعين ال</a:t>
            </a:r>
            <a:r>
              <a:rPr lang="ar-EG" sz="2800" b="1" dirty="0" smtClean="0">
                <a:cs typeface="+mj-cs"/>
              </a:rPr>
              <a:t>ذ</a:t>
            </a:r>
            <a:r>
              <a:rPr lang="ar-SA" sz="2800" b="1" dirty="0" smtClean="0">
                <a:cs typeface="+mj-cs"/>
              </a:rPr>
              <a:t>راع الأول هو شركة نايل جينرال تكافل والمختص بمنتجات التكافل العامة ونايل فاملي تكافل والتي تختص بالتأمينات العائلية والتي يقابلها تأمينات الحياة في شركات التامين التقليدية</a:t>
            </a:r>
            <a:r>
              <a:rPr lang="ar-EG" sz="2800" b="1" dirty="0" smtClean="0">
                <a:cs typeface="+mj-cs"/>
              </a:rPr>
              <a:t>.</a:t>
            </a:r>
            <a:r>
              <a:rPr lang="ar-SA" sz="2800" b="1" dirty="0" smtClean="0">
                <a:cs typeface="+mj-cs"/>
              </a:rPr>
              <a:t> </a:t>
            </a:r>
            <a:endParaRPr lang="en-US" sz="2800" b="1" dirty="0" smtClean="0">
              <a:cs typeface="+mj-cs"/>
            </a:endParaRPr>
          </a:p>
          <a:p>
            <a:pPr algn="just" rtl="1">
              <a:defRPr/>
            </a:pPr>
            <a:r>
              <a:rPr lang="ar-SA" sz="2800" b="1" dirty="0" smtClean="0">
                <a:cs typeface="+mj-cs"/>
              </a:rPr>
              <a:t>كل شركة لها رأس مال مصرح به 300 مليون جنيه مصري والمصدر لكل شركة </a:t>
            </a:r>
            <a:r>
              <a:rPr lang="ar-EG" sz="2800" b="1" dirty="0" smtClean="0">
                <a:cs typeface="+mj-cs"/>
              </a:rPr>
              <a:t>60</a:t>
            </a:r>
            <a:r>
              <a:rPr lang="ar-SA" sz="2800" b="1" dirty="0" smtClean="0">
                <a:cs typeface="+mj-cs"/>
              </a:rPr>
              <a:t>مليون جنيه مصري</a:t>
            </a:r>
            <a:r>
              <a:rPr lang="ar-EG" sz="2800" b="1" dirty="0" smtClean="0">
                <a:cs typeface="+mj-cs"/>
              </a:rPr>
              <a:t>.</a:t>
            </a:r>
            <a:endParaRPr lang="en-US" sz="2800" b="1" dirty="0" smtClean="0">
              <a:cs typeface="+mj-cs"/>
            </a:endParaRPr>
          </a:p>
        </p:txBody>
      </p:sp>
      <p:pic>
        <p:nvPicPr>
          <p:cNvPr id="4" name="Picture 5" descr="cid:image003.jpg@01CA5646.DD8BB320"/>
          <p:cNvPicPr>
            <a:picLocks noChangeAspect="1" noChangeArrowheads="1"/>
          </p:cNvPicPr>
          <p:nvPr/>
        </p:nvPicPr>
        <p:blipFill>
          <a:blip r:embed="rId2" r:link="rId3"/>
          <a:srcRect/>
          <a:stretch>
            <a:fillRect/>
          </a:stretch>
        </p:blipFill>
        <p:spPr bwMode="auto">
          <a:xfrm>
            <a:off x="7010400" y="6096000"/>
            <a:ext cx="1981200"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704850"/>
            <a:ext cx="8229600" cy="742950"/>
          </a:xfrm>
        </p:spPr>
        <p:txBody>
          <a:bodyPr/>
          <a:lstStyle/>
          <a:p>
            <a:pPr algn="r" rtl="1"/>
            <a:r>
              <a:rPr lang="ar-EG" sz="4400" b="1" smtClean="0"/>
              <a:t>فريق عمل نايل تكافل</a:t>
            </a:r>
            <a:endParaRPr lang="en-US" sz="4400" b="1" smtClean="0"/>
          </a:p>
        </p:txBody>
      </p:sp>
      <p:sp>
        <p:nvSpPr>
          <p:cNvPr id="3" name="Content Placeholder 2"/>
          <p:cNvSpPr>
            <a:spLocks noGrp="1"/>
          </p:cNvSpPr>
          <p:nvPr>
            <p:ph idx="1"/>
          </p:nvPr>
        </p:nvSpPr>
        <p:spPr>
          <a:xfrm>
            <a:off x="457200" y="1752600"/>
            <a:ext cx="8229600" cy="4572000"/>
          </a:xfrm>
        </p:spPr>
        <p:txBody>
          <a:bodyPr/>
          <a:lstStyle/>
          <a:p>
            <a:pPr algn="just" rtl="1">
              <a:defRPr/>
            </a:pPr>
            <a:r>
              <a:rPr lang="ar-SA" sz="2800" b="1" dirty="0" smtClean="0">
                <a:cs typeface="+mj-cs"/>
              </a:rPr>
              <a:t>تم اختيار الكوادر البشرية التي تعمل ضمن فريق العمل بعناية فائقة  وذلك لمقابلة متطلبات العميل التكافلية علي اعلي مستوي من الجودة  وهذا بالإضافة لما تملكه الشركة من كوادر مرموقة علي درجة عالية من الكفا</a:t>
            </a:r>
            <a:r>
              <a:rPr lang="ar-EG" sz="2800" b="1" dirty="0" smtClean="0">
                <a:cs typeface="+mj-cs"/>
              </a:rPr>
              <a:t>ء</a:t>
            </a:r>
            <a:r>
              <a:rPr lang="ar-SA" sz="2800" b="1" dirty="0" smtClean="0">
                <a:cs typeface="+mj-cs"/>
              </a:rPr>
              <a:t>ة والمهنية</a:t>
            </a:r>
            <a:r>
              <a:rPr lang="ar-EG" sz="2800" b="1" dirty="0" smtClean="0">
                <a:cs typeface="+mj-cs"/>
              </a:rPr>
              <a:t> – و نذكر الخبرة الماليزية في التكافل العائلي و المتمثل في العضو المنتدب لشركة نايل فاملي تكافل.</a:t>
            </a:r>
            <a:endParaRPr lang="en-US" sz="2800" b="1" dirty="0" smtClean="0">
              <a:cs typeface="+mj-cs"/>
            </a:endParaRPr>
          </a:p>
        </p:txBody>
      </p:sp>
      <p:pic>
        <p:nvPicPr>
          <p:cNvPr id="4" name="Picture 5" descr="cid:image003.jpg@01CA5646.DD8BB320"/>
          <p:cNvPicPr>
            <a:picLocks noChangeAspect="1" noChangeArrowheads="1"/>
          </p:cNvPicPr>
          <p:nvPr/>
        </p:nvPicPr>
        <p:blipFill>
          <a:blip r:embed="rId2" r:link="rId3"/>
          <a:srcRect/>
          <a:stretch>
            <a:fillRect/>
          </a:stretch>
        </p:blipFill>
        <p:spPr bwMode="auto">
          <a:xfrm>
            <a:off x="7010400" y="6096000"/>
            <a:ext cx="1981200"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704850"/>
            <a:ext cx="8229600" cy="742950"/>
          </a:xfrm>
        </p:spPr>
        <p:txBody>
          <a:bodyPr/>
          <a:lstStyle/>
          <a:p>
            <a:pPr algn="r" rtl="1"/>
            <a:r>
              <a:rPr lang="ar-EG" sz="4400" b="1" smtClean="0"/>
              <a:t>ما هو التكافل </a:t>
            </a:r>
            <a:r>
              <a:rPr lang="ar-EG" sz="3500" b="1" smtClean="0"/>
              <a:t>(التأمين وفقاً لأحكام الشريعة الإسلامية)</a:t>
            </a:r>
            <a:endParaRPr lang="en-US" sz="3500" b="1" smtClean="0"/>
          </a:p>
        </p:txBody>
      </p:sp>
      <p:sp>
        <p:nvSpPr>
          <p:cNvPr id="3" name="Content Placeholder 2"/>
          <p:cNvSpPr>
            <a:spLocks noGrp="1"/>
          </p:cNvSpPr>
          <p:nvPr>
            <p:ph idx="1"/>
          </p:nvPr>
        </p:nvSpPr>
        <p:spPr>
          <a:xfrm>
            <a:off x="457200" y="1524000"/>
            <a:ext cx="8229600" cy="5105400"/>
          </a:xfrm>
        </p:spPr>
        <p:txBody>
          <a:bodyPr/>
          <a:lstStyle/>
          <a:p>
            <a:pPr algn="just" rtl="1">
              <a:defRPr/>
            </a:pPr>
            <a:r>
              <a:rPr lang="ar-EG" sz="3200" b="1" dirty="0" smtClean="0">
                <a:cs typeface="+mj-cs"/>
              </a:rPr>
              <a:t>التكافل</a:t>
            </a:r>
            <a:r>
              <a:rPr lang="ar-EG" sz="2400" b="1" dirty="0" smtClean="0">
                <a:cs typeface="+mj-cs"/>
              </a:rPr>
              <a:t> </a:t>
            </a:r>
            <a:r>
              <a:rPr lang="ar-SA" sz="3200" b="1" dirty="0" smtClean="0">
                <a:cs typeface="+mj-cs"/>
              </a:rPr>
              <a:t>ببساطة هو مساهمة مجموعة من المشاركين فيما بينهم بدفع مبالغ مالية </a:t>
            </a:r>
            <a:r>
              <a:rPr lang="ar-EG" sz="3200" b="1" dirty="0" smtClean="0">
                <a:cs typeface="+mj-cs"/>
              </a:rPr>
              <a:t>على سبيل التبرع </a:t>
            </a:r>
            <a:r>
              <a:rPr lang="ar-SA" sz="3200" b="1" dirty="0" smtClean="0">
                <a:cs typeface="+mj-cs"/>
              </a:rPr>
              <a:t>للحصول علي التغطية التي توفر لهم الحماية لممتلكاتهم وأصولهم المادية والحماية المالية التي تتفق مع أحكام الشريعة الإسلامية لهذا يستمد مفهوم التكافل فلسفته من وحي الآية الكريمة (وتعانوا علي البر والتقوى)</a:t>
            </a:r>
            <a:r>
              <a:rPr lang="ar-EG" sz="3200" b="1" dirty="0" smtClean="0">
                <a:cs typeface="+mj-cs"/>
              </a:rPr>
              <a:t> و هذا يتفق تماماً مع جميع الشرائع و الأديان </a:t>
            </a:r>
            <a:r>
              <a:rPr lang="ar-EG" sz="3200" b="1" dirty="0" smtClean="0">
                <a:cs typeface="Traditional Arabic" pitchFamily="2" charset="-78"/>
              </a:rPr>
              <a:t>السماوية.</a:t>
            </a:r>
            <a:endParaRPr lang="en-US" sz="3200" b="1" dirty="0" smtClean="0">
              <a:cs typeface="Traditional Arabic" pitchFamily="2" charset="-78"/>
            </a:endParaRPr>
          </a:p>
          <a:p>
            <a:pPr algn="just" rtl="1">
              <a:defRPr/>
            </a:pPr>
            <a:r>
              <a:rPr lang="ar-SA" sz="3200" b="1" dirty="0" smtClean="0">
                <a:cs typeface="+mj-cs"/>
              </a:rPr>
              <a:t>فمن خلال مبادئ التعاون والإخاء والتضامن بين المشاركين تتضح إستراتيجية نظام التكافل</a:t>
            </a:r>
            <a:r>
              <a:rPr lang="ar-EG" sz="3200" b="1" dirty="0" smtClean="0">
                <a:cs typeface="+mj-cs"/>
              </a:rPr>
              <a:t>.</a:t>
            </a:r>
            <a:r>
              <a:rPr lang="ar-SA" sz="3200" b="1" dirty="0" smtClean="0">
                <a:cs typeface="+mj-cs"/>
              </a:rPr>
              <a:t> </a:t>
            </a:r>
            <a:endParaRPr lang="en-US" sz="3200" b="1" dirty="0" smtClean="0">
              <a:cs typeface="+mj-cs"/>
            </a:endParaRPr>
          </a:p>
          <a:p>
            <a:pPr algn="just" rtl="1">
              <a:defRPr/>
            </a:pPr>
            <a:r>
              <a:rPr lang="ar-SA" sz="3200" b="1" dirty="0" smtClean="0">
                <a:cs typeface="+mj-cs"/>
              </a:rPr>
              <a:t>ومع شركة نايل تكافل سوف يتمتع عملائنا بمشيئة الله بتغطيات تكافلية تلبي احتياجاتهم في الحاضر والمستقبل</a:t>
            </a:r>
            <a:r>
              <a:rPr lang="ar-EG" sz="3200" b="1" dirty="0" smtClean="0">
                <a:cs typeface="+mj-cs"/>
              </a:rPr>
              <a:t>.</a:t>
            </a:r>
            <a:r>
              <a:rPr lang="ar-SA" sz="3200" b="1" dirty="0" smtClean="0">
                <a:cs typeface="+mj-cs"/>
              </a:rPr>
              <a:t> </a:t>
            </a:r>
            <a:endParaRPr lang="en-US" sz="3200" b="1" dirty="0">
              <a:latin typeface="+mj-lt"/>
              <a:cs typeface="+mj-cs"/>
            </a:endParaRPr>
          </a:p>
        </p:txBody>
      </p:sp>
      <p:pic>
        <p:nvPicPr>
          <p:cNvPr id="4" name="Picture 5" descr="cid:image003.jpg@01CA5646.DD8BB320"/>
          <p:cNvPicPr>
            <a:picLocks noChangeAspect="1" noChangeArrowheads="1"/>
          </p:cNvPicPr>
          <p:nvPr/>
        </p:nvPicPr>
        <p:blipFill>
          <a:blip r:embed="rId2" r:link="rId3" cstate="print"/>
          <a:srcRect/>
          <a:stretch>
            <a:fillRect/>
          </a:stretch>
        </p:blipFill>
        <p:spPr bwMode="auto">
          <a:xfrm>
            <a:off x="6934200" y="6629400"/>
            <a:ext cx="1981200" cy="22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304800"/>
            <a:ext cx="8229600" cy="914400"/>
          </a:xfrm>
        </p:spPr>
        <p:txBody>
          <a:bodyPr/>
          <a:lstStyle/>
          <a:p>
            <a:pPr algn="r" rtl="1"/>
            <a:r>
              <a:rPr lang="ar-SA" sz="4400" b="1" dirty="0" smtClean="0"/>
              <a:t>كيف يعمل نظام التكافل </a:t>
            </a:r>
            <a:endParaRPr lang="en-US" sz="4400" b="1" dirty="0" smtClean="0"/>
          </a:p>
        </p:txBody>
      </p:sp>
      <p:sp>
        <p:nvSpPr>
          <p:cNvPr id="3" name="Content Placeholder 2"/>
          <p:cNvSpPr>
            <a:spLocks noGrp="1"/>
          </p:cNvSpPr>
          <p:nvPr>
            <p:ph idx="1"/>
          </p:nvPr>
        </p:nvSpPr>
        <p:spPr>
          <a:xfrm>
            <a:off x="304800" y="1219200"/>
            <a:ext cx="8534400" cy="5334000"/>
          </a:xfrm>
        </p:spPr>
        <p:txBody>
          <a:bodyPr/>
          <a:lstStyle/>
          <a:p>
            <a:pPr algn="just" rtl="1">
              <a:defRPr/>
            </a:pPr>
            <a:r>
              <a:rPr lang="ar-SA" sz="2800" dirty="0" smtClean="0">
                <a:cs typeface="+mj-cs"/>
              </a:rPr>
              <a:t>يتم الحصول علي الاشتراكات من العملاء لتلبية احتياجاتهم التكافلية ويتم إدارة هذه الاشتراكات بواسطة الشركة بصفتها وكيل عن المشاركين  ويتم استثمار هذه الاشتراكات بواسطة الشركة بصفتها مضارب ويتم استثمار هذه الأموال في أوعية استثمارية إسلامية تتفق مع أحكام الشريعة الإسلامية  ويضاف العائد من الاستثمارات إل</a:t>
            </a:r>
            <a:r>
              <a:rPr lang="ar-EG" sz="2800" dirty="0" smtClean="0">
                <a:cs typeface="+mj-cs"/>
              </a:rPr>
              <a:t>ى</a:t>
            </a:r>
            <a:r>
              <a:rPr lang="ar-SA" sz="2800" dirty="0" smtClean="0">
                <a:cs typeface="+mj-cs"/>
              </a:rPr>
              <a:t> إجمالي الاشتراكات ويصرف من إجمالي الاشتراكات والعوائد الاستثمارية التعويضات وتكلفة إعادة </a:t>
            </a:r>
            <a:r>
              <a:rPr lang="ar-EG" sz="2800" dirty="0" smtClean="0">
                <a:cs typeface="+mj-cs"/>
              </a:rPr>
              <a:t>التكافل </a:t>
            </a:r>
            <a:r>
              <a:rPr lang="ar-SA" sz="2800" dirty="0" smtClean="0">
                <a:cs typeface="+mj-cs"/>
              </a:rPr>
              <a:t>وتكوين احتياطيات قانونية وخلافه لمقابلة الخسائر في المستقبل</a:t>
            </a:r>
            <a:r>
              <a:rPr lang="ar-EG" sz="2800" dirty="0" smtClean="0">
                <a:cs typeface="+mj-cs"/>
              </a:rPr>
              <a:t>.</a:t>
            </a:r>
            <a:r>
              <a:rPr lang="ar-SA" sz="2800" dirty="0" smtClean="0">
                <a:cs typeface="+mj-cs"/>
              </a:rPr>
              <a:t> </a:t>
            </a:r>
            <a:endParaRPr lang="en-US" sz="2800" dirty="0" smtClean="0">
              <a:cs typeface="+mj-cs"/>
            </a:endParaRPr>
          </a:p>
          <a:p>
            <a:pPr algn="just" rtl="1">
              <a:defRPr/>
            </a:pPr>
            <a:r>
              <a:rPr lang="ar-SA" sz="2800" dirty="0" smtClean="0">
                <a:cs typeface="+mj-cs"/>
              </a:rPr>
              <a:t>في حالة وجود فائض يتم توزيعه علي حملة عقود التكافل طبقا لسياسة الشركة التي سوف</a:t>
            </a:r>
            <a:r>
              <a:rPr lang="ar-EG" sz="2800" dirty="0" smtClean="0">
                <a:cs typeface="+mj-cs"/>
              </a:rPr>
              <a:t> تقرها هيئة الرقابة الشرعية و التي سوف</a:t>
            </a:r>
            <a:r>
              <a:rPr lang="ar-SA" sz="2800" dirty="0" smtClean="0">
                <a:cs typeface="+mj-cs"/>
              </a:rPr>
              <a:t> تعلن في الصحف و</a:t>
            </a:r>
            <a:r>
              <a:rPr lang="ar-EG" sz="2800" dirty="0" smtClean="0">
                <a:cs typeface="+mj-cs"/>
              </a:rPr>
              <a:t> وسائل الإعلام.</a:t>
            </a:r>
            <a:r>
              <a:rPr lang="ar-SA" sz="2800" dirty="0" smtClean="0">
                <a:cs typeface="+mj-cs"/>
              </a:rPr>
              <a:t> </a:t>
            </a:r>
            <a:endParaRPr lang="en-US" sz="2800" dirty="0" smtClean="0">
              <a:cs typeface="+mj-cs"/>
            </a:endParaRPr>
          </a:p>
          <a:p>
            <a:pPr algn="just" rtl="1">
              <a:defRPr/>
            </a:pPr>
            <a:r>
              <a:rPr lang="ar-SA" sz="2800" dirty="0" smtClean="0">
                <a:cs typeface="+mj-cs"/>
              </a:rPr>
              <a:t>وفي حالة وجود عجز سوف يتم تمويله من المساهمين بقرض حسن (أي </a:t>
            </a:r>
            <a:r>
              <a:rPr lang="ar-EG" sz="2800" dirty="0" smtClean="0">
                <a:cs typeface="+mj-cs"/>
              </a:rPr>
              <a:t>ب</a:t>
            </a:r>
            <a:r>
              <a:rPr lang="ar-SA" sz="2800" dirty="0" smtClean="0">
                <a:cs typeface="+mj-cs"/>
              </a:rPr>
              <a:t>دون فوائد) ويتم استرداده من الفائض في المستقبل</a:t>
            </a:r>
            <a:r>
              <a:rPr lang="ar-EG" sz="2800" dirty="0" smtClean="0">
                <a:cs typeface="+mj-cs"/>
              </a:rPr>
              <a:t>.</a:t>
            </a:r>
            <a:r>
              <a:rPr lang="ar-SA" sz="2800" dirty="0" smtClean="0">
                <a:cs typeface="+mj-cs"/>
              </a:rPr>
              <a:t> </a:t>
            </a:r>
            <a:endParaRPr lang="en-US" sz="2800" dirty="0" smtClean="0">
              <a:cs typeface="+mj-cs"/>
            </a:endParaRPr>
          </a:p>
          <a:p>
            <a:pPr algn="just" rtl="1">
              <a:defRPr/>
            </a:pPr>
            <a:r>
              <a:rPr lang="ar-SA" sz="2800" dirty="0" smtClean="0">
                <a:cs typeface="+mj-cs"/>
              </a:rPr>
              <a:t>تتقاضي الشركة أتعاب وكالة بنسبة من الاشتراكات وكذلك نسبة من عوائد الاستثمار كمضارب</a:t>
            </a:r>
            <a:r>
              <a:rPr lang="ar-EG" sz="2800" dirty="0" smtClean="0">
                <a:cs typeface="+mj-cs"/>
              </a:rPr>
              <a:t>.</a:t>
            </a:r>
            <a:endParaRPr lang="en-US" sz="2800" dirty="0" smtClean="0">
              <a:cs typeface="+mj-cs"/>
            </a:endParaRPr>
          </a:p>
        </p:txBody>
      </p:sp>
      <p:pic>
        <p:nvPicPr>
          <p:cNvPr id="4" name="Picture 5" descr="cid:image003.jpg@01CA5646.DD8BB320"/>
          <p:cNvPicPr>
            <a:picLocks noChangeAspect="1" noChangeArrowheads="1"/>
          </p:cNvPicPr>
          <p:nvPr/>
        </p:nvPicPr>
        <p:blipFill>
          <a:blip r:embed="rId2" r:link="rId3"/>
          <a:srcRect/>
          <a:stretch>
            <a:fillRect/>
          </a:stretch>
        </p:blipFill>
        <p:spPr bwMode="auto">
          <a:xfrm>
            <a:off x="7010400" y="6553200"/>
            <a:ext cx="1981200" cy="30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533400"/>
            <a:ext cx="8458200" cy="990600"/>
          </a:xfrm>
        </p:spPr>
        <p:txBody>
          <a:bodyPr/>
          <a:lstStyle/>
          <a:p>
            <a:pPr algn="just" rtl="1"/>
            <a:r>
              <a:rPr lang="ar-EG" sz="4000" b="1" smtClean="0"/>
              <a:t/>
            </a:r>
            <a:br>
              <a:rPr lang="ar-EG" sz="4000" b="1" smtClean="0"/>
            </a:br>
            <a:r>
              <a:rPr lang="ar-EG" sz="4000" b="1" smtClean="0"/>
              <a:t/>
            </a:r>
            <a:br>
              <a:rPr lang="ar-EG" sz="4000" b="1" smtClean="0"/>
            </a:br>
            <a:r>
              <a:rPr lang="ar-EG" sz="4000" b="1" smtClean="0"/>
              <a:t/>
            </a:r>
            <a:br>
              <a:rPr lang="ar-EG" sz="4000" b="1" smtClean="0"/>
            </a:br>
            <a:r>
              <a:rPr lang="ar-EG" sz="4000" b="1" smtClean="0"/>
              <a:t> </a:t>
            </a:r>
            <a:r>
              <a:rPr lang="en-US" sz="4000" b="1" smtClean="0"/>
              <a:t/>
            </a:r>
            <a:br>
              <a:rPr lang="en-US" sz="4000" b="1" smtClean="0"/>
            </a:br>
            <a:r>
              <a:rPr lang="ar-SA" sz="4000" b="1" smtClean="0"/>
              <a:t> </a:t>
            </a:r>
            <a:r>
              <a:rPr lang="ar-EG" sz="4000" b="1" smtClean="0"/>
              <a:t>هيئة الرقابة الشرعية</a:t>
            </a:r>
            <a:endParaRPr lang="en-US" sz="4000" b="1" smtClean="0"/>
          </a:p>
        </p:txBody>
      </p:sp>
      <p:sp>
        <p:nvSpPr>
          <p:cNvPr id="3" name="Content Placeholder 2"/>
          <p:cNvSpPr>
            <a:spLocks noGrp="1"/>
          </p:cNvSpPr>
          <p:nvPr>
            <p:ph idx="1"/>
          </p:nvPr>
        </p:nvSpPr>
        <p:spPr>
          <a:xfrm>
            <a:off x="457200" y="1600200"/>
            <a:ext cx="8229600" cy="4724400"/>
          </a:xfrm>
        </p:spPr>
        <p:txBody>
          <a:bodyPr/>
          <a:lstStyle/>
          <a:p>
            <a:pPr algn="just" rtl="1">
              <a:defRPr/>
            </a:pPr>
            <a:r>
              <a:rPr lang="ar-SA" sz="3200" dirty="0" smtClean="0">
                <a:cs typeface="+mj-cs"/>
              </a:rPr>
              <a:t>تعد هيئة الرقابة الشرعية عامل رئيسي ومحوري في أي عملية تكافل يكون هدفها التأكد من مطابقة عمليات التكافل لأحكام الشريعة الإسلامية ويأتي علي رأس هذه الهيئة فضيلة الدكتور نصر فريد واصل</a:t>
            </a:r>
            <a:r>
              <a:rPr lang="ar-EG" sz="3200" dirty="0" smtClean="0">
                <a:cs typeface="+mj-cs"/>
              </a:rPr>
              <a:t> مفتي الجمهورية السابق </a:t>
            </a:r>
            <a:r>
              <a:rPr lang="ar-EG" sz="3200" dirty="0" err="1" smtClean="0">
                <a:cs typeface="+mj-cs"/>
              </a:rPr>
              <a:t>و</a:t>
            </a:r>
            <a:r>
              <a:rPr lang="ar-EG" sz="3200" dirty="0" smtClean="0">
                <a:cs typeface="+mj-cs"/>
              </a:rPr>
              <a:t> عضوية فضيلة الدكتور محمد </a:t>
            </a:r>
            <a:r>
              <a:rPr lang="ar-EG" sz="3200" dirty="0" err="1" smtClean="0">
                <a:cs typeface="+mj-cs"/>
              </a:rPr>
              <a:t>الشحات</a:t>
            </a:r>
            <a:r>
              <a:rPr lang="ar-EG" sz="3200" dirty="0" smtClean="0">
                <a:cs typeface="+mj-cs"/>
              </a:rPr>
              <a:t> الجندي رئيس المجلس الأعلى للشئون الإسلامية، </a:t>
            </a:r>
            <a:r>
              <a:rPr lang="ar-EG" sz="3200" dirty="0" err="1" smtClean="0">
                <a:cs typeface="+mj-cs"/>
              </a:rPr>
              <a:t>و</a:t>
            </a:r>
            <a:r>
              <a:rPr lang="ar-EG" sz="3200" dirty="0" smtClean="0">
                <a:cs typeface="+mj-cs"/>
              </a:rPr>
              <a:t> فضيلة الدكتور أسامة العبد وكيل كلية الشريعة </a:t>
            </a:r>
            <a:r>
              <a:rPr lang="ar-EG" sz="3200" dirty="0" err="1" smtClean="0">
                <a:cs typeface="+mj-cs"/>
              </a:rPr>
              <a:t>و</a:t>
            </a:r>
            <a:r>
              <a:rPr lang="ar-EG" sz="3200" dirty="0" smtClean="0">
                <a:cs typeface="+mj-cs"/>
              </a:rPr>
              <a:t> أصول الدين بجامعة الأزهر</a:t>
            </a:r>
            <a:r>
              <a:rPr lang="ar-SA" sz="3200" dirty="0" smtClean="0">
                <a:cs typeface="+mj-cs"/>
              </a:rPr>
              <a:t> مهمتهم الأساسية </a:t>
            </a:r>
            <a:r>
              <a:rPr lang="ar-EG" sz="3200" dirty="0" smtClean="0">
                <a:cs typeface="+mj-cs"/>
              </a:rPr>
              <a:t>مراجعة جميع عقود التكافل سواء العامة أو الأفراد أو الجماعات </a:t>
            </a:r>
            <a:r>
              <a:rPr lang="ar-EG" sz="3200" dirty="0" err="1" smtClean="0">
                <a:cs typeface="+mj-cs"/>
              </a:rPr>
              <a:t>و</a:t>
            </a:r>
            <a:r>
              <a:rPr lang="ar-EG" sz="3200" dirty="0" smtClean="0">
                <a:cs typeface="+mj-cs"/>
              </a:rPr>
              <a:t> مراقبة </a:t>
            </a:r>
            <a:r>
              <a:rPr lang="ar-SA" sz="3200" dirty="0" smtClean="0">
                <a:cs typeface="+mj-cs"/>
              </a:rPr>
              <a:t>طرق العمل بالشركة والأوعية الاستثمارية ومدي مطابقتها لأحكام الشريعة الإسلامية</a:t>
            </a:r>
            <a:r>
              <a:rPr lang="ar-EG" sz="3200" dirty="0" smtClean="0">
                <a:cs typeface="+mj-cs"/>
              </a:rPr>
              <a:t>.</a:t>
            </a:r>
            <a:endParaRPr lang="en-US" sz="3200" dirty="0" smtClean="0">
              <a:cs typeface="+mj-cs"/>
            </a:endParaRPr>
          </a:p>
        </p:txBody>
      </p:sp>
      <p:pic>
        <p:nvPicPr>
          <p:cNvPr id="4" name="Picture 5" descr="cid:image003.jpg@01CA5646.DD8BB320"/>
          <p:cNvPicPr>
            <a:picLocks noChangeAspect="1" noChangeArrowheads="1"/>
          </p:cNvPicPr>
          <p:nvPr/>
        </p:nvPicPr>
        <p:blipFill>
          <a:blip r:embed="rId2" r:link="rId3"/>
          <a:srcRect/>
          <a:stretch>
            <a:fillRect/>
          </a:stretch>
        </p:blipFill>
        <p:spPr bwMode="auto">
          <a:xfrm>
            <a:off x="7010400" y="6096000"/>
            <a:ext cx="1981200"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676400"/>
            <a:ext cx="7851648" cy="1828800"/>
          </a:xfrm>
        </p:spPr>
        <p:txBody>
          <a:bodyPr/>
          <a:lstStyle/>
          <a:p>
            <a:pPr algn="ctr">
              <a:defRPr/>
            </a:pPr>
            <a:r>
              <a:rPr lang="ar-EG" sz="7200" dirty="0" smtClean="0">
                <a:solidFill>
                  <a:schemeClr val="tx1"/>
                </a:solidFill>
              </a:rPr>
              <a:t>شركة نايل جينرال تكافل</a:t>
            </a:r>
            <a:endParaRPr lang="en-US" sz="7200" dirty="0">
              <a:solidFill>
                <a:schemeClr val="tx1"/>
              </a:solidFill>
            </a:endParaRPr>
          </a:p>
        </p:txBody>
      </p:sp>
      <p:grpSp>
        <p:nvGrpSpPr>
          <p:cNvPr id="9" name="Group 8"/>
          <p:cNvGrpSpPr/>
          <p:nvPr/>
        </p:nvGrpSpPr>
        <p:grpSpPr>
          <a:xfrm>
            <a:off x="6858000" y="4876800"/>
            <a:ext cx="1981200" cy="1752600"/>
            <a:chOff x="7010400" y="5105400"/>
            <a:chExt cx="1981200" cy="1752600"/>
          </a:xfrm>
        </p:grpSpPr>
        <p:pic>
          <p:nvPicPr>
            <p:cNvPr id="4" name="Picture 5" descr="cid:image003.jpg@01CA5646.DD8BB320"/>
            <p:cNvPicPr>
              <a:picLocks noChangeAspect="1" noChangeArrowheads="1"/>
            </p:cNvPicPr>
            <p:nvPr/>
          </p:nvPicPr>
          <p:blipFill>
            <a:blip r:embed="rId2" r:link="rId3"/>
            <a:srcRect/>
            <a:stretch>
              <a:fillRect/>
            </a:stretch>
          </p:blipFill>
          <p:spPr bwMode="auto">
            <a:xfrm>
              <a:off x="7010400" y="5105400"/>
              <a:ext cx="1981200" cy="609600"/>
            </a:xfrm>
            <a:prstGeom prst="rect">
              <a:avLst/>
            </a:prstGeom>
            <a:noFill/>
            <a:ln w="9525">
              <a:noFill/>
              <a:miter lim="800000"/>
              <a:headEnd/>
              <a:tailEnd/>
            </a:ln>
          </p:spPr>
        </p:pic>
        <p:sp>
          <p:nvSpPr>
            <p:cNvPr id="5" name="Rectangle 3"/>
            <p:cNvSpPr>
              <a:spLocks noChangeArrowheads="1"/>
            </p:cNvSpPr>
            <p:nvPr/>
          </p:nvSpPr>
          <p:spPr bwMode="auto">
            <a:xfrm>
              <a:off x="7391400" y="6096000"/>
              <a:ext cx="1066800" cy="762000"/>
            </a:xfrm>
            <a:prstGeom prst="rect">
              <a:avLst/>
            </a:prstGeom>
            <a:solidFill>
              <a:srgbClr val="00A1DA"/>
            </a:solidFill>
            <a:ln w="12700">
              <a:solidFill>
                <a:srgbClr val="00B0F0"/>
              </a:solidFill>
              <a:miter lim="800000"/>
              <a:headEnd/>
              <a:tailEnd/>
            </a:ln>
            <a:effectLst>
              <a:outerShdw dist="28398" dir="3806097" algn="ctr" rotWithShape="0">
                <a:srgbClr val="243F60"/>
              </a:outerShdw>
            </a:effectLst>
          </p:spPr>
          <p:txBody>
            <a:bodyPr/>
            <a:lstStyle/>
            <a:p>
              <a:pPr algn="ctr" fontAlgn="auto">
                <a:spcBef>
                  <a:spcPts val="0"/>
                </a:spcBef>
                <a:spcAft>
                  <a:spcPts val="0"/>
                </a:spcAft>
                <a:defRPr/>
              </a:pPr>
              <a:r>
                <a:rPr lang="en-US" sz="1400" b="1" dirty="0">
                  <a:solidFill>
                    <a:srgbClr val="FFFFFF"/>
                  </a:solidFill>
                  <a:latin typeface="Calibri" pitchFamily="34" charset="0"/>
                  <a:ea typeface="Arial" pitchFamily="34" charset="0"/>
                  <a:cs typeface="+mn-cs"/>
                </a:rPr>
                <a:t>TOKIO</a:t>
              </a:r>
            </a:p>
            <a:p>
              <a:pPr algn="ctr" fontAlgn="auto">
                <a:spcBef>
                  <a:spcPts val="0"/>
                </a:spcBef>
                <a:spcAft>
                  <a:spcPts val="0"/>
                </a:spcAft>
                <a:defRPr/>
              </a:pPr>
              <a:r>
                <a:rPr lang="en-US" sz="1400" b="1" dirty="0">
                  <a:solidFill>
                    <a:srgbClr val="FFFFFF"/>
                  </a:solidFill>
                  <a:latin typeface="Calibri" pitchFamily="34" charset="0"/>
                  <a:ea typeface="Arial" pitchFamily="34" charset="0"/>
                  <a:cs typeface="+mn-cs"/>
                </a:rPr>
                <a:t>MARINE</a:t>
              </a:r>
            </a:p>
            <a:p>
              <a:pPr algn="ctr" fontAlgn="auto">
                <a:spcBef>
                  <a:spcPts val="0"/>
                </a:spcBef>
                <a:spcAft>
                  <a:spcPts val="0"/>
                </a:spcAft>
                <a:defRPr/>
              </a:pPr>
              <a:r>
                <a:rPr lang="en-US" sz="1400" b="1" dirty="0">
                  <a:solidFill>
                    <a:srgbClr val="FFFFFF"/>
                  </a:solidFill>
                  <a:latin typeface="Calibri" pitchFamily="34" charset="0"/>
                  <a:ea typeface="Arial" pitchFamily="34" charset="0"/>
                  <a:cs typeface="+mn-cs"/>
                </a:rPr>
                <a:t>GROUP</a:t>
              </a:r>
              <a:endParaRPr lang="en-US" sz="1400" dirty="0">
                <a:latin typeface="+mn-lt"/>
                <a:cs typeface="+mn-cs"/>
              </a:endParaRPr>
            </a:p>
          </p:txBody>
        </p:sp>
        <p:sp>
          <p:nvSpPr>
            <p:cNvPr id="8" name="Rectangle 7"/>
            <p:cNvSpPr/>
            <p:nvPr/>
          </p:nvSpPr>
          <p:spPr>
            <a:xfrm>
              <a:off x="7239000" y="5791200"/>
              <a:ext cx="1362075" cy="307975"/>
            </a:xfrm>
            <a:prstGeom prst="rect">
              <a:avLst/>
            </a:prstGeom>
          </p:spPr>
          <p:txBody>
            <a:bodyPr>
              <a:spAutoFit/>
            </a:bodyPr>
            <a:lstStyle/>
            <a:p>
              <a:pPr fontAlgn="auto">
                <a:spcBef>
                  <a:spcPts val="0"/>
                </a:spcBef>
                <a:spcAft>
                  <a:spcPts val="0"/>
                </a:spcAft>
                <a:defRPr/>
              </a:pPr>
              <a:r>
                <a:rPr lang="en-US" sz="1400" b="1" dirty="0">
                  <a:effectLst>
                    <a:outerShdw blurRad="38100" dist="38100" dir="2700000" algn="tl">
                      <a:srgbClr val="000000">
                        <a:alpha val="43137"/>
                      </a:srgbClr>
                    </a:outerShdw>
                  </a:effectLst>
                  <a:latin typeface="+mj-lt"/>
                  <a:cs typeface="Simplified Arabic" pitchFamily="2" charset="-78"/>
                </a:rPr>
                <a:t>   Member of</a:t>
              </a:r>
              <a:endParaRPr lang="en-US" sz="1400" dirty="0">
                <a:latin typeface="+mj-lt"/>
                <a:cs typeface="Arial" charset="0"/>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257800"/>
          </a:xfrm>
        </p:spPr>
        <p:txBody>
          <a:bodyPr/>
          <a:lstStyle/>
          <a:p>
            <a:pPr algn="ctr" rtl="1">
              <a:buFont typeface="Wingdings 2" pitchFamily="18" charset="2"/>
              <a:buNone/>
              <a:defRPr/>
            </a:pPr>
            <a:r>
              <a:rPr lang="ar-EG" sz="4400" b="1" dirty="0" smtClean="0">
                <a:solidFill>
                  <a:schemeClr val="accent1">
                    <a:lumMod val="75000"/>
                  </a:schemeClr>
                </a:solidFill>
                <a:cs typeface="+mj-cs"/>
              </a:rPr>
              <a:t>المنتجات التكافلية</a:t>
            </a:r>
          </a:p>
          <a:p>
            <a:pPr algn="just" rtl="1">
              <a:defRPr/>
            </a:pPr>
            <a:r>
              <a:rPr lang="ar-EG" sz="3600" b="1" dirty="0" smtClean="0">
                <a:cs typeface="+mj-cs"/>
              </a:rPr>
              <a:t>الحريق والأخطار الإضافية</a:t>
            </a:r>
          </a:p>
          <a:p>
            <a:pPr algn="just" rtl="1">
              <a:defRPr/>
            </a:pPr>
            <a:r>
              <a:rPr lang="ar-SA" sz="3600" b="1" dirty="0" smtClean="0">
                <a:cs typeface="+mj-cs"/>
              </a:rPr>
              <a:t>جميع الأخطار علي </a:t>
            </a:r>
            <a:r>
              <a:rPr lang="ar-EG" sz="3600" b="1" dirty="0" smtClean="0">
                <a:cs typeface="+mj-cs"/>
              </a:rPr>
              <a:t>الممتلكات ضد </a:t>
            </a:r>
            <a:r>
              <a:rPr lang="ar-SA" sz="3600" b="1" dirty="0" smtClean="0">
                <a:cs typeface="+mj-cs"/>
              </a:rPr>
              <a:t>الحريق والأخطار الإضافية</a:t>
            </a:r>
            <a:endParaRPr lang="en-US" sz="3600" b="1" dirty="0" smtClean="0">
              <a:cs typeface="+mj-cs"/>
            </a:endParaRPr>
          </a:p>
          <a:p>
            <a:pPr algn="just" rtl="1">
              <a:defRPr/>
            </a:pPr>
            <a:r>
              <a:rPr lang="ar-SA" sz="3600" b="1" dirty="0" smtClean="0">
                <a:cs typeface="+mj-cs"/>
              </a:rPr>
              <a:t>توقف الأعمال الناتجة  </a:t>
            </a:r>
            <a:endParaRPr lang="en-US" sz="3600" b="1" dirty="0" smtClean="0">
              <a:cs typeface="+mj-cs"/>
            </a:endParaRPr>
          </a:p>
          <a:p>
            <a:pPr algn="just" rtl="1">
              <a:defRPr/>
            </a:pPr>
            <a:r>
              <a:rPr lang="ar-SA" sz="3600" b="1" dirty="0" smtClean="0">
                <a:cs typeface="+mj-cs"/>
              </a:rPr>
              <a:t>جميع الأخطار الصناعية</a:t>
            </a:r>
            <a:r>
              <a:rPr lang="ar-SA" sz="3600" dirty="0" smtClean="0">
                <a:cs typeface="+mj-cs"/>
              </a:rPr>
              <a:t> </a:t>
            </a:r>
            <a:endParaRPr lang="en-US" sz="3600" dirty="0">
              <a:latin typeface="+mj-lt"/>
              <a:cs typeface="+mj-cs"/>
            </a:endParaRPr>
          </a:p>
        </p:txBody>
      </p:sp>
      <p:pic>
        <p:nvPicPr>
          <p:cNvPr id="4" name="Picture 5" descr="cid:image003.jpg@01CA5646.DD8BB320"/>
          <p:cNvPicPr>
            <a:picLocks noChangeAspect="1" noChangeArrowheads="1"/>
          </p:cNvPicPr>
          <p:nvPr/>
        </p:nvPicPr>
        <p:blipFill>
          <a:blip r:embed="rId2" r:link="rId3"/>
          <a:srcRect/>
          <a:stretch>
            <a:fillRect/>
          </a:stretch>
        </p:blipFill>
        <p:spPr bwMode="auto">
          <a:xfrm>
            <a:off x="7010400" y="6019800"/>
            <a:ext cx="1981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524000"/>
            <a:ext cx="8229600" cy="4724400"/>
          </a:xfrm>
        </p:spPr>
        <p:txBody>
          <a:bodyPr>
            <a:normAutofit/>
          </a:bodyPr>
          <a:lstStyle/>
          <a:p>
            <a:pPr algn="just" rtl="1">
              <a:defRPr/>
            </a:pPr>
            <a:r>
              <a:rPr lang="ar-SA" sz="3600" b="1" dirty="0" smtClean="0">
                <a:cs typeface="+mj-cs"/>
              </a:rPr>
              <a:t>جميع الأخطار للفنادق </a:t>
            </a:r>
            <a:endParaRPr lang="en-US" sz="3600" b="1" dirty="0" smtClean="0">
              <a:cs typeface="+mj-cs"/>
            </a:endParaRPr>
          </a:p>
          <a:p>
            <a:pPr algn="just" rtl="1">
              <a:defRPr/>
            </a:pPr>
            <a:r>
              <a:rPr lang="ar-SA" sz="3600" b="1" dirty="0" smtClean="0">
                <a:cs typeface="+mj-cs"/>
              </a:rPr>
              <a:t>حماية سكن الأسرة </a:t>
            </a:r>
            <a:endParaRPr lang="en-US" sz="3600" b="1" dirty="0" smtClean="0">
              <a:cs typeface="+mj-cs"/>
            </a:endParaRPr>
          </a:p>
          <a:p>
            <a:pPr algn="just" rtl="1">
              <a:defRPr/>
            </a:pPr>
            <a:r>
              <a:rPr lang="ar-SA" sz="3600" b="1" dirty="0" smtClean="0">
                <a:cs typeface="+mj-cs"/>
              </a:rPr>
              <a:t>السطو </a:t>
            </a:r>
            <a:endParaRPr lang="en-US" sz="3600" b="1" dirty="0" smtClean="0">
              <a:cs typeface="+mj-cs"/>
            </a:endParaRPr>
          </a:p>
          <a:p>
            <a:pPr algn="just" rtl="1">
              <a:defRPr/>
            </a:pPr>
            <a:r>
              <a:rPr lang="ar-SA" sz="3600" b="1" dirty="0" smtClean="0">
                <a:cs typeface="+mj-cs"/>
              </a:rPr>
              <a:t>خيانة الأمانة </a:t>
            </a:r>
            <a:endParaRPr lang="en-US" sz="3600" b="1" dirty="0" smtClean="0">
              <a:cs typeface="+mj-cs"/>
            </a:endParaRPr>
          </a:p>
          <a:p>
            <a:pPr algn="just" rtl="1">
              <a:defRPr/>
            </a:pPr>
            <a:r>
              <a:rPr lang="ar-SA" sz="3600" b="1" dirty="0" smtClean="0">
                <a:cs typeface="+mj-cs"/>
              </a:rPr>
              <a:t>تامين الأموال (داخل الخزائن وأثناء النقل )</a:t>
            </a:r>
            <a:endParaRPr lang="en-US" sz="3600" b="1" dirty="0" smtClean="0">
              <a:cs typeface="+mj-cs"/>
            </a:endParaRPr>
          </a:p>
          <a:p>
            <a:pPr algn="just" rtl="1">
              <a:defRPr/>
            </a:pPr>
            <a:r>
              <a:rPr lang="ar-SA" sz="3600" b="1" dirty="0" smtClean="0">
                <a:cs typeface="+mj-cs"/>
              </a:rPr>
              <a:t>البنوك الشاملة</a:t>
            </a:r>
            <a:endParaRPr lang="ar-EG" sz="3600" b="1" dirty="0" smtClean="0">
              <a:cs typeface="+mj-cs"/>
            </a:endParaRPr>
          </a:p>
        </p:txBody>
      </p:sp>
      <p:pic>
        <p:nvPicPr>
          <p:cNvPr id="4" name="Picture 5" descr="cid:image003.jpg@01CA5646.DD8BB320"/>
          <p:cNvPicPr>
            <a:picLocks noChangeAspect="1" noChangeArrowheads="1"/>
          </p:cNvPicPr>
          <p:nvPr/>
        </p:nvPicPr>
        <p:blipFill>
          <a:blip r:embed="rId2" r:link="rId3"/>
          <a:srcRect/>
          <a:stretch>
            <a:fillRect/>
          </a:stretch>
        </p:blipFill>
        <p:spPr bwMode="auto">
          <a:xfrm>
            <a:off x="7010400" y="6172200"/>
            <a:ext cx="1981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724400"/>
          </a:xfrm>
        </p:spPr>
        <p:txBody>
          <a:bodyPr>
            <a:normAutofit/>
          </a:bodyPr>
          <a:lstStyle/>
          <a:p>
            <a:pPr algn="just" rtl="1">
              <a:defRPr/>
            </a:pPr>
            <a:r>
              <a:rPr lang="ar-SA" sz="3600" b="1" dirty="0" smtClean="0">
                <a:cs typeface="+mj-cs"/>
              </a:rPr>
              <a:t>جميع أخطار المقاولين </a:t>
            </a:r>
            <a:endParaRPr lang="en-US" sz="3600" b="1" dirty="0" smtClean="0">
              <a:cs typeface="+mj-cs"/>
            </a:endParaRPr>
          </a:p>
          <a:p>
            <a:pPr algn="just" rtl="1">
              <a:defRPr/>
            </a:pPr>
            <a:r>
              <a:rPr lang="ar-SA" sz="3600" b="1" dirty="0" smtClean="0">
                <a:cs typeface="+mj-cs"/>
              </a:rPr>
              <a:t>جميع أخطار التخزين والتركيب </a:t>
            </a:r>
            <a:endParaRPr lang="en-US" sz="3600" b="1" dirty="0" smtClean="0">
              <a:cs typeface="+mj-cs"/>
            </a:endParaRPr>
          </a:p>
          <a:p>
            <a:pPr algn="just" rtl="1">
              <a:defRPr/>
            </a:pPr>
            <a:r>
              <a:rPr lang="ar-SA" sz="3600" b="1" dirty="0" smtClean="0">
                <a:cs typeface="+mj-cs"/>
              </a:rPr>
              <a:t>عطل الم</a:t>
            </a:r>
            <a:r>
              <a:rPr lang="ar-EG" sz="3600" b="1" dirty="0" err="1" smtClean="0">
                <a:cs typeface="+mj-cs"/>
              </a:rPr>
              <a:t>اكينات</a:t>
            </a:r>
            <a:endParaRPr lang="en-US" sz="3600" b="1" dirty="0" smtClean="0">
              <a:cs typeface="+mj-cs"/>
            </a:endParaRPr>
          </a:p>
          <a:p>
            <a:pPr algn="just" rtl="1">
              <a:defRPr/>
            </a:pPr>
            <a:r>
              <a:rPr lang="ar-SA" sz="3600" b="1" dirty="0" smtClean="0">
                <a:cs typeface="+mj-cs"/>
              </a:rPr>
              <a:t>خسارة الأرباح الناتجة عن عطل </a:t>
            </a:r>
            <a:r>
              <a:rPr lang="ar-SA" sz="3600" b="1" dirty="0" smtClean="0">
                <a:cs typeface="Traditional Arabic" pitchFamily="2" charset="-78"/>
              </a:rPr>
              <a:t>الم</a:t>
            </a:r>
            <a:r>
              <a:rPr lang="ar-EG" sz="3600" b="1" dirty="0" smtClean="0">
                <a:cs typeface="Traditional Arabic" pitchFamily="2" charset="-78"/>
              </a:rPr>
              <a:t>اكينات</a:t>
            </a:r>
            <a:endParaRPr lang="en-US" sz="3600" b="1" dirty="0" smtClean="0">
              <a:cs typeface="Traditional Arabic" pitchFamily="2" charset="-78"/>
            </a:endParaRPr>
          </a:p>
          <a:p>
            <a:pPr algn="just" rtl="1">
              <a:defRPr/>
            </a:pPr>
            <a:r>
              <a:rPr lang="ar-SA" sz="3600" b="1" dirty="0" smtClean="0">
                <a:cs typeface="+mj-cs"/>
              </a:rPr>
              <a:t>فس</a:t>
            </a:r>
            <a:r>
              <a:rPr lang="ar-EG" sz="3600" b="1" dirty="0" smtClean="0">
                <a:cs typeface="+mj-cs"/>
              </a:rPr>
              <a:t>ا</a:t>
            </a:r>
            <a:r>
              <a:rPr lang="ar-SA" sz="3600" b="1" dirty="0" smtClean="0">
                <a:cs typeface="+mj-cs"/>
              </a:rPr>
              <a:t>د المحتويات الناتجة عن عطل الم</a:t>
            </a:r>
            <a:r>
              <a:rPr lang="ar-EG" sz="3600" b="1" dirty="0" smtClean="0">
                <a:cs typeface="+mj-cs"/>
              </a:rPr>
              <a:t>اكينات</a:t>
            </a:r>
            <a:endParaRPr lang="en-US" sz="3600" b="1" dirty="0" smtClean="0">
              <a:cs typeface="+mj-cs"/>
            </a:endParaRPr>
          </a:p>
          <a:p>
            <a:pPr marL="274320" indent="-274320" algn="just" rtl="1" eaLnBrk="1" fontAlgn="auto" hangingPunct="1">
              <a:spcAft>
                <a:spcPts val="0"/>
              </a:spcAft>
              <a:buClr>
                <a:schemeClr val="accent3"/>
              </a:buClr>
              <a:buFont typeface="Wingdings 2"/>
              <a:buChar char=""/>
              <a:defRPr/>
            </a:pPr>
            <a:endParaRPr lang="en-US" sz="2400" dirty="0" smtClean="0">
              <a:latin typeface="+mj-lt"/>
            </a:endParaRPr>
          </a:p>
        </p:txBody>
      </p:sp>
      <p:pic>
        <p:nvPicPr>
          <p:cNvPr id="4" name="Picture 5" descr="cid:image003.jpg@01CA5646.DD8BB320"/>
          <p:cNvPicPr>
            <a:picLocks noChangeAspect="1" noChangeArrowheads="1"/>
          </p:cNvPicPr>
          <p:nvPr/>
        </p:nvPicPr>
        <p:blipFill>
          <a:blip r:embed="rId2" r:link="rId3"/>
          <a:srcRect/>
          <a:stretch>
            <a:fillRect/>
          </a:stretch>
        </p:blipFill>
        <p:spPr bwMode="auto">
          <a:xfrm>
            <a:off x="7010400" y="6019800"/>
            <a:ext cx="1981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8534400" cy="4953000"/>
          </a:xfrm>
        </p:spPr>
        <p:txBody>
          <a:bodyPr>
            <a:normAutofit/>
          </a:bodyPr>
          <a:lstStyle/>
          <a:p>
            <a:pPr algn="just" rtl="1">
              <a:defRPr/>
            </a:pPr>
            <a:r>
              <a:rPr lang="ar-SA" sz="3600" b="1" dirty="0" smtClean="0">
                <a:cs typeface="+mj-cs"/>
              </a:rPr>
              <a:t>جميع أخطار </a:t>
            </a:r>
            <a:r>
              <a:rPr lang="ar-EG" sz="3600" b="1" dirty="0" smtClean="0">
                <a:cs typeface="+mj-cs"/>
              </a:rPr>
              <a:t>ا</a:t>
            </a:r>
            <a:r>
              <a:rPr lang="ar-SA" sz="3600" b="1" dirty="0" smtClean="0">
                <a:cs typeface="+mj-cs"/>
              </a:rPr>
              <a:t>لآ</a:t>
            </a:r>
            <a:r>
              <a:rPr lang="ar-EG" sz="3600" b="1" dirty="0" smtClean="0">
                <a:cs typeface="+mj-cs"/>
              </a:rPr>
              <a:t>ل</a:t>
            </a:r>
            <a:r>
              <a:rPr lang="ar-SA" sz="3600" b="1" dirty="0" smtClean="0">
                <a:cs typeface="+mj-cs"/>
              </a:rPr>
              <a:t>ات  ومعدات المقاولين</a:t>
            </a:r>
            <a:endParaRPr lang="en-US" sz="3600" b="1" dirty="0" smtClean="0">
              <a:cs typeface="+mj-cs"/>
            </a:endParaRPr>
          </a:p>
          <a:p>
            <a:pPr algn="just" rtl="1">
              <a:defRPr/>
            </a:pPr>
            <a:r>
              <a:rPr lang="ar-SA" sz="3600" b="1" dirty="0" smtClean="0">
                <a:cs typeface="+mj-cs"/>
              </a:rPr>
              <a:t>جميع أخطار الأجهزة الالكترونية </a:t>
            </a:r>
            <a:endParaRPr lang="en-US" sz="3600" b="1" dirty="0" smtClean="0">
              <a:cs typeface="+mj-cs"/>
            </a:endParaRPr>
          </a:p>
          <a:p>
            <a:pPr algn="just" rtl="1">
              <a:defRPr/>
            </a:pPr>
            <a:r>
              <a:rPr lang="ar-SA" sz="3600" b="1" dirty="0" smtClean="0">
                <a:cs typeface="+mj-cs"/>
              </a:rPr>
              <a:t>المسئولية المدينة العامة </a:t>
            </a:r>
            <a:endParaRPr lang="en-US" sz="3600" b="1" dirty="0" smtClean="0">
              <a:cs typeface="+mj-cs"/>
            </a:endParaRPr>
          </a:p>
          <a:p>
            <a:pPr algn="just" rtl="1">
              <a:defRPr/>
            </a:pPr>
            <a:r>
              <a:rPr lang="ar-SA" sz="3600" b="1" dirty="0" smtClean="0">
                <a:cs typeface="+mj-cs"/>
              </a:rPr>
              <a:t>مسئولية المنتجات </a:t>
            </a:r>
            <a:endParaRPr lang="en-US" sz="3600" b="1" dirty="0" smtClean="0">
              <a:cs typeface="+mj-cs"/>
            </a:endParaRPr>
          </a:p>
        </p:txBody>
      </p:sp>
      <p:pic>
        <p:nvPicPr>
          <p:cNvPr id="4" name="Picture 5" descr="cid:image003.jpg@01CA5646.DD8BB320"/>
          <p:cNvPicPr>
            <a:picLocks noChangeAspect="1" noChangeArrowheads="1"/>
          </p:cNvPicPr>
          <p:nvPr/>
        </p:nvPicPr>
        <p:blipFill>
          <a:blip r:embed="rId2" r:link="rId3"/>
          <a:srcRect/>
          <a:stretch>
            <a:fillRect/>
          </a:stretch>
        </p:blipFill>
        <p:spPr bwMode="auto">
          <a:xfrm>
            <a:off x="7010400" y="6019800"/>
            <a:ext cx="1981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876800"/>
          </a:xfrm>
        </p:spPr>
        <p:txBody>
          <a:bodyPr>
            <a:normAutofit/>
          </a:bodyPr>
          <a:lstStyle/>
          <a:p>
            <a:pPr algn="just" rtl="1">
              <a:defRPr/>
            </a:pPr>
            <a:r>
              <a:rPr lang="ar-SA" sz="3600" b="1" dirty="0" smtClean="0">
                <a:cs typeface="+mj-cs"/>
              </a:rPr>
              <a:t>مسئولية رب العمل </a:t>
            </a:r>
            <a:endParaRPr lang="en-US" sz="3600" b="1" dirty="0" smtClean="0">
              <a:cs typeface="+mj-cs"/>
            </a:endParaRPr>
          </a:p>
          <a:p>
            <a:pPr algn="just" rtl="1">
              <a:defRPr/>
            </a:pPr>
            <a:r>
              <a:rPr lang="ar-SA" sz="3600" b="1" dirty="0" smtClean="0">
                <a:cs typeface="+mj-cs"/>
              </a:rPr>
              <a:t>المسئولية المهنية للمهندسين والاستشاريين </a:t>
            </a:r>
            <a:endParaRPr lang="en-US" sz="3600" b="1" dirty="0" smtClean="0">
              <a:cs typeface="+mj-cs"/>
            </a:endParaRPr>
          </a:p>
          <a:p>
            <a:pPr algn="just" rtl="1">
              <a:defRPr/>
            </a:pPr>
            <a:r>
              <a:rPr lang="ar-SA" sz="3600" b="1" dirty="0" smtClean="0">
                <a:cs typeface="+mj-cs"/>
              </a:rPr>
              <a:t>المسئولية المهنية للمستشفيات والعيادات </a:t>
            </a:r>
            <a:endParaRPr lang="en-US" sz="3600" b="1" dirty="0" smtClean="0">
              <a:cs typeface="+mj-cs"/>
            </a:endParaRPr>
          </a:p>
          <a:p>
            <a:pPr algn="just" rtl="1">
              <a:defRPr/>
            </a:pPr>
            <a:r>
              <a:rPr lang="ar-SA" sz="3600" b="1" dirty="0" smtClean="0">
                <a:cs typeface="+mj-cs"/>
              </a:rPr>
              <a:t>مسئولية المد</a:t>
            </a:r>
            <a:r>
              <a:rPr lang="ar-EG" sz="3600" b="1" dirty="0" smtClean="0">
                <a:cs typeface="+mj-cs"/>
              </a:rPr>
              <a:t>ي</a:t>
            </a:r>
            <a:r>
              <a:rPr lang="ar-SA" sz="3600" b="1" dirty="0" smtClean="0">
                <a:cs typeface="+mj-cs"/>
              </a:rPr>
              <a:t>رين والموظفين </a:t>
            </a:r>
            <a:endParaRPr lang="en-US" sz="3600" b="1" dirty="0" smtClean="0">
              <a:cs typeface="+mj-cs"/>
            </a:endParaRPr>
          </a:p>
          <a:p>
            <a:pPr algn="just" rtl="1">
              <a:defRPr/>
            </a:pPr>
            <a:r>
              <a:rPr lang="ar-SA" sz="3600" b="1" dirty="0" smtClean="0">
                <a:cs typeface="+mj-cs"/>
              </a:rPr>
              <a:t>السيارات الإجباري والتكميلي </a:t>
            </a:r>
            <a:endParaRPr lang="en-US" sz="3600" b="1" dirty="0" smtClean="0">
              <a:cs typeface="+mj-cs"/>
            </a:endParaRPr>
          </a:p>
          <a:p>
            <a:pPr marL="236538" indent="0" algn="just" rtl="1" eaLnBrk="1" fontAlgn="auto" hangingPunct="1">
              <a:spcAft>
                <a:spcPts val="0"/>
              </a:spcAft>
              <a:buClr>
                <a:schemeClr val="accent3"/>
              </a:buClr>
              <a:buFont typeface="Wingdings 2"/>
              <a:buChar char=""/>
              <a:defRPr/>
            </a:pPr>
            <a:endParaRPr lang="en-US" sz="2400" dirty="0">
              <a:latin typeface="+mj-lt"/>
            </a:endParaRPr>
          </a:p>
        </p:txBody>
      </p:sp>
      <p:pic>
        <p:nvPicPr>
          <p:cNvPr id="4" name="Picture 5" descr="cid:image003.jpg@01CA5646.DD8BB320"/>
          <p:cNvPicPr>
            <a:picLocks noChangeAspect="1" noChangeArrowheads="1"/>
          </p:cNvPicPr>
          <p:nvPr/>
        </p:nvPicPr>
        <p:blipFill>
          <a:blip r:embed="rId2" r:link="rId3"/>
          <a:srcRect/>
          <a:stretch>
            <a:fillRect/>
          </a:stretch>
        </p:blipFill>
        <p:spPr bwMode="auto">
          <a:xfrm>
            <a:off x="7010400" y="6172200"/>
            <a:ext cx="1981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00200"/>
            <a:ext cx="8229600" cy="4724400"/>
          </a:xfrm>
        </p:spPr>
        <p:txBody>
          <a:bodyPr>
            <a:normAutofit/>
          </a:bodyPr>
          <a:lstStyle/>
          <a:p>
            <a:pPr algn="just" rtl="1">
              <a:defRPr/>
            </a:pPr>
            <a:r>
              <a:rPr lang="ar-SA" sz="3600" b="1" dirty="0" smtClean="0">
                <a:cs typeface="+mj-cs"/>
              </a:rPr>
              <a:t>النقل البحري والجوي وأخطار الطريق</a:t>
            </a:r>
            <a:endParaRPr lang="en-US" sz="3600" b="1" dirty="0" smtClean="0">
              <a:cs typeface="+mj-cs"/>
            </a:endParaRPr>
          </a:p>
          <a:p>
            <a:pPr algn="just" rtl="1">
              <a:defRPr/>
            </a:pPr>
            <a:r>
              <a:rPr lang="ar-SA" sz="3600" b="1" dirty="0" smtClean="0">
                <a:cs typeface="+mj-cs"/>
              </a:rPr>
              <a:t>مسؤولية الناقل  </a:t>
            </a:r>
            <a:endParaRPr lang="en-US" sz="3600" b="1" dirty="0" smtClean="0">
              <a:cs typeface="+mj-cs"/>
            </a:endParaRPr>
          </a:p>
          <a:p>
            <a:pPr algn="just" rtl="1">
              <a:defRPr/>
            </a:pPr>
            <a:r>
              <a:rPr lang="ar-SA" sz="3600" b="1" dirty="0" smtClean="0">
                <a:cs typeface="+mj-cs"/>
              </a:rPr>
              <a:t>أجسام السفن والمسؤوليات المرتبطة بها  </a:t>
            </a:r>
            <a:endParaRPr lang="en-US" sz="3600" b="1" dirty="0" smtClean="0">
              <a:cs typeface="+mj-cs"/>
            </a:endParaRPr>
          </a:p>
          <a:p>
            <a:pPr algn="just" rtl="1">
              <a:defRPr/>
            </a:pPr>
            <a:r>
              <a:rPr lang="ar-SA" sz="3600" b="1" dirty="0" smtClean="0">
                <a:cs typeface="+mj-cs"/>
              </a:rPr>
              <a:t>أجسام الطيران والمسؤوليات المرتبطة </a:t>
            </a:r>
            <a:r>
              <a:rPr lang="ar-EG" sz="3600" b="1" dirty="0" smtClean="0">
                <a:cs typeface="+mj-cs"/>
              </a:rPr>
              <a:t>ب</a:t>
            </a:r>
            <a:r>
              <a:rPr lang="ar-SA" sz="3600" b="1" dirty="0" smtClean="0">
                <a:cs typeface="+mj-cs"/>
              </a:rPr>
              <a:t>ها </a:t>
            </a:r>
            <a:endParaRPr lang="en-US" sz="3600" b="1" dirty="0" smtClean="0">
              <a:cs typeface="+mj-cs"/>
            </a:endParaRPr>
          </a:p>
          <a:p>
            <a:pPr algn="just" rtl="1">
              <a:defRPr/>
            </a:pPr>
            <a:r>
              <a:rPr lang="ar-SA" sz="3600" b="1" dirty="0" smtClean="0">
                <a:cs typeface="+mj-cs"/>
              </a:rPr>
              <a:t>أنشطة البترول</a:t>
            </a:r>
            <a:r>
              <a:rPr lang="ar-EG" sz="3600" b="1" dirty="0" smtClean="0">
                <a:cs typeface="+mj-cs"/>
              </a:rPr>
              <a:t> </a:t>
            </a:r>
            <a:r>
              <a:rPr lang="ar-SA" sz="3600" b="1" dirty="0" smtClean="0">
                <a:cs typeface="+mj-cs"/>
              </a:rPr>
              <a:t>سواء أثناء الإنشاء أو أثناء التشغيل والمسؤوليات المرتبطة بها</a:t>
            </a:r>
            <a:endParaRPr lang="en-US" sz="3600" b="1" dirty="0">
              <a:cs typeface="+mj-cs"/>
            </a:endParaRPr>
          </a:p>
        </p:txBody>
      </p:sp>
      <p:pic>
        <p:nvPicPr>
          <p:cNvPr id="4" name="Picture 5" descr="cid:image003.jpg@01CA5646.DD8BB320"/>
          <p:cNvPicPr>
            <a:picLocks noChangeAspect="1" noChangeArrowheads="1"/>
          </p:cNvPicPr>
          <p:nvPr/>
        </p:nvPicPr>
        <p:blipFill>
          <a:blip r:embed="rId2" r:link="rId3"/>
          <a:srcRect/>
          <a:stretch>
            <a:fillRect/>
          </a:stretch>
        </p:blipFill>
        <p:spPr bwMode="auto">
          <a:xfrm>
            <a:off x="6934200" y="6019800"/>
            <a:ext cx="1981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724400"/>
          </a:xfrm>
        </p:spPr>
        <p:txBody>
          <a:bodyPr>
            <a:normAutofit/>
          </a:bodyPr>
          <a:lstStyle/>
          <a:p>
            <a:pPr algn="just" rtl="1">
              <a:buFont typeface="Wingdings 2" pitchFamily="18" charset="2"/>
              <a:buNone/>
              <a:defRPr/>
            </a:pPr>
            <a:r>
              <a:rPr lang="ar-SA" sz="3600" b="1" dirty="0" smtClean="0">
                <a:cs typeface="+mj-cs"/>
              </a:rPr>
              <a:t>وقريبا </a:t>
            </a:r>
            <a:endParaRPr lang="en-US" sz="3600" b="1" dirty="0" smtClean="0">
              <a:cs typeface="+mj-cs"/>
            </a:endParaRPr>
          </a:p>
          <a:p>
            <a:pPr algn="just" rtl="1">
              <a:defRPr/>
            </a:pPr>
            <a:r>
              <a:rPr lang="ar-SA" sz="3600" b="1" dirty="0" smtClean="0">
                <a:cs typeface="+mj-cs"/>
              </a:rPr>
              <a:t>السفر </a:t>
            </a:r>
            <a:endParaRPr lang="en-US" sz="3600" b="1" dirty="0" smtClean="0">
              <a:cs typeface="+mj-cs"/>
            </a:endParaRPr>
          </a:p>
          <a:p>
            <a:pPr algn="just" rtl="1">
              <a:defRPr/>
            </a:pPr>
            <a:r>
              <a:rPr lang="ar-SA" sz="3600" b="1" dirty="0" smtClean="0">
                <a:cs typeface="+mj-cs"/>
              </a:rPr>
              <a:t>العلاج الطبي  </a:t>
            </a:r>
            <a:endParaRPr lang="en-US" sz="3600" b="1" dirty="0" smtClean="0">
              <a:cs typeface="+mj-cs"/>
            </a:endParaRPr>
          </a:p>
          <a:p>
            <a:pPr marL="274320" indent="-274320" algn="r" rtl="1" eaLnBrk="1" fontAlgn="auto" hangingPunct="1">
              <a:spcAft>
                <a:spcPts val="0"/>
              </a:spcAft>
              <a:buClr>
                <a:schemeClr val="accent3"/>
              </a:buClr>
              <a:buFont typeface="Wingdings 2"/>
              <a:buChar char=""/>
              <a:defRPr/>
            </a:pPr>
            <a:endParaRPr lang="en-US" sz="2400" dirty="0">
              <a:latin typeface="+mj-lt"/>
            </a:endParaRPr>
          </a:p>
        </p:txBody>
      </p:sp>
      <p:pic>
        <p:nvPicPr>
          <p:cNvPr id="4" name="Picture 5" descr="cid:image003.jpg@01CA5646.DD8BB320"/>
          <p:cNvPicPr>
            <a:picLocks noChangeAspect="1" noChangeArrowheads="1"/>
          </p:cNvPicPr>
          <p:nvPr/>
        </p:nvPicPr>
        <p:blipFill>
          <a:blip r:embed="rId2" r:link="rId3"/>
          <a:srcRect/>
          <a:stretch>
            <a:fillRect/>
          </a:stretch>
        </p:blipFill>
        <p:spPr bwMode="auto">
          <a:xfrm>
            <a:off x="7010400" y="6172200"/>
            <a:ext cx="1981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704850"/>
            <a:ext cx="8229600" cy="742950"/>
          </a:xfrm>
        </p:spPr>
        <p:txBody>
          <a:bodyPr/>
          <a:lstStyle/>
          <a:p>
            <a:pPr algn="r" rtl="1"/>
            <a:r>
              <a:rPr lang="ar-SA" sz="4400" b="1" smtClean="0"/>
              <a:t>إعادة التكافل</a:t>
            </a:r>
            <a:endParaRPr lang="en-US" sz="4400" b="1" smtClean="0"/>
          </a:p>
        </p:txBody>
      </p:sp>
      <p:sp>
        <p:nvSpPr>
          <p:cNvPr id="3" name="Content Placeholder 2"/>
          <p:cNvSpPr>
            <a:spLocks noGrp="1"/>
          </p:cNvSpPr>
          <p:nvPr>
            <p:ph idx="1"/>
          </p:nvPr>
        </p:nvSpPr>
        <p:spPr>
          <a:xfrm>
            <a:off x="457200" y="1676400"/>
            <a:ext cx="8229600" cy="4648200"/>
          </a:xfrm>
        </p:spPr>
        <p:txBody>
          <a:bodyPr/>
          <a:lstStyle/>
          <a:p>
            <a:pPr algn="just" rtl="1">
              <a:defRPr/>
            </a:pPr>
            <a:r>
              <a:rPr lang="ar-SA" sz="2800" b="1" dirty="0" smtClean="0">
                <a:cs typeface="Traditional Arabic" pitchFamily="2" charset="-78"/>
              </a:rPr>
              <a:t>قامت الشركة بترتيب برنامج إعادة التكافل مع شركات إعادة التكافل العالمية و التي لديها قدرة مالية فائقة و تصنيف مالي من الدرجة الأولى من مؤسسات التصنيف العالمية و على رأسهم شركة هانوفر لإعادة التكافل</a:t>
            </a:r>
            <a:r>
              <a:rPr lang="ar-SA" b="1" dirty="0" smtClean="0">
                <a:cs typeface="Traditional Arabic" pitchFamily="2" charset="-78"/>
              </a:rPr>
              <a:t>.</a:t>
            </a:r>
            <a:endParaRPr lang="en-US" b="1" dirty="0">
              <a:cs typeface="Traditional Arabic" pitchFamily="2" charset="-78"/>
            </a:endParaRPr>
          </a:p>
        </p:txBody>
      </p:sp>
      <p:pic>
        <p:nvPicPr>
          <p:cNvPr id="4" name="Picture 5" descr="cid:image003.jpg@01CA5646.DD8BB320"/>
          <p:cNvPicPr>
            <a:picLocks noChangeAspect="1" noChangeArrowheads="1"/>
          </p:cNvPicPr>
          <p:nvPr/>
        </p:nvPicPr>
        <p:blipFill>
          <a:blip r:embed="rId2" r:link="rId3"/>
          <a:srcRect/>
          <a:stretch>
            <a:fillRect/>
          </a:stretch>
        </p:blipFill>
        <p:spPr bwMode="auto">
          <a:xfrm>
            <a:off x="7010400" y="6172200"/>
            <a:ext cx="1981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676400"/>
            <a:ext cx="7851648" cy="1828800"/>
          </a:xfrm>
        </p:spPr>
        <p:txBody>
          <a:bodyPr/>
          <a:lstStyle/>
          <a:p>
            <a:pPr algn="ctr">
              <a:defRPr/>
            </a:pPr>
            <a:r>
              <a:rPr lang="ar-EG" sz="7200" dirty="0" smtClean="0">
                <a:solidFill>
                  <a:schemeClr val="tx1"/>
                </a:solidFill>
              </a:rPr>
              <a:t>شركة نايل فاملي تكافل</a:t>
            </a:r>
            <a:endParaRPr lang="en-US" sz="7200" dirty="0">
              <a:solidFill>
                <a:schemeClr val="tx1"/>
              </a:solidFill>
            </a:endParaRPr>
          </a:p>
        </p:txBody>
      </p:sp>
      <p:grpSp>
        <p:nvGrpSpPr>
          <p:cNvPr id="3" name="Group 8"/>
          <p:cNvGrpSpPr/>
          <p:nvPr/>
        </p:nvGrpSpPr>
        <p:grpSpPr>
          <a:xfrm>
            <a:off x="6934200" y="4800600"/>
            <a:ext cx="1981200" cy="1752600"/>
            <a:chOff x="7010400" y="5105400"/>
            <a:chExt cx="1981200" cy="1752600"/>
          </a:xfrm>
        </p:grpSpPr>
        <p:pic>
          <p:nvPicPr>
            <p:cNvPr id="4" name="Picture 5" descr="cid:image003.jpg@01CA5646.DD8BB320"/>
            <p:cNvPicPr>
              <a:picLocks noChangeAspect="1" noChangeArrowheads="1"/>
            </p:cNvPicPr>
            <p:nvPr/>
          </p:nvPicPr>
          <p:blipFill>
            <a:blip r:embed="rId2" r:link="rId3"/>
            <a:srcRect/>
            <a:stretch>
              <a:fillRect/>
            </a:stretch>
          </p:blipFill>
          <p:spPr bwMode="auto">
            <a:xfrm>
              <a:off x="7010400" y="5105400"/>
              <a:ext cx="1981200" cy="609600"/>
            </a:xfrm>
            <a:prstGeom prst="rect">
              <a:avLst/>
            </a:prstGeom>
            <a:noFill/>
            <a:ln w="9525">
              <a:noFill/>
              <a:miter lim="800000"/>
              <a:headEnd/>
              <a:tailEnd/>
            </a:ln>
          </p:spPr>
        </p:pic>
        <p:sp>
          <p:nvSpPr>
            <p:cNvPr id="5" name="Rectangle 3"/>
            <p:cNvSpPr>
              <a:spLocks noChangeArrowheads="1"/>
            </p:cNvSpPr>
            <p:nvPr/>
          </p:nvSpPr>
          <p:spPr bwMode="auto">
            <a:xfrm>
              <a:off x="7391400" y="6096000"/>
              <a:ext cx="1066800" cy="762000"/>
            </a:xfrm>
            <a:prstGeom prst="rect">
              <a:avLst/>
            </a:prstGeom>
            <a:solidFill>
              <a:srgbClr val="00A1DA"/>
            </a:solidFill>
            <a:ln w="12700">
              <a:solidFill>
                <a:srgbClr val="00B0F0"/>
              </a:solidFill>
              <a:miter lim="800000"/>
              <a:headEnd/>
              <a:tailEnd/>
            </a:ln>
            <a:effectLst>
              <a:outerShdw dist="28398" dir="3806097" algn="ctr" rotWithShape="0">
                <a:srgbClr val="243F60"/>
              </a:outerShdw>
            </a:effectLst>
          </p:spPr>
          <p:txBody>
            <a:bodyPr/>
            <a:lstStyle/>
            <a:p>
              <a:pPr algn="ctr" fontAlgn="auto">
                <a:spcBef>
                  <a:spcPts val="0"/>
                </a:spcBef>
                <a:spcAft>
                  <a:spcPts val="0"/>
                </a:spcAft>
                <a:defRPr/>
              </a:pPr>
              <a:r>
                <a:rPr lang="en-US" sz="1400" b="1" dirty="0">
                  <a:solidFill>
                    <a:srgbClr val="FFFFFF"/>
                  </a:solidFill>
                  <a:latin typeface="Calibri" pitchFamily="34" charset="0"/>
                  <a:ea typeface="Arial" pitchFamily="34" charset="0"/>
                  <a:cs typeface="+mn-cs"/>
                </a:rPr>
                <a:t>TOKIO</a:t>
              </a:r>
            </a:p>
            <a:p>
              <a:pPr algn="ctr" fontAlgn="auto">
                <a:spcBef>
                  <a:spcPts val="0"/>
                </a:spcBef>
                <a:spcAft>
                  <a:spcPts val="0"/>
                </a:spcAft>
                <a:defRPr/>
              </a:pPr>
              <a:r>
                <a:rPr lang="en-US" sz="1400" b="1" dirty="0">
                  <a:solidFill>
                    <a:srgbClr val="FFFFFF"/>
                  </a:solidFill>
                  <a:latin typeface="Calibri" pitchFamily="34" charset="0"/>
                  <a:ea typeface="Arial" pitchFamily="34" charset="0"/>
                  <a:cs typeface="+mn-cs"/>
                </a:rPr>
                <a:t>MARINE</a:t>
              </a:r>
            </a:p>
            <a:p>
              <a:pPr algn="ctr" fontAlgn="auto">
                <a:spcBef>
                  <a:spcPts val="0"/>
                </a:spcBef>
                <a:spcAft>
                  <a:spcPts val="0"/>
                </a:spcAft>
                <a:defRPr/>
              </a:pPr>
              <a:r>
                <a:rPr lang="en-US" sz="1400" b="1" dirty="0">
                  <a:solidFill>
                    <a:srgbClr val="FFFFFF"/>
                  </a:solidFill>
                  <a:latin typeface="Calibri" pitchFamily="34" charset="0"/>
                  <a:ea typeface="Arial" pitchFamily="34" charset="0"/>
                  <a:cs typeface="+mn-cs"/>
                </a:rPr>
                <a:t>GROUP</a:t>
              </a:r>
              <a:endParaRPr lang="en-US" sz="1400" dirty="0">
                <a:latin typeface="+mn-lt"/>
                <a:cs typeface="+mn-cs"/>
              </a:endParaRPr>
            </a:p>
          </p:txBody>
        </p:sp>
        <p:sp>
          <p:nvSpPr>
            <p:cNvPr id="8" name="Rectangle 7"/>
            <p:cNvSpPr/>
            <p:nvPr/>
          </p:nvSpPr>
          <p:spPr>
            <a:xfrm>
              <a:off x="7239000" y="5791200"/>
              <a:ext cx="1362075" cy="307975"/>
            </a:xfrm>
            <a:prstGeom prst="rect">
              <a:avLst/>
            </a:prstGeom>
          </p:spPr>
          <p:txBody>
            <a:bodyPr>
              <a:spAutoFit/>
            </a:bodyPr>
            <a:lstStyle/>
            <a:p>
              <a:pPr fontAlgn="auto">
                <a:spcBef>
                  <a:spcPts val="0"/>
                </a:spcBef>
                <a:spcAft>
                  <a:spcPts val="0"/>
                </a:spcAft>
                <a:defRPr/>
              </a:pPr>
              <a:r>
                <a:rPr lang="en-US" sz="1400" b="1" dirty="0">
                  <a:effectLst>
                    <a:outerShdw blurRad="38100" dist="38100" dir="2700000" algn="tl">
                      <a:srgbClr val="000000">
                        <a:alpha val="43137"/>
                      </a:srgbClr>
                    </a:outerShdw>
                  </a:effectLst>
                  <a:latin typeface="+mj-lt"/>
                  <a:cs typeface="Simplified Arabic" pitchFamily="2" charset="-78"/>
                </a:rPr>
                <a:t>   Member of</a:t>
              </a:r>
              <a:endParaRPr lang="en-US" sz="1400" dirty="0">
                <a:latin typeface="+mj-lt"/>
                <a:cs typeface="Arial" charset="0"/>
              </a:endParaRP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b="1" dirty="0" smtClean="0"/>
              <a:t>حصاد (التغطية المجانية) </a:t>
            </a:r>
            <a:endParaRPr lang="en-US" dirty="0"/>
          </a:p>
        </p:txBody>
      </p:sp>
      <p:sp>
        <p:nvSpPr>
          <p:cNvPr id="3" name="Content Placeholder 2"/>
          <p:cNvSpPr>
            <a:spLocks noGrp="1"/>
          </p:cNvSpPr>
          <p:nvPr>
            <p:ph idx="1"/>
          </p:nvPr>
        </p:nvSpPr>
        <p:spPr/>
        <p:txBody>
          <a:bodyPr>
            <a:normAutofit/>
          </a:bodyPr>
          <a:lstStyle/>
          <a:p>
            <a:pPr algn="r"/>
            <a:endParaRPr lang="ar-EG" dirty="0" smtClean="0"/>
          </a:p>
          <a:p>
            <a:pPr lvl="1" algn="r" rtl="1">
              <a:buFont typeface="Arial" pitchFamily="34" charset="0"/>
              <a:buChar char="•"/>
            </a:pPr>
            <a:r>
              <a:rPr lang="ar-EG" b="1" dirty="0" smtClean="0">
                <a:cs typeface="Traditional Arabic" pitchFamily="2" charset="-78"/>
              </a:rPr>
              <a:t>يوفر هذا البرنامج تغطية الوفاة الطبيعية.</a:t>
            </a:r>
          </a:p>
          <a:p>
            <a:pPr lvl="1" algn="r" rtl="1">
              <a:buFont typeface="Arial" pitchFamily="34" charset="0"/>
              <a:buChar char="•"/>
            </a:pPr>
            <a:r>
              <a:rPr lang="ar-EG" b="1" dirty="0" smtClean="0">
                <a:cs typeface="Traditional Arabic" pitchFamily="2" charset="-78"/>
              </a:rPr>
              <a:t> تغطية العجز الكلي الدائم طبيعى.</a:t>
            </a:r>
          </a:p>
          <a:p>
            <a:pPr lvl="1" algn="r" rtl="1">
              <a:buFont typeface="Arial" pitchFamily="34" charset="0"/>
              <a:buChar char="•"/>
            </a:pPr>
            <a:r>
              <a:rPr lang="ar-EG" b="1" dirty="0" smtClean="0">
                <a:cs typeface="Traditional Arabic" pitchFamily="2" charset="-78"/>
              </a:rPr>
              <a:t>العجز الكلى الدائم الناتج عن حادث.</a:t>
            </a:r>
          </a:p>
          <a:p>
            <a:pPr lvl="1" algn="r" rtl="1">
              <a:buFont typeface="Arial" pitchFamily="34" charset="0"/>
              <a:buChar char="•"/>
            </a:pPr>
            <a:r>
              <a:rPr lang="ar-EG" b="1" dirty="0" smtClean="0">
                <a:cs typeface="Traditional Arabic" pitchFamily="2" charset="-78"/>
              </a:rPr>
              <a:t>الوفاة بحادث.</a:t>
            </a:r>
          </a:p>
          <a:p>
            <a:pPr lvl="1" algn="r" rtl="1">
              <a:buFont typeface="Arial" pitchFamily="34" charset="0"/>
              <a:buChar char="•"/>
            </a:pPr>
            <a:r>
              <a:rPr lang="ar-EG" b="1" dirty="0" smtClean="0">
                <a:cs typeface="Traditional Arabic" pitchFamily="2" charset="-78"/>
              </a:rPr>
              <a:t> مع الحصول على جميع الاشتراكات المسددة وذلك في حالة بقاء المشترك على قيد الحياة حتى نهاية مدة العقد. </a:t>
            </a:r>
            <a:endParaRPr lang="en-US" b="1" dirty="0" smtClean="0">
              <a:cs typeface="Traditional Arabic" pitchFamily="2" charset="-78"/>
            </a:endParaRPr>
          </a:p>
          <a:p>
            <a:pPr algn="r"/>
            <a:endParaRPr lang="en-US" dirty="0"/>
          </a:p>
        </p:txBody>
      </p:sp>
      <p:pic>
        <p:nvPicPr>
          <p:cNvPr id="4" name="Picture 5" descr="cid:image003.jpg@01CA5646.DD8BB320"/>
          <p:cNvPicPr>
            <a:picLocks noChangeAspect="1" noChangeArrowheads="1"/>
          </p:cNvPicPr>
          <p:nvPr/>
        </p:nvPicPr>
        <p:blipFill>
          <a:blip r:embed="rId2" r:link="rId3"/>
          <a:srcRect/>
          <a:stretch>
            <a:fillRect/>
          </a:stretch>
        </p:blipFill>
        <p:spPr bwMode="auto">
          <a:xfrm>
            <a:off x="6934200" y="6172200"/>
            <a:ext cx="2057400" cy="533400"/>
          </a:xfrm>
          <a:prstGeom prst="rect">
            <a:avLst/>
          </a:prstGeom>
          <a:noFill/>
          <a:ln w="9525">
            <a:noFill/>
            <a:miter lim="800000"/>
            <a:headEnd/>
            <a:tailEnd/>
          </a:ln>
        </p:spPr>
      </p:pic>
      <p:pic>
        <p:nvPicPr>
          <p:cNvPr id="5" name="Picture 2" descr="C:\Documents and Settings\moataz.elzeiny\My Documents\cultrf-001.jpg"/>
          <p:cNvPicPr>
            <a:picLocks noChangeAspect="1" noChangeArrowheads="1"/>
          </p:cNvPicPr>
          <p:nvPr/>
        </p:nvPicPr>
        <p:blipFill>
          <a:blip r:embed="rId4"/>
          <a:srcRect/>
          <a:stretch>
            <a:fillRect/>
          </a:stretch>
        </p:blipFill>
        <p:spPr bwMode="auto">
          <a:xfrm>
            <a:off x="7010400" y="533400"/>
            <a:ext cx="1995488" cy="13573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6553200" cy="1524000"/>
          </a:xfrm>
        </p:spPr>
        <p:txBody>
          <a:bodyPr>
            <a:normAutofit fontScale="90000"/>
          </a:bodyPr>
          <a:lstStyle/>
          <a:p>
            <a:pPr algn="ctr" rtl="1"/>
            <a:r>
              <a:rPr lang="ar-EG" b="1" dirty="0" smtClean="0"/>
              <a:t>سنابل ( التغطية المشتركة)</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algn="r" rtl="1"/>
            <a:r>
              <a:rPr lang="ar-EG" b="1" dirty="0">
                <a:cs typeface="Traditional Arabic" pitchFamily="2" charset="-78"/>
              </a:rPr>
              <a:t>صممت هذه التغطية خصيصاً على أساس المبدأ الإقتصادي الذي جاءت به سورة  يوسف حينما أشار إلى ضرورة الإدخار لمدة سبع سنوات متتالية (سنوات الرخاء) والإستفادة من تلك المدخرات خلال السبع سنوات التالية (السنوات العجاف</a:t>
            </a:r>
            <a:r>
              <a:rPr lang="ar-EG" b="1" dirty="0" smtClean="0">
                <a:cs typeface="Traditional Arabic" pitchFamily="2" charset="-78"/>
              </a:rPr>
              <a:t>).</a:t>
            </a:r>
          </a:p>
          <a:p>
            <a:pPr algn="r" rtl="1">
              <a:buNone/>
            </a:pPr>
            <a:endParaRPr lang="ar-EG" b="1" dirty="0" smtClean="0">
              <a:cs typeface="Traditional Arabic" pitchFamily="2" charset="-78"/>
            </a:endParaRPr>
          </a:p>
          <a:p>
            <a:pPr lvl="0" algn="r" rtl="1"/>
            <a:r>
              <a:rPr lang="ar-EG" b="1" dirty="0" smtClean="0">
                <a:cs typeface="Traditional Arabic" pitchFamily="2" charset="-78"/>
              </a:rPr>
              <a:t>الأرباح الخاصة بحساب الإستثمار والناتجة عن عمليات المضاربة سيتم توزيعها بنسبة </a:t>
            </a:r>
            <a:r>
              <a:rPr lang="en-US" b="1" dirty="0" smtClean="0">
                <a:cs typeface="Traditional Arabic" pitchFamily="2" charset="-78"/>
              </a:rPr>
              <a:t>80%</a:t>
            </a:r>
            <a:r>
              <a:rPr lang="ar-EG" b="1" dirty="0" smtClean="0">
                <a:cs typeface="Traditional Arabic" pitchFamily="2" charset="-78"/>
              </a:rPr>
              <a:t> للمشتركين و</a:t>
            </a:r>
            <a:r>
              <a:rPr lang="en-US" b="1" dirty="0" smtClean="0">
                <a:cs typeface="Traditional Arabic" pitchFamily="2" charset="-78"/>
              </a:rPr>
              <a:t>20%</a:t>
            </a:r>
            <a:r>
              <a:rPr lang="ar-EG" b="1" dirty="0" smtClean="0">
                <a:cs typeface="Traditional Arabic" pitchFamily="2" charset="-78"/>
              </a:rPr>
              <a:t> للشركة.</a:t>
            </a:r>
          </a:p>
          <a:p>
            <a:pPr lvl="0" algn="r" rtl="1">
              <a:buNone/>
            </a:pPr>
            <a:endParaRPr lang="en-US" b="1" dirty="0" smtClean="0">
              <a:cs typeface="Traditional Arabic" pitchFamily="2" charset="-78"/>
            </a:endParaRPr>
          </a:p>
          <a:p>
            <a:pPr lvl="0" algn="r" rtl="1"/>
            <a:r>
              <a:rPr lang="ar-EG" b="1" dirty="0" smtClean="0">
                <a:cs typeface="Traditional Arabic" pitchFamily="2" charset="-78"/>
              </a:rPr>
              <a:t> فائض صندوق التكافل سيتم توزيعه بالتساوي بين المشتركين والشركة وذلك فى حالة استمرار المشترك فى الوثيقة إلى تاريخ الاستحقاق أو تاريخ انتهاء الوثيقة.</a:t>
            </a:r>
            <a:endParaRPr lang="en-US" b="1" dirty="0" smtClean="0">
              <a:cs typeface="Traditional Arabic" pitchFamily="2" charset="-78"/>
            </a:endParaRPr>
          </a:p>
          <a:p>
            <a:pPr algn="r" rtl="1">
              <a:buNone/>
            </a:pPr>
            <a:endParaRPr lang="en-US" dirty="0"/>
          </a:p>
        </p:txBody>
      </p:sp>
      <p:pic>
        <p:nvPicPr>
          <p:cNvPr id="4" name="Picture 5" descr="cid:image003.jpg@01CA5646.DD8BB320"/>
          <p:cNvPicPr>
            <a:picLocks noChangeAspect="1" noChangeArrowheads="1"/>
          </p:cNvPicPr>
          <p:nvPr/>
        </p:nvPicPr>
        <p:blipFill>
          <a:blip r:embed="rId2" r:link="rId3"/>
          <a:srcRect/>
          <a:stretch>
            <a:fillRect/>
          </a:stretch>
        </p:blipFill>
        <p:spPr bwMode="auto">
          <a:xfrm>
            <a:off x="6934200" y="6172200"/>
            <a:ext cx="2057400" cy="533400"/>
          </a:xfrm>
          <a:prstGeom prst="rect">
            <a:avLst/>
          </a:prstGeom>
          <a:noFill/>
          <a:ln w="9525">
            <a:noFill/>
            <a:miter lim="800000"/>
            <a:headEnd/>
            <a:tailEnd/>
          </a:ln>
        </p:spPr>
      </p:pic>
      <p:pic>
        <p:nvPicPr>
          <p:cNvPr id="6" name="Picture 2" descr="C:\Documents and Settings\moataz.elzeiny\My Documents\1024277_60878255.jpg"/>
          <p:cNvPicPr>
            <a:picLocks noChangeAspect="1" noChangeArrowheads="1"/>
          </p:cNvPicPr>
          <p:nvPr/>
        </p:nvPicPr>
        <p:blipFill>
          <a:blip r:embed="rId4" cstate="print"/>
          <a:srcRect/>
          <a:stretch>
            <a:fillRect/>
          </a:stretch>
        </p:blipFill>
        <p:spPr bwMode="auto">
          <a:xfrm>
            <a:off x="7010400" y="533400"/>
            <a:ext cx="1847850" cy="13755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6881842" cy="990600"/>
          </a:xfrm>
        </p:spPr>
        <p:txBody>
          <a:bodyPr>
            <a:normAutofit/>
          </a:bodyPr>
          <a:lstStyle/>
          <a:p>
            <a:pPr algn="ctr"/>
            <a:r>
              <a:rPr lang="ar-EG" b="1" dirty="0" smtClean="0"/>
              <a:t>برنامج النيل (التغطية المضاعفة)</a:t>
            </a:r>
            <a:endParaRPr lang="en-US" b="1" dirty="0"/>
          </a:p>
        </p:txBody>
      </p:sp>
      <p:sp>
        <p:nvSpPr>
          <p:cNvPr id="3" name="Content Placeholder 2"/>
          <p:cNvSpPr>
            <a:spLocks noGrp="1"/>
          </p:cNvSpPr>
          <p:nvPr>
            <p:ph idx="1"/>
          </p:nvPr>
        </p:nvSpPr>
        <p:spPr/>
        <p:txBody>
          <a:bodyPr/>
          <a:lstStyle/>
          <a:p>
            <a:pPr algn="r" rtl="1"/>
            <a:r>
              <a:rPr lang="ar-EG" b="1" dirty="0" smtClean="0">
                <a:cs typeface="Traditional Arabic" pitchFamily="2" charset="-78"/>
              </a:rPr>
              <a:t>يتميز هذا البرنامج بأنه </a:t>
            </a:r>
            <a:r>
              <a:rPr lang="ar-EG" b="1" dirty="0">
                <a:cs typeface="Traditional Arabic" pitchFamily="2" charset="-78"/>
              </a:rPr>
              <a:t>ي</a:t>
            </a:r>
            <a:r>
              <a:rPr lang="ar-EG" b="1" dirty="0" smtClean="0">
                <a:cs typeface="Traditional Arabic" pitchFamily="2" charset="-78"/>
              </a:rPr>
              <a:t>حتوي </a:t>
            </a:r>
            <a:r>
              <a:rPr lang="ar-EG" b="1" dirty="0">
                <a:cs typeface="Traditional Arabic" pitchFamily="2" charset="-78"/>
              </a:rPr>
              <a:t>على مزايا إضافية متعددة مثل مضاعفة مبلغ التغطية في حالات الوفاة الطبيعية والعجز الكلي الدائم الناتج عن مرض و أربعة أضعاف مبلغ التغطية في حالات الوفاة بحادث والعجز الكلي الدائم نتيجة حادث وثمانية أضعاف مبلغ التغطية في حالات الوفاة الناتجة عن حوادث الطيران وهذا ما يوفر حماية شاملة ومتميزة لجميع المشتركين.</a:t>
            </a:r>
            <a:endParaRPr lang="en-US" b="1" dirty="0">
              <a:cs typeface="Traditional Arabic" pitchFamily="2" charset="-78"/>
            </a:endParaRPr>
          </a:p>
          <a:p>
            <a:pPr lvl="0" algn="r" rtl="1"/>
            <a:r>
              <a:rPr lang="ar-EG" b="1" dirty="0" smtClean="0">
                <a:cs typeface="Traditional Arabic" pitchFamily="2" charset="-78"/>
              </a:rPr>
              <a:t>الأرباح الخاصة بحساب الإستثمار والناتجة عن عمليات المضاربة سيتم توزيعها بنسبة </a:t>
            </a:r>
            <a:r>
              <a:rPr lang="en-US" b="1" dirty="0" smtClean="0">
                <a:cs typeface="Traditional Arabic" pitchFamily="2" charset="-78"/>
              </a:rPr>
              <a:t>80%</a:t>
            </a:r>
            <a:r>
              <a:rPr lang="ar-EG" b="1" dirty="0" smtClean="0">
                <a:cs typeface="Traditional Arabic" pitchFamily="2" charset="-78"/>
              </a:rPr>
              <a:t> للمشتركين و</a:t>
            </a:r>
            <a:r>
              <a:rPr lang="en-US" b="1" dirty="0" smtClean="0">
                <a:cs typeface="Traditional Arabic" pitchFamily="2" charset="-78"/>
              </a:rPr>
              <a:t>20%</a:t>
            </a:r>
            <a:r>
              <a:rPr lang="ar-EG" b="1" dirty="0" smtClean="0">
                <a:cs typeface="Traditional Arabic" pitchFamily="2" charset="-78"/>
              </a:rPr>
              <a:t> للشركة.</a:t>
            </a:r>
            <a:endParaRPr lang="en-US" b="1" dirty="0" smtClean="0">
              <a:cs typeface="Traditional Arabic" pitchFamily="2" charset="-78"/>
            </a:endParaRPr>
          </a:p>
          <a:p>
            <a:pPr lvl="0" algn="r" rtl="1"/>
            <a:r>
              <a:rPr lang="ar-EG" b="1" dirty="0" smtClean="0">
                <a:cs typeface="Traditional Arabic" pitchFamily="2" charset="-78"/>
              </a:rPr>
              <a:t> فائض صندوق التكافل سيتم توزيعه بالتساوي بين المشتركين والشركة وذلك فى حالة استمرار المشترك فى الوثيقة إلى تاريخ الاستحقاق أو تاريخ انتهاء الوثيقة.</a:t>
            </a:r>
            <a:endParaRPr lang="en-US" b="1" dirty="0" smtClean="0">
              <a:cs typeface="Traditional Arabic" pitchFamily="2" charset="-78"/>
            </a:endParaRPr>
          </a:p>
          <a:p>
            <a:pPr algn="r"/>
            <a:endParaRPr lang="en-US" dirty="0"/>
          </a:p>
        </p:txBody>
      </p:sp>
      <p:pic>
        <p:nvPicPr>
          <p:cNvPr id="4" name="Picture 5" descr="cid:image003.jpg@01CA5646.DD8BB320"/>
          <p:cNvPicPr>
            <a:picLocks noChangeAspect="1" noChangeArrowheads="1"/>
          </p:cNvPicPr>
          <p:nvPr/>
        </p:nvPicPr>
        <p:blipFill>
          <a:blip r:embed="rId2" r:link="rId3"/>
          <a:srcRect/>
          <a:stretch>
            <a:fillRect/>
          </a:stretch>
        </p:blipFill>
        <p:spPr bwMode="auto">
          <a:xfrm>
            <a:off x="6934200" y="6172200"/>
            <a:ext cx="2057400" cy="533400"/>
          </a:xfrm>
          <a:prstGeom prst="rect">
            <a:avLst/>
          </a:prstGeom>
          <a:noFill/>
          <a:ln w="9525">
            <a:noFill/>
            <a:miter lim="800000"/>
            <a:headEnd/>
            <a:tailEnd/>
          </a:ln>
        </p:spPr>
      </p:pic>
      <p:pic>
        <p:nvPicPr>
          <p:cNvPr id="5" name="Picture 2" descr="C:\Documents and Settings\moataz.elzeiny\My Documents\1.jpg"/>
          <p:cNvPicPr>
            <a:picLocks noChangeAspect="1" noChangeArrowheads="1"/>
          </p:cNvPicPr>
          <p:nvPr/>
        </p:nvPicPr>
        <p:blipFill>
          <a:blip r:embed="rId4"/>
          <a:srcRect/>
          <a:stretch>
            <a:fillRect/>
          </a:stretch>
        </p:blipFill>
        <p:spPr bwMode="auto">
          <a:xfrm>
            <a:off x="7239000" y="152400"/>
            <a:ext cx="1685925"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algn="ctr"/>
            <a:r>
              <a:rPr lang="ar-EG" b="1" dirty="0" smtClean="0"/>
              <a:t>التكافل الجماعى</a:t>
            </a:r>
            <a:endParaRPr lang="en-US" b="1" dirty="0" smtClean="0"/>
          </a:p>
        </p:txBody>
      </p:sp>
      <p:graphicFrame>
        <p:nvGraphicFramePr>
          <p:cNvPr id="5" name="Content Placeholder 4"/>
          <p:cNvGraphicFramePr>
            <a:graphicFrameLocks noGrp="1"/>
          </p:cNvGraphicFramePr>
          <p:nvPr>
            <p:ph idx="1"/>
          </p:nvPr>
        </p:nvGraphicFramePr>
        <p:xfrm>
          <a:off x="304800" y="1371600"/>
          <a:ext cx="8382000" cy="5059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609600" y="4724400"/>
            <a:ext cx="8229600" cy="1143000"/>
          </a:xfrm>
          <a:prstGeom prst="rect">
            <a:avLst/>
          </a:prstGeom>
        </p:spPr>
        <p:txBody>
          <a:bodyPr anchor="ctr">
            <a:normAutofit/>
          </a:bodyPr>
          <a:lstStyle/>
          <a:p>
            <a:pPr algn="ctr" fontAlgn="auto">
              <a:spcAft>
                <a:spcPts val="0"/>
              </a:spcAft>
              <a:defRPr/>
            </a:pPr>
            <a:endParaRPr lang="en-US" sz="4400" b="1" dirty="0">
              <a:solidFill>
                <a:schemeClr val="accent1">
                  <a:lumMod val="50000"/>
                </a:schemeClr>
              </a:solidFill>
              <a:effectLst>
                <a:outerShdw blurRad="38100" dist="38100" dir="2700000" algn="tl">
                  <a:srgbClr val="000000">
                    <a:alpha val="43137"/>
                  </a:srgbClr>
                </a:outerShdw>
              </a:effectLst>
              <a:latin typeface="Arial Rounded MT Bold" pitchFamily="34" charset="0"/>
              <a:ea typeface="+mj-ea"/>
              <a:cs typeface="+mj-cs"/>
            </a:endParaRPr>
          </a:p>
        </p:txBody>
      </p:sp>
      <p:sp>
        <p:nvSpPr>
          <p:cNvPr id="7" name="Title 1"/>
          <p:cNvSpPr txBox="1">
            <a:spLocks/>
          </p:cNvSpPr>
          <p:nvPr/>
        </p:nvSpPr>
        <p:spPr>
          <a:xfrm>
            <a:off x="381000" y="4343400"/>
            <a:ext cx="8458200" cy="1981200"/>
          </a:xfrm>
          <a:prstGeom prst="rect">
            <a:avLst/>
          </a:prstGeom>
        </p:spPr>
        <p:txBody>
          <a:bodyPr anchor="ctr">
            <a:normAutofit/>
          </a:bodyPr>
          <a:lstStyle/>
          <a:p>
            <a:pPr fontAlgn="auto">
              <a:spcAft>
                <a:spcPts val="0"/>
              </a:spcAft>
              <a:buFont typeface="Arial" pitchFamily="34" charset="0"/>
              <a:buChar char="•"/>
              <a:defRPr/>
            </a:pPr>
            <a:endParaRPr lang="en-US" sz="1400" dirty="0">
              <a:latin typeface="+mj-lt"/>
              <a:ea typeface="+mj-ea"/>
              <a:cs typeface="+mj-cs"/>
            </a:endParaRPr>
          </a:p>
          <a:p>
            <a:pPr fontAlgn="auto">
              <a:spcAft>
                <a:spcPts val="0"/>
              </a:spcAft>
              <a:buFont typeface="Arial" pitchFamily="34" charset="0"/>
              <a:buChar char="•"/>
              <a:defRPr/>
            </a:pPr>
            <a:endParaRPr lang="en-US" sz="1400" dirty="0">
              <a:latin typeface="+mj-lt"/>
              <a:ea typeface="+mj-ea"/>
              <a:cs typeface="+mj-cs"/>
            </a:endParaRPr>
          </a:p>
          <a:p>
            <a:pPr algn="r" rtl="1">
              <a:defRPr/>
            </a:pPr>
            <a:r>
              <a:rPr lang="ar-EG" sz="1400" b="1" dirty="0">
                <a:cs typeface="Traditional Arabic" pitchFamily="2" charset="-78"/>
              </a:rPr>
              <a:t>االتكافل </a:t>
            </a:r>
            <a:r>
              <a:rPr lang="ar-EG" sz="1400" b="1" dirty="0" smtClean="0">
                <a:cs typeface="Traditional Arabic" pitchFamily="2" charset="-78"/>
              </a:rPr>
              <a:t>الائتمانى:صمم </a:t>
            </a:r>
            <a:r>
              <a:rPr lang="ar-EG" sz="1400" b="1" dirty="0">
                <a:cs typeface="Traditional Arabic" pitchFamily="2" charset="-78"/>
              </a:rPr>
              <a:t>لتغطية الرصيد المتبقى من </a:t>
            </a:r>
            <a:r>
              <a:rPr lang="ar-EG" sz="1400" b="1" dirty="0" smtClean="0">
                <a:cs typeface="Traditional Arabic" pitchFamily="2" charset="-78"/>
              </a:rPr>
              <a:t>الأتمان </a:t>
            </a:r>
            <a:r>
              <a:rPr lang="ar-EG" sz="1400" b="1" dirty="0">
                <a:cs typeface="Traditional Arabic" pitchFamily="2" charset="-78"/>
              </a:rPr>
              <a:t>الممنوحة من قبل المؤسسات المالية لعملائها لصالح </a:t>
            </a:r>
            <a:r>
              <a:rPr lang="ar-EG" sz="1400" b="1" dirty="0" smtClean="0">
                <a:cs typeface="Traditional Arabic" pitchFamily="2" charset="-78"/>
              </a:rPr>
              <a:t>الجهة المانحة للأتمان </a:t>
            </a:r>
            <a:r>
              <a:rPr lang="ar-EG" sz="1400" b="1" dirty="0">
                <a:cs typeface="Traditional Arabic" pitchFamily="2" charset="-78"/>
              </a:rPr>
              <a:t>فى حالة الوفاة </a:t>
            </a:r>
            <a:r>
              <a:rPr lang="ar-EG" sz="1400" b="1" dirty="0" smtClean="0">
                <a:cs typeface="Traditional Arabic" pitchFamily="2" charset="-78"/>
              </a:rPr>
              <a:t>أو </a:t>
            </a:r>
            <a:r>
              <a:rPr lang="ar-EG" sz="1400" b="1" dirty="0">
                <a:cs typeface="Traditional Arabic" pitchFamily="2" charset="-78"/>
              </a:rPr>
              <a:t>العجز الكلى الدائم</a:t>
            </a:r>
            <a:endParaRPr lang="en-US" sz="1400" b="1" dirty="0">
              <a:cs typeface="Traditional Arabic" pitchFamily="2" charset="-78"/>
            </a:endParaRPr>
          </a:p>
          <a:p>
            <a:pPr algn="r" rtl="1" fontAlgn="auto">
              <a:spcAft>
                <a:spcPts val="0"/>
              </a:spcAft>
              <a:buFont typeface="Arial" pitchFamily="34" charset="0"/>
              <a:buChar char="•"/>
              <a:defRPr/>
            </a:pPr>
            <a:r>
              <a:rPr lang="ar-EG" sz="1400" b="1" dirty="0" smtClean="0">
                <a:latin typeface="+mj-lt"/>
                <a:ea typeface="+mj-ea"/>
                <a:cs typeface="Traditional Arabic" pitchFamily="2" charset="-78"/>
              </a:rPr>
              <a:t>التكافل الجماعى المؤقت: صمم لتغطية العاملين بالشركات و اعضاء النقابات و المؤسسات المختلفة فى حالات الوفاة أوالعجز الكلى أو الجزئى الدائم</a:t>
            </a:r>
          </a:p>
          <a:p>
            <a:pPr algn="r" rtl="1" fontAlgn="auto">
              <a:spcAft>
                <a:spcPts val="0"/>
              </a:spcAft>
              <a:buFont typeface="Arial" pitchFamily="34" charset="0"/>
              <a:buChar char="•"/>
              <a:defRPr/>
            </a:pPr>
            <a:r>
              <a:rPr lang="ar-EG" sz="1400" b="1" dirty="0" smtClean="0">
                <a:latin typeface="+mj-lt"/>
                <a:ea typeface="+mj-ea"/>
                <a:cs typeface="Traditional Arabic" pitchFamily="2" charset="-78"/>
              </a:rPr>
              <a:t>صناديق الاستثمار: صمم لمنح عملاء صناديق الاستثمار ميزة تكافلية اضافية فى حالات الوفاة أوالعجز الكلى الدائم</a:t>
            </a:r>
            <a:endParaRPr lang="en-US" sz="1400" b="1" dirty="0">
              <a:latin typeface="+mj-lt"/>
              <a:ea typeface="+mj-ea"/>
              <a:cs typeface="Traditional Arabic" pitchFamily="2" charset="-78"/>
            </a:endParaRPr>
          </a:p>
        </p:txBody>
      </p:sp>
      <p:pic>
        <p:nvPicPr>
          <p:cNvPr id="27654" name="Picture 5" descr="cid:image003.jpg@01CA5646.DD8BB320"/>
          <p:cNvPicPr>
            <a:picLocks noChangeAspect="1" noChangeArrowheads="1"/>
          </p:cNvPicPr>
          <p:nvPr/>
        </p:nvPicPr>
        <p:blipFill>
          <a:blip r:embed="rId6" r:link="rId7"/>
          <a:srcRect/>
          <a:stretch>
            <a:fillRect/>
          </a:stretch>
        </p:blipFill>
        <p:spPr bwMode="auto">
          <a:xfrm>
            <a:off x="7010400" y="6172200"/>
            <a:ext cx="19812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r" rtl="1" eaLnBrk="1" hangingPunct="1">
              <a:defRPr/>
            </a:pPr>
            <a:r>
              <a:rPr lang="en-US" b="1" dirty="0" smtClean="0">
                <a:solidFill>
                  <a:schemeClr val="accent1">
                    <a:lumMod val="50000"/>
                  </a:schemeClr>
                </a:solidFill>
                <a:effectLst>
                  <a:outerShdw blurRad="38100" dist="38100" dir="2700000" algn="tl">
                    <a:srgbClr val="000000">
                      <a:alpha val="43137"/>
                    </a:srgbClr>
                  </a:outerShdw>
                </a:effectLst>
                <a:latin typeface="Arial Rounded MT Bold" pitchFamily="34" charset="0"/>
              </a:rPr>
              <a:t/>
            </a:r>
            <a:br>
              <a:rPr lang="en-US" b="1" dirty="0" smtClean="0">
                <a:solidFill>
                  <a:schemeClr val="accent1">
                    <a:lumMod val="50000"/>
                  </a:schemeClr>
                </a:solidFill>
                <a:effectLst>
                  <a:outerShdw blurRad="38100" dist="38100" dir="2700000" algn="tl">
                    <a:srgbClr val="000000">
                      <a:alpha val="43137"/>
                    </a:srgbClr>
                  </a:outerShdw>
                </a:effectLst>
                <a:latin typeface="Arial Rounded MT Bold" pitchFamily="34" charset="0"/>
              </a:rPr>
            </a:br>
            <a:r>
              <a:rPr lang="en-US" b="1" dirty="0" smtClean="0">
                <a:solidFill>
                  <a:schemeClr val="accent1">
                    <a:lumMod val="50000"/>
                  </a:schemeClr>
                </a:solidFill>
                <a:effectLst>
                  <a:outerShdw blurRad="38100" dist="38100" dir="2700000" algn="tl">
                    <a:srgbClr val="000000">
                      <a:alpha val="43137"/>
                    </a:srgbClr>
                  </a:outerShdw>
                </a:effectLst>
                <a:latin typeface="Arial Rounded MT Bold" pitchFamily="34" charset="0"/>
              </a:rPr>
              <a:t/>
            </a:r>
            <a:br>
              <a:rPr lang="en-US" b="1" dirty="0" smtClean="0">
                <a:solidFill>
                  <a:schemeClr val="accent1">
                    <a:lumMod val="50000"/>
                  </a:schemeClr>
                </a:solidFill>
                <a:effectLst>
                  <a:outerShdw blurRad="38100" dist="38100" dir="2700000" algn="tl">
                    <a:srgbClr val="000000">
                      <a:alpha val="43137"/>
                    </a:srgbClr>
                  </a:outerShdw>
                </a:effectLst>
                <a:latin typeface="Arial Rounded MT Bold" pitchFamily="34" charset="0"/>
              </a:rPr>
            </a:br>
            <a:r>
              <a:rPr lang="en-US" b="1" dirty="0" smtClean="0">
                <a:solidFill>
                  <a:schemeClr val="accent1">
                    <a:lumMod val="50000"/>
                  </a:schemeClr>
                </a:solidFill>
                <a:effectLst>
                  <a:outerShdw blurRad="38100" dist="38100" dir="2700000" algn="tl">
                    <a:srgbClr val="000000">
                      <a:alpha val="43137"/>
                    </a:srgbClr>
                  </a:outerShdw>
                </a:effectLst>
                <a:latin typeface="Arial Rounded MT Bold" pitchFamily="34" charset="0"/>
              </a:rPr>
              <a:t/>
            </a:r>
            <a:br>
              <a:rPr lang="en-US" b="1" dirty="0" smtClean="0">
                <a:solidFill>
                  <a:schemeClr val="accent1">
                    <a:lumMod val="50000"/>
                  </a:schemeClr>
                </a:solidFill>
                <a:effectLst>
                  <a:outerShdw blurRad="38100" dist="38100" dir="2700000" algn="tl">
                    <a:srgbClr val="000000">
                      <a:alpha val="43137"/>
                    </a:srgbClr>
                  </a:outerShdw>
                </a:effectLst>
                <a:latin typeface="Arial Rounded MT Bold" pitchFamily="34" charset="0"/>
              </a:rPr>
            </a:br>
            <a:r>
              <a:rPr lang="en-US" b="1" dirty="0" smtClean="0">
                <a:solidFill>
                  <a:schemeClr val="accent1">
                    <a:lumMod val="50000"/>
                  </a:schemeClr>
                </a:solidFill>
                <a:effectLst>
                  <a:outerShdw blurRad="38100" dist="38100" dir="2700000" algn="tl">
                    <a:srgbClr val="000000">
                      <a:alpha val="43137"/>
                    </a:srgbClr>
                  </a:outerShdw>
                </a:effectLst>
                <a:latin typeface="Arial Rounded MT Bold" pitchFamily="34" charset="0"/>
              </a:rPr>
              <a:t/>
            </a:r>
            <a:br>
              <a:rPr lang="en-US" b="1" dirty="0" smtClean="0">
                <a:solidFill>
                  <a:schemeClr val="accent1">
                    <a:lumMod val="50000"/>
                  </a:schemeClr>
                </a:solidFill>
                <a:effectLst>
                  <a:outerShdw blurRad="38100" dist="38100" dir="2700000" algn="tl">
                    <a:srgbClr val="000000">
                      <a:alpha val="43137"/>
                    </a:srgbClr>
                  </a:outerShdw>
                </a:effectLst>
                <a:latin typeface="Arial Rounded MT Bold" pitchFamily="34" charset="0"/>
              </a:rPr>
            </a:br>
            <a:r>
              <a:rPr lang="ar-EG" b="1" dirty="0" smtClean="0"/>
              <a:t>التكافل الجماعى المؤقت</a:t>
            </a:r>
            <a:r>
              <a:rPr lang="en-US" b="1" dirty="0" smtClean="0">
                <a:solidFill>
                  <a:schemeClr val="accent1">
                    <a:lumMod val="50000"/>
                  </a:schemeClr>
                </a:solidFill>
                <a:effectLst>
                  <a:outerShdw blurRad="38100" dist="38100" dir="2700000" algn="tl">
                    <a:srgbClr val="000000">
                      <a:alpha val="43137"/>
                    </a:srgbClr>
                  </a:outerShdw>
                </a:effectLst>
                <a:latin typeface="Arial Rounded MT Bold" pitchFamily="34" charset="0"/>
              </a:rPr>
              <a:t/>
            </a:r>
            <a:br>
              <a:rPr lang="en-US" b="1" dirty="0" smtClean="0">
                <a:solidFill>
                  <a:schemeClr val="accent1">
                    <a:lumMod val="50000"/>
                  </a:schemeClr>
                </a:solidFill>
                <a:effectLst>
                  <a:outerShdw blurRad="38100" dist="38100" dir="2700000" algn="tl">
                    <a:srgbClr val="000000">
                      <a:alpha val="43137"/>
                    </a:srgbClr>
                  </a:outerShdw>
                </a:effectLst>
                <a:latin typeface="Arial Rounded MT Bold" pitchFamily="34" charset="0"/>
              </a:rPr>
            </a:br>
            <a:r>
              <a:rPr lang="ar-EG" sz="3600" b="1" dirty="0" smtClean="0">
                <a:solidFill>
                  <a:schemeClr val="accent1">
                    <a:lumMod val="50000"/>
                  </a:schemeClr>
                </a:solidFill>
                <a:effectLst>
                  <a:outerShdw blurRad="38100" dist="38100" dir="2700000" algn="tl">
                    <a:srgbClr val="000000">
                      <a:alpha val="43137"/>
                    </a:srgbClr>
                  </a:outerShdw>
                </a:effectLst>
                <a:latin typeface="Arial Rounded MT Bold" pitchFamily="34" charset="0"/>
              </a:rPr>
              <a:t>المزايا التكافلية</a:t>
            </a:r>
            <a:endParaRPr lang="en-US" sz="3600" b="1" dirty="0" smtClean="0">
              <a:solidFill>
                <a:schemeClr val="accent1">
                  <a:lumMod val="50000"/>
                </a:schemeClr>
              </a:solidFill>
              <a:effectLst>
                <a:outerShdw blurRad="38100" dist="38100" dir="2700000" algn="tl">
                  <a:srgbClr val="000000">
                    <a:alpha val="43137"/>
                  </a:srgbClr>
                </a:outerShdw>
              </a:effectLst>
              <a:latin typeface="Arial Rounded MT Bold" pitchFamily="34" charset="0"/>
            </a:endParaRPr>
          </a:p>
        </p:txBody>
      </p:sp>
      <p:sp>
        <p:nvSpPr>
          <p:cNvPr id="3" name="Content Placeholder 2"/>
          <p:cNvSpPr>
            <a:spLocks noGrp="1"/>
          </p:cNvSpPr>
          <p:nvPr>
            <p:ph idx="1"/>
          </p:nvPr>
        </p:nvSpPr>
        <p:spPr/>
        <p:txBody>
          <a:bodyPr/>
          <a:lstStyle/>
          <a:p>
            <a:pPr algn="just" rtl="1">
              <a:defRPr/>
            </a:pPr>
            <a:r>
              <a:rPr lang="ar-EG" sz="2400" b="1" dirty="0" smtClean="0"/>
              <a:t>الوفاة الطبيعية</a:t>
            </a:r>
          </a:p>
          <a:p>
            <a:pPr algn="just" rtl="1">
              <a:defRPr/>
            </a:pPr>
            <a:r>
              <a:rPr lang="ar-EG" sz="2400" b="1" dirty="0" smtClean="0"/>
              <a:t>الوفاة بحادث</a:t>
            </a:r>
            <a:endParaRPr lang="en-US" sz="2400" b="1" dirty="0" smtClean="0"/>
          </a:p>
          <a:p>
            <a:pPr algn="just" rtl="1">
              <a:defRPr/>
            </a:pPr>
            <a:r>
              <a:rPr lang="ar-EG" sz="2400" b="1" dirty="0" smtClean="0"/>
              <a:t>العجز الكلى الدائم نتيجة مرض</a:t>
            </a:r>
          </a:p>
          <a:p>
            <a:pPr algn="just" rtl="1">
              <a:defRPr/>
            </a:pPr>
            <a:r>
              <a:rPr lang="ar-EG" sz="2400" b="1" dirty="0" smtClean="0"/>
              <a:t>العجز الكلى الدائم نتيجة حادث</a:t>
            </a:r>
          </a:p>
          <a:p>
            <a:pPr algn="just" rtl="1">
              <a:defRPr/>
            </a:pPr>
            <a:r>
              <a:rPr lang="ar-EG" sz="2400" b="1" dirty="0" smtClean="0"/>
              <a:t>العجز الجزئى الدائم نتيجة حادث</a:t>
            </a:r>
          </a:p>
          <a:p>
            <a:pPr algn="just" rtl="1">
              <a:defRPr/>
            </a:pPr>
            <a:r>
              <a:rPr lang="ar-EG" sz="2400" b="1" dirty="0" smtClean="0"/>
              <a:t>كل منتجاتنا تقدم بأسعار مميزة تنافسة و فى افضل اطار زمنى ممكن.</a:t>
            </a:r>
          </a:p>
          <a:p>
            <a:pPr>
              <a:buFont typeface="Wingdings 2" pitchFamily="18" charset="2"/>
              <a:buNone/>
              <a:defRPr/>
            </a:pPr>
            <a:endParaRPr lang="en-US" dirty="0"/>
          </a:p>
        </p:txBody>
      </p:sp>
      <p:pic>
        <p:nvPicPr>
          <p:cNvPr id="28676" name="Picture 5" descr="cid:image003.jpg@01CA5646.DD8BB320"/>
          <p:cNvPicPr>
            <a:picLocks noChangeAspect="1" noChangeArrowheads="1"/>
          </p:cNvPicPr>
          <p:nvPr/>
        </p:nvPicPr>
        <p:blipFill>
          <a:blip r:embed="rId2" r:link="rId3"/>
          <a:srcRect/>
          <a:stretch>
            <a:fillRect/>
          </a:stretch>
        </p:blipFill>
        <p:spPr bwMode="auto">
          <a:xfrm>
            <a:off x="7010400" y="6172200"/>
            <a:ext cx="19812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ChangeArrowheads="1"/>
          </p:cNvSpPr>
          <p:nvPr/>
        </p:nvSpPr>
        <p:spPr bwMode="auto">
          <a:xfrm>
            <a:off x="3429000" y="1066800"/>
            <a:ext cx="1981200" cy="457200"/>
          </a:xfrm>
          <a:prstGeom prst="rect">
            <a:avLst/>
          </a:prstGeom>
          <a:solidFill>
            <a:schemeClr val="accent1"/>
          </a:solidFill>
          <a:ln w="15875">
            <a:solidFill>
              <a:schemeClr val="tx1"/>
            </a:solidFill>
            <a:miter lim="800000"/>
            <a:headEnd/>
            <a:tailEnd/>
          </a:ln>
        </p:spPr>
        <p:txBody>
          <a:bodyPr wrap="none" anchor="ctr"/>
          <a:lstStyle/>
          <a:p>
            <a:pPr algn="ctr" rtl="1"/>
            <a:r>
              <a:rPr lang="ar-EG" sz="1400" b="1" dirty="0" smtClean="0">
                <a:latin typeface="Century Gothic" pitchFamily="34" charset="0"/>
              </a:rPr>
              <a:t>اجمالى مبلغ الاشتراكات</a:t>
            </a:r>
            <a:endParaRPr lang="en-US" sz="1400" b="1" dirty="0">
              <a:latin typeface="Century Gothic" pitchFamily="34" charset="0"/>
            </a:endParaRPr>
          </a:p>
          <a:p>
            <a:pPr algn="ctr"/>
            <a:r>
              <a:rPr lang="en-US" sz="1400" b="1" dirty="0">
                <a:latin typeface="Century Gothic" pitchFamily="34" charset="0"/>
              </a:rPr>
              <a:t>(TABARRU’) 100%</a:t>
            </a:r>
          </a:p>
        </p:txBody>
      </p:sp>
      <p:sp>
        <p:nvSpPr>
          <p:cNvPr id="4" name="Rectangle 7"/>
          <p:cNvSpPr>
            <a:spLocks noChangeArrowheads="1"/>
          </p:cNvSpPr>
          <p:nvPr/>
        </p:nvSpPr>
        <p:spPr bwMode="auto">
          <a:xfrm>
            <a:off x="3429000" y="1828800"/>
            <a:ext cx="1981200" cy="1219200"/>
          </a:xfrm>
          <a:prstGeom prst="rect">
            <a:avLst/>
          </a:prstGeom>
          <a:solidFill>
            <a:schemeClr val="accent1"/>
          </a:solidFill>
          <a:ln w="15875">
            <a:solidFill>
              <a:schemeClr val="tx1"/>
            </a:solidFill>
            <a:miter lim="800000"/>
            <a:headEnd/>
            <a:tailEnd/>
          </a:ln>
          <a:effectLst/>
        </p:spPr>
        <p:txBody>
          <a:bodyPr wrap="none" anchor="ctr"/>
          <a:lstStyle/>
          <a:p>
            <a:pPr>
              <a:defRPr/>
            </a:pPr>
            <a:endParaRPr lang="en-US" sz="1400" b="1" dirty="0">
              <a:latin typeface="Century Gothic" pitchFamily="34" charset="0"/>
            </a:endParaRPr>
          </a:p>
          <a:p>
            <a:pPr algn="r" rtl="1">
              <a:defRPr/>
            </a:pPr>
            <a:r>
              <a:rPr lang="ar-EG" sz="1400" b="1" dirty="0" smtClean="0">
                <a:latin typeface="Century Gothic" pitchFamily="34" charset="0"/>
              </a:rPr>
              <a:t>مخصوما منه</a:t>
            </a:r>
            <a:endParaRPr lang="en-US" sz="1400" b="1" dirty="0">
              <a:latin typeface="Century Gothic" pitchFamily="34" charset="0"/>
            </a:endParaRPr>
          </a:p>
          <a:p>
            <a:pPr marL="228600" indent="-228600" algn="r" rtl="1">
              <a:buFontTx/>
              <a:buAutoNum type="arabicPeriod"/>
              <a:defRPr/>
            </a:pPr>
            <a:r>
              <a:rPr lang="ar-EG" sz="1400" b="1" dirty="0" smtClean="0">
                <a:latin typeface="Century Gothic" pitchFamily="34" charset="0"/>
              </a:rPr>
              <a:t>مصاريف ادارية</a:t>
            </a:r>
            <a:endParaRPr lang="en-US" sz="1400" b="1" dirty="0">
              <a:latin typeface="Century Gothic" pitchFamily="34" charset="0"/>
            </a:endParaRPr>
          </a:p>
          <a:p>
            <a:pPr marL="228600" indent="-228600" algn="r" rtl="1">
              <a:buFontTx/>
              <a:buAutoNum type="arabicPeriod"/>
              <a:defRPr/>
            </a:pPr>
            <a:r>
              <a:rPr lang="ar-EG" sz="1400" b="1" dirty="0" smtClean="0">
                <a:latin typeface="Century Gothic" pitchFamily="34" charset="0"/>
              </a:rPr>
              <a:t>عمولات</a:t>
            </a:r>
            <a:endParaRPr lang="en-US" sz="1400" b="1" dirty="0">
              <a:latin typeface="Century Gothic" pitchFamily="34" charset="0"/>
            </a:endParaRPr>
          </a:p>
          <a:p>
            <a:pPr marL="228600" indent="-228600" algn="r" rtl="1">
              <a:buFontTx/>
              <a:buAutoNum type="arabicPeriod"/>
              <a:defRPr/>
            </a:pPr>
            <a:r>
              <a:rPr lang="ar-EG" sz="1400" b="1" dirty="0" smtClean="0">
                <a:latin typeface="Century Gothic" pitchFamily="34" charset="0"/>
              </a:rPr>
              <a:t>اعادة التكافل</a:t>
            </a:r>
            <a:endParaRPr lang="en-US" sz="1400" b="1" dirty="0">
              <a:latin typeface="Century Gothic" pitchFamily="34" charset="0"/>
            </a:endParaRPr>
          </a:p>
          <a:p>
            <a:pPr marL="228600" indent="-228600" algn="r" rtl="1">
              <a:buFontTx/>
              <a:buAutoNum type="arabicPeriod"/>
              <a:defRPr/>
            </a:pPr>
            <a:r>
              <a:rPr lang="ar-EG" sz="1400" b="1" dirty="0" smtClean="0">
                <a:latin typeface="Century Gothic" pitchFamily="34" charset="0"/>
              </a:rPr>
              <a:t>مخصص التعويضات</a:t>
            </a:r>
            <a:endParaRPr lang="en-US" sz="1400" b="1" dirty="0">
              <a:latin typeface="Century Gothic" pitchFamily="34" charset="0"/>
            </a:endParaRPr>
          </a:p>
          <a:p>
            <a:pPr marL="228600" indent="-228600" algn="r" rtl="1">
              <a:buFontTx/>
              <a:buAutoNum type="arabicPeriod"/>
              <a:defRPr/>
            </a:pPr>
            <a:r>
              <a:rPr lang="ar-EG" sz="1400" b="1" dirty="0" smtClean="0">
                <a:latin typeface="Century Gothic" pitchFamily="34" charset="0"/>
              </a:rPr>
              <a:t>التعويضات</a:t>
            </a:r>
            <a:endParaRPr lang="en-US" sz="1400" b="1" dirty="0">
              <a:latin typeface="Century Gothic" pitchFamily="34" charset="0"/>
            </a:endParaRPr>
          </a:p>
          <a:p>
            <a:pPr marL="228600" indent="-228600">
              <a:buFontTx/>
              <a:buAutoNum type="arabicPeriod"/>
              <a:defRPr/>
            </a:pPr>
            <a:endParaRPr lang="en-US" sz="1400" dirty="0">
              <a:latin typeface="Century Gothic" pitchFamily="34" charset="0"/>
            </a:endParaRPr>
          </a:p>
        </p:txBody>
      </p:sp>
      <p:sp>
        <p:nvSpPr>
          <p:cNvPr id="29700" name="Rectangle 7"/>
          <p:cNvSpPr>
            <a:spLocks noChangeArrowheads="1"/>
          </p:cNvSpPr>
          <p:nvPr/>
        </p:nvSpPr>
        <p:spPr bwMode="auto">
          <a:xfrm>
            <a:off x="3429000" y="3352800"/>
            <a:ext cx="2057400" cy="685800"/>
          </a:xfrm>
          <a:prstGeom prst="rect">
            <a:avLst/>
          </a:prstGeom>
          <a:solidFill>
            <a:schemeClr val="accent1"/>
          </a:solidFill>
          <a:ln w="15875">
            <a:solidFill>
              <a:schemeClr val="tx1"/>
            </a:solidFill>
            <a:miter lim="800000"/>
            <a:headEnd/>
            <a:tailEnd/>
          </a:ln>
        </p:spPr>
        <p:txBody>
          <a:bodyPr wrap="none" anchor="ctr"/>
          <a:lstStyle/>
          <a:p>
            <a:pPr algn="ctr"/>
            <a:r>
              <a:rPr lang="ar-EG" sz="1400" b="1" dirty="0" smtClean="0">
                <a:latin typeface="Century Gothic" pitchFamily="34" charset="0"/>
              </a:rPr>
              <a:t>الفائض</a:t>
            </a:r>
            <a:endParaRPr lang="en-US" sz="1400" b="1" dirty="0">
              <a:latin typeface="Century Gothic" pitchFamily="34" charset="0"/>
            </a:endParaRPr>
          </a:p>
          <a:p>
            <a:pPr algn="ctr"/>
            <a:r>
              <a:rPr lang="en-US" sz="1400" b="1" dirty="0">
                <a:latin typeface="Century Gothic" pitchFamily="34" charset="0"/>
              </a:rPr>
              <a:t>+</a:t>
            </a:r>
          </a:p>
          <a:p>
            <a:pPr algn="ctr"/>
            <a:r>
              <a:rPr lang="ar-EG" sz="1400" b="1" dirty="0" smtClean="0">
                <a:latin typeface="Century Gothic" pitchFamily="34" charset="0"/>
              </a:rPr>
              <a:t>ارباح الاستثمارات</a:t>
            </a:r>
            <a:endParaRPr lang="en-US" sz="1400" b="1" dirty="0">
              <a:latin typeface="Century Gothic" pitchFamily="34" charset="0"/>
            </a:endParaRPr>
          </a:p>
        </p:txBody>
      </p:sp>
      <p:sp>
        <p:nvSpPr>
          <p:cNvPr id="29701" name="Rectangle 7"/>
          <p:cNvSpPr>
            <a:spLocks noChangeArrowheads="1"/>
          </p:cNvSpPr>
          <p:nvPr/>
        </p:nvSpPr>
        <p:spPr bwMode="auto">
          <a:xfrm>
            <a:off x="3429000" y="4343400"/>
            <a:ext cx="2057400" cy="457200"/>
          </a:xfrm>
          <a:prstGeom prst="rect">
            <a:avLst/>
          </a:prstGeom>
          <a:solidFill>
            <a:schemeClr val="accent1"/>
          </a:solidFill>
          <a:ln w="15875">
            <a:solidFill>
              <a:schemeClr val="tx1"/>
            </a:solidFill>
            <a:miter lim="800000"/>
            <a:headEnd/>
            <a:tailEnd/>
          </a:ln>
        </p:spPr>
        <p:txBody>
          <a:bodyPr wrap="none" anchor="ctr"/>
          <a:lstStyle/>
          <a:p>
            <a:pPr algn="ctr"/>
            <a:r>
              <a:rPr lang="ar-EG" sz="1400" b="1" dirty="0" smtClean="0">
                <a:latin typeface="Century Gothic" pitchFamily="34" charset="0"/>
              </a:rPr>
              <a:t>صافى الربح</a:t>
            </a:r>
            <a:endParaRPr lang="en-US" sz="1400" b="1" dirty="0">
              <a:latin typeface="Century Gothic" pitchFamily="34" charset="0"/>
            </a:endParaRPr>
          </a:p>
        </p:txBody>
      </p:sp>
      <p:sp>
        <p:nvSpPr>
          <p:cNvPr id="29702" name="Rectangle 7"/>
          <p:cNvSpPr>
            <a:spLocks noChangeArrowheads="1"/>
          </p:cNvSpPr>
          <p:nvPr/>
        </p:nvSpPr>
        <p:spPr bwMode="auto">
          <a:xfrm>
            <a:off x="1524000" y="5562600"/>
            <a:ext cx="1905000" cy="457200"/>
          </a:xfrm>
          <a:prstGeom prst="rect">
            <a:avLst/>
          </a:prstGeom>
          <a:solidFill>
            <a:schemeClr val="accent1"/>
          </a:solidFill>
          <a:ln w="15875">
            <a:solidFill>
              <a:schemeClr val="tx1"/>
            </a:solidFill>
            <a:miter lim="800000"/>
            <a:headEnd/>
            <a:tailEnd/>
          </a:ln>
        </p:spPr>
        <p:txBody>
          <a:bodyPr wrap="none" anchor="ctr"/>
          <a:lstStyle/>
          <a:p>
            <a:pPr algn="ctr"/>
            <a:r>
              <a:rPr lang="ar-EG" sz="1400" b="1" dirty="0" smtClean="0">
                <a:latin typeface="Century Gothic" pitchFamily="34" charset="0"/>
              </a:rPr>
              <a:t>المشتركين</a:t>
            </a:r>
            <a:r>
              <a:rPr lang="en-US" sz="1400" b="1" dirty="0" smtClean="0">
                <a:latin typeface="Century Gothic" pitchFamily="34" charset="0"/>
              </a:rPr>
              <a:t> </a:t>
            </a:r>
            <a:r>
              <a:rPr lang="en-US" sz="1400" b="1" dirty="0">
                <a:latin typeface="Century Gothic" pitchFamily="34" charset="0"/>
              </a:rPr>
              <a:t>50%</a:t>
            </a:r>
          </a:p>
        </p:txBody>
      </p:sp>
      <p:sp>
        <p:nvSpPr>
          <p:cNvPr id="29703" name="Rectangle 7"/>
          <p:cNvSpPr>
            <a:spLocks noChangeArrowheads="1"/>
          </p:cNvSpPr>
          <p:nvPr/>
        </p:nvSpPr>
        <p:spPr bwMode="auto">
          <a:xfrm>
            <a:off x="5486400" y="5562600"/>
            <a:ext cx="1905000" cy="457200"/>
          </a:xfrm>
          <a:prstGeom prst="rect">
            <a:avLst/>
          </a:prstGeom>
          <a:solidFill>
            <a:schemeClr val="accent1"/>
          </a:solidFill>
          <a:ln w="15875">
            <a:solidFill>
              <a:schemeClr val="tx1"/>
            </a:solidFill>
            <a:miter lim="800000"/>
            <a:headEnd/>
            <a:tailEnd/>
          </a:ln>
        </p:spPr>
        <p:txBody>
          <a:bodyPr wrap="none" anchor="ctr"/>
          <a:lstStyle/>
          <a:p>
            <a:pPr algn="ctr"/>
            <a:r>
              <a:rPr lang="ar-EG" sz="1200" b="1" dirty="0" smtClean="0">
                <a:latin typeface="Century Gothic" pitchFamily="34" charset="0"/>
              </a:rPr>
              <a:t> نايل فاميلى تكافل</a:t>
            </a:r>
            <a:r>
              <a:rPr lang="en-US" sz="1200" b="1" dirty="0" smtClean="0">
                <a:latin typeface="Century Gothic" pitchFamily="34" charset="0"/>
              </a:rPr>
              <a:t>50</a:t>
            </a:r>
            <a:r>
              <a:rPr lang="en-US" sz="1200" b="1" dirty="0">
                <a:latin typeface="Century Gothic" pitchFamily="34" charset="0"/>
              </a:rPr>
              <a:t>%</a:t>
            </a:r>
          </a:p>
        </p:txBody>
      </p:sp>
      <p:sp>
        <p:nvSpPr>
          <p:cNvPr id="29704" name="Rectangle 8"/>
          <p:cNvSpPr>
            <a:spLocks noChangeArrowheads="1"/>
          </p:cNvSpPr>
          <p:nvPr/>
        </p:nvSpPr>
        <p:spPr bwMode="auto">
          <a:xfrm>
            <a:off x="6324600" y="762000"/>
            <a:ext cx="2536101" cy="461665"/>
          </a:xfrm>
          <a:prstGeom prst="rect">
            <a:avLst/>
          </a:prstGeom>
          <a:noFill/>
          <a:ln w="9525">
            <a:noFill/>
            <a:miter lim="800000"/>
            <a:headEnd/>
            <a:tailEnd/>
          </a:ln>
        </p:spPr>
        <p:txBody>
          <a:bodyPr wrap="square">
            <a:spAutoFit/>
          </a:bodyPr>
          <a:lstStyle/>
          <a:p>
            <a:pPr algn="r"/>
            <a:r>
              <a:rPr lang="ar-EG" sz="2400" b="1" dirty="0" smtClean="0">
                <a:solidFill>
                  <a:srgbClr val="FF0000"/>
                </a:solidFill>
                <a:latin typeface="Century Gothic" pitchFamily="34" charset="0"/>
              </a:rPr>
              <a:t>المشاركة فى الأرباح</a:t>
            </a:r>
            <a:endParaRPr lang="en-US" sz="2400" dirty="0">
              <a:solidFill>
                <a:srgbClr val="FF0000"/>
              </a:solidFill>
            </a:endParaRPr>
          </a:p>
        </p:txBody>
      </p:sp>
      <p:cxnSp>
        <p:nvCxnSpPr>
          <p:cNvPr id="11" name="Straight Arrow Connector 10"/>
          <p:cNvCxnSpPr>
            <a:stCxn id="29698" idx="2"/>
            <a:endCxn id="4" idx="0"/>
          </p:cNvCxnSpPr>
          <p:nvPr/>
        </p:nvCxnSpPr>
        <p:spPr>
          <a:xfrm rot="5400000">
            <a:off x="4267201" y="1676400"/>
            <a:ext cx="3048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4267994" y="3199606"/>
            <a:ext cx="304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4267994" y="4190206"/>
            <a:ext cx="304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4191794" y="5028406"/>
            <a:ext cx="457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6249194" y="5409406"/>
            <a:ext cx="304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2286794" y="5409406"/>
            <a:ext cx="304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438400" y="5257800"/>
            <a:ext cx="396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9712" name="Picture 5" descr="cid:image003.jpg@01CA5646.DD8BB320"/>
          <p:cNvPicPr>
            <a:picLocks noChangeAspect="1" noChangeArrowheads="1"/>
          </p:cNvPicPr>
          <p:nvPr/>
        </p:nvPicPr>
        <p:blipFill>
          <a:blip r:embed="rId2" r:link="rId3"/>
          <a:srcRect/>
          <a:stretch>
            <a:fillRect/>
          </a:stretch>
        </p:blipFill>
        <p:spPr bwMode="auto">
          <a:xfrm>
            <a:off x="7010400" y="6172200"/>
            <a:ext cx="19812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3200"/>
            <a:ext cx="8305800" cy="1219200"/>
          </a:xfrm>
        </p:spPr>
        <p:txBody>
          <a:bodyPr/>
          <a:lstStyle/>
          <a:p>
            <a:pPr algn="ctr">
              <a:defRPr/>
            </a:pPr>
            <a:r>
              <a:rPr lang="ar-EG" sz="6000" b="1" dirty="0" smtClean="0"/>
              <a:t>شكرا لتشريفكم</a:t>
            </a:r>
            <a:endParaRPr lang="en-US" sz="6000" b="1" dirty="0"/>
          </a:p>
        </p:txBody>
      </p:sp>
      <p:pic>
        <p:nvPicPr>
          <p:cNvPr id="31747" name="Picture 5" descr="cid:image003.jpg@01CA5646.DD8BB320"/>
          <p:cNvPicPr>
            <a:picLocks noChangeAspect="1" noChangeArrowheads="1"/>
          </p:cNvPicPr>
          <p:nvPr/>
        </p:nvPicPr>
        <p:blipFill>
          <a:blip r:embed="rId2" r:link="rId3"/>
          <a:srcRect/>
          <a:stretch>
            <a:fillRect/>
          </a:stretch>
        </p:blipFill>
        <p:spPr bwMode="auto">
          <a:xfrm>
            <a:off x="7010400" y="6172200"/>
            <a:ext cx="19812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949</TotalTime>
  <Words>1170</Words>
  <Application>Microsoft Office PowerPoint</Application>
  <PresentationFormat>On-screen Show (4:3)</PresentationFormat>
  <Paragraphs>120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Flow</vt:lpstr>
      <vt:lpstr>Slide 1</vt:lpstr>
      <vt:lpstr>الشركة الأم</vt:lpstr>
      <vt:lpstr>Slide 3</vt:lpstr>
      <vt:lpstr>فريق عمل نايل تكافل</vt:lpstr>
      <vt:lpstr>ما هو التكافل (التأمين وفقاً لأحكام الشريعة الإسلامية)</vt:lpstr>
      <vt:lpstr>كيف يعمل نظام التكافل </vt:lpstr>
      <vt:lpstr>      هيئة الرقابة الشرعية</vt:lpstr>
      <vt:lpstr>شركة نايل جينرال تكافل</vt:lpstr>
      <vt:lpstr>Slide 9</vt:lpstr>
      <vt:lpstr>Slide 10</vt:lpstr>
      <vt:lpstr>Slide 11</vt:lpstr>
      <vt:lpstr>Slide 12</vt:lpstr>
      <vt:lpstr>Slide 13</vt:lpstr>
      <vt:lpstr>Slide 14</vt:lpstr>
      <vt:lpstr>Slide 15</vt:lpstr>
      <vt:lpstr>إعادة التكافل</vt:lpstr>
      <vt:lpstr>شركة نايل فاملي تكافل</vt:lpstr>
      <vt:lpstr>حصاد (التغطية المجانية) </vt:lpstr>
      <vt:lpstr>سنابل ( التغطية المشتركة) </vt:lpstr>
      <vt:lpstr>برنامج النيل (التغطية المضاعفة)</vt:lpstr>
      <vt:lpstr>التكافل الجماعى</vt:lpstr>
      <vt:lpstr>    التكافل الجماعى المؤقت المزايا التكافلية</vt:lpstr>
      <vt:lpstr>Slide 23</vt:lpstr>
      <vt:lpstr>شكرا لتشريفكم</vt:lpstr>
    </vt:vector>
  </TitlesOfParts>
  <Company>niletakaful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Nile General Takaful</dc:title>
  <dc:creator>amr.salah</dc:creator>
  <cp:lastModifiedBy>group.sales</cp:lastModifiedBy>
  <cp:revision>194</cp:revision>
  <dcterms:created xsi:type="dcterms:W3CDTF">2010-01-26T10:17:53Z</dcterms:created>
  <dcterms:modified xsi:type="dcterms:W3CDTF">2010-09-30T06:28:25Z</dcterms:modified>
</cp:coreProperties>
</file>