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56" r:id="rId1"/>
  </p:sldMasterIdLst>
  <p:notesMasterIdLst>
    <p:notesMasterId r:id="rId14"/>
  </p:notesMasterIdLst>
  <p:sldIdLst>
    <p:sldId id="266" r:id="rId2"/>
    <p:sldId id="256" r:id="rId3"/>
    <p:sldId id="257" r:id="rId4"/>
    <p:sldId id="258" r:id="rId5"/>
    <p:sldId id="259" r:id="rId6"/>
    <p:sldId id="260" r:id="rId7"/>
    <p:sldId id="261" r:id="rId8"/>
    <p:sldId id="262" r:id="rId9"/>
    <p:sldId id="263" r:id="rId10"/>
    <p:sldId id="265" r:id="rId11"/>
    <p:sldId id="267" r:id="rId12"/>
    <p:sldId id="264" r:id="rId13"/>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clrMru>
    <a:srgbClr val="FFCC00"/>
    <a:srgbClr val="CC9900"/>
    <a:srgbClr val="436BEB"/>
    <a:srgbClr val="0066CC"/>
    <a:srgbClr val="003399"/>
    <a:srgbClr val="2F61FF"/>
    <a:srgbClr val="3769F7"/>
    <a:srgbClr val="0033CC"/>
    <a:srgbClr val="000099"/>
    <a:srgbClr val="3366CC"/>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77" d="100"/>
          <a:sy n="77" d="100"/>
        </p:scale>
        <p:origin x="-1506" y="-90"/>
      </p:cViewPr>
      <p:guideLst>
        <p:guide orient="horz" pos="2880"/>
        <p:guide pos="216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E75E8C-C8C9-4B04-851F-C1142DB59AE3}" type="datetimeFigureOut">
              <a:rPr lang="en-US" smtClean="0"/>
              <a:pPr/>
              <a:t>5/4/2010</a:t>
            </a:fld>
            <a:endParaRPr lang="en-US"/>
          </a:p>
        </p:txBody>
      </p:sp>
      <p:sp>
        <p:nvSpPr>
          <p:cNvPr id="4" name="عنصر نائب لصورة الشريحة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9EC9A0-BEB0-46C9-B9A4-53141772ABF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2143125" y="685800"/>
            <a:ext cx="2571750" cy="3429000"/>
          </a:xfrm>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fld id="{989EC9A0-BEB0-46C9-B9A4-53141772ABFB}" type="slidenum">
              <a:rPr lang="en-US" smtClean="0"/>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8" name="عنوان 7"/>
          <p:cNvSpPr>
            <a:spLocks noGrp="1"/>
          </p:cNvSpPr>
          <p:nvPr>
            <p:ph type="ctrTitle"/>
          </p:nvPr>
        </p:nvSpPr>
        <p:spPr>
          <a:xfrm>
            <a:off x="316522" y="1828800"/>
            <a:ext cx="6172200" cy="24384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ar-SA" smtClean="0"/>
              <a:t>انقر لتحرير نمط العنوان الرئيسي</a:t>
            </a:r>
            <a:endParaRPr kumimoji="0" lang="en-US"/>
          </a:p>
        </p:txBody>
      </p:sp>
      <p:sp>
        <p:nvSpPr>
          <p:cNvPr id="28" name="عنصر نائب للتاريخ 27"/>
          <p:cNvSpPr>
            <a:spLocks noGrp="1"/>
          </p:cNvSpPr>
          <p:nvPr>
            <p:ph type="dt" sz="half" idx="10"/>
          </p:nvPr>
        </p:nvSpPr>
        <p:spPr/>
        <p:txBody>
          <a:bodyPr/>
          <a:lstStyle/>
          <a:p>
            <a:fld id="{B8491C5A-84C3-4802-8DCD-BEC46E6E7411}" type="datetimeFigureOut">
              <a:rPr lang="en-US" smtClean="0"/>
              <a:pPr/>
              <a:t>5/4/2010</a:t>
            </a:fld>
            <a:endParaRPr lang="en-US" dirty="0"/>
          </a:p>
        </p:txBody>
      </p:sp>
      <p:sp>
        <p:nvSpPr>
          <p:cNvPr id="17" name="عنصر نائب للتذييل 16"/>
          <p:cNvSpPr>
            <a:spLocks noGrp="1"/>
          </p:cNvSpPr>
          <p:nvPr>
            <p:ph type="ftr" sz="quarter" idx="11"/>
          </p:nvPr>
        </p:nvSpPr>
        <p:spPr/>
        <p:txBody>
          <a:bodyPr/>
          <a:lstStyle/>
          <a:p>
            <a:endParaRPr lang="en-US" dirty="0"/>
          </a:p>
        </p:txBody>
      </p:sp>
      <p:sp>
        <p:nvSpPr>
          <p:cNvPr id="29" name="عنصر نائب لرقم الشريحة 28"/>
          <p:cNvSpPr>
            <a:spLocks noGrp="1"/>
          </p:cNvSpPr>
          <p:nvPr>
            <p:ph type="sldNum" sz="quarter" idx="12"/>
          </p:nvPr>
        </p:nvSpPr>
        <p:spPr/>
        <p:txBody>
          <a:bodyPr/>
          <a:lstStyle/>
          <a:p>
            <a:fld id="{CF6959B3-851B-4496-957D-948776BC2292}" type="slidenum">
              <a:rPr lang="en-US" smtClean="0"/>
              <a:pPr/>
              <a:t>‹#›</a:t>
            </a:fld>
            <a:endParaRPr lang="en-US" dirty="0"/>
          </a:p>
        </p:txBody>
      </p:sp>
      <p:sp>
        <p:nvSpPr>
          <p:cNvPr id="9" name="عنوان فرعي 8"/>
          <p:cNvSpPr>
            <a:spLocks noGrp="1"/>
          </p:cNvSpPr>
          <p:nvPr>
            <p:ph type="subTitle" idx="1"/>
          </p:nvPr>
        </p:nvSpPr>
        <p:spPr>
          <a:xfrm>
            <a:off x="1028700" y="4442264"/>
            <a:ext cx="4800600" cy="23368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Tree>
  </p:cSld>
  <p:clrMapOvr>
    <a:masterClrMapping/>
  </p:clrMapOvr>
  <p:transition spd="med">
    <p:circl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B8491C5A-84C3-4802-8DCD-BEC46E6E7411}" type="datetimeFigureOut">
              <a:rPr lang="en-US" smtClean="0"/>
              <a:pPr/>
              <a:t>5/4/2010</a:t>
            </a:fld>
            <a:endParaRPr lang="en-US" dirty="0"/>
          </a:p>
        </p:txBody>
      </p:sp>
      <p:sp>
        <p:nvSpPr>
          <p:cNvPr id="5" name="عنصر نائب للتذييل 4"/>
          <p:cNvSpPr>
            <a:spLocks noGrp="1"/>
          </p:cNvSpPr>
          <p:nvPr>
            <p:ph type="ftr" sz="quarter" idx="11"/>
          </p:nvPr>
        </p:nvSpPr>
        <p:spPr/>
        <p:txBody>
          <a:bodyPr/>
          <a:lstStyle/>
          <a:p>
            <a:endParaRPr lang="en-US" dirty="0"/>
          </a:p>
        </p:txBody>
      </p:sp>
      <p:sp>
        <p:nvSpPr>
          <p:cNvPr id="6" name="عنصر نائب لرقم الشريحة 5"/>
          <p:cNvSpPr>
            <a:spLocks noGrp="1"/>
          </p:cNvSpPr>
          <p:nvPr>
            <p:ph type="sldNum" sz="quarter" idx="12"/>
          </p:nvPr>
        </p:nvSpPr>
        <p:spPr/>
        <p:txBody>
          <a:bodyPr/>
          <a:lstStyle/>
          <a:p>
            <a:fld id="{CF6959B3-851B-4496-957D-948776BC2292}" type="slidenum">
              <a:rPr lang="en-US" smtClean="0"/>
              <a:pPr/>
              <a:t>‹#›</a:t>
            </a:fld>
            <a:endParaRPr lang="en-US" dirty="0"/>
          </a:p>
        </p:txBody>
      </p:sp>
    </p:spTree>
  </p:cSld>
  <p:clrMapOvr>
    <a:masterClrMapping/>
  </p:clrMapOvr>
  <p:transition spd="med">
    <p:circl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1200150" y="812800"/>
            <a:ext cx="5314950" cy="24384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1200150" y="3343715"/>
            <a:ext cx="5314950" cy="2012949"/>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B8491C5A-84C3-4802-8DCD-BEC46E6E7411}" type="datetimeFigureOut">
              <a:rPr lang="en-US" smtClean="0"/>
              <a:pPr/>
              <a:t>5/4/2010</a:t>
            </a:fld>
            <a:endParaRPr lang="en-US" dirty="0"/>
          </a:p>
        </p:txBody>
      </p:sp>
      <p:sp>
        <p:nvSpPr>
          <p:cNvPr id="5" name="عنصر نائب للتذييل 4"/>
          <p:cNvSpPr>
            <a:spLocks noGrp="1"/>
          </p:cNvSpPr>
          <p:nvPr>
            <p:ph type="ftr" sz="quarter" idx="11"/>
          </p:nvPr>
        </p:nvSpPr>
        <p:spPr/>
        <p:txBody>
          <a:bodyPr/>
          <a:lstStyle/>
          <a:p>
            <a:endParaRPr lang="en-US" dirty="0"/>
          </a:p>
        </p:txBody>
      </p:sp>
      <p:sp>
        <p:nvSpPr>
          <p:cNvPr id="6" name="عنصر نائب لرقم الشريحة 5"/>
          <p:cNvSpPr>
            <a:spLocks noGrp="1"/>
          </p:cNvSpPr>
          <p:nvPr>
            <p:ph type="sldNum" sz="quarter" idx="12"/>
          </p:nvPr>
        </p:nvSpPr>
        <p:spPr>
          <a:xfrm>
            <a:off x="5943600" y="8555568"/>
            <a:ext cx="571500" cy="486833"/>
          </a:xfrm>
        </p:spPr>
        <p:txBody>
          <a:bodyPr/>
          <a:lstStyle/>
          <a:p>
            <a:fld id="{CF6959B3-851B-4496-957D-948776BC2292}" type="slidenum">
              <a:rPr lang="en-US" smtClean="0"/>
              <a:pPr/>
              <a:t>‹#›</a:t>
            </a:fld>
            <a:endParaRPr lang="en-US" dirty="0"/>
          </a:p>
        </p:txBody>
      </p:sp>
    </p:spTree>
  </p:cSld>
  <p:clrMapOvr>
    <a:masterClrMapping/>
  </p:clrMapOvr>
  <p:transition spd="med">
    <p:circl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342900" y="2133601"/>
            <a:ext cx="3028950" cy="6034617"/>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3486150" y="2133601"/>
            <a:ext cx="3028950" cy="6034617"/>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B8491C5A-84C3-4802-8DCD-BEC46E6E7411}" type="datetimeFigureOut">
              <a:rPr lang="en-US" smtClean="0"/>
              <a:pPr/>
              <a:t>5/4/2010</a:t>
            </a:fld>
            <a:endParaRPr lang="en-US" dirty="0"/>
          </a:p>
        </p:txBody>
      </p:sp>
      <p:sp>
        <p:nvSpPr>
          <p:cNvPr id="6" name="عنصر نائب للتذييل 5"/>
          <p:cNvSpPr>
            <a:spLocks noGrp="1"/>
          </p:cNvSpPr>
          <p:nvPr>
            <p:ph type="ftr" sz="quarter" idx="11"/>
          </p:nvPr>
        </p:nvSpPr>
        <p:spPr/>
        <p:txBody>
          <a:bodyPr/>
          <a:lstStyle/>
          <a:p>
            <a:endParaRPr lang="en-US" dirty="0"/>
          </a:p>
        </p:txBody>
      </p:sp>
      <p:sp>
        <p:nvSpPr>
          <p:cNvPr id="7" name="عنصر نائب لرقم الشريحة 6"/>
          <p:cNvSpPr>
            <a:spLocks noGrp="1"/>
          </p:cNvSpPr>
          <p:nvPr>
            <p:ph type="sldNum" sz="quarter" idx="12"/>
          </p:nvPr>
        </p:nvSpPr>
        <p:spPr/>
        <p:txBody>
          <a:bodyPr/>
          <a:lstStyle/>
          <a:p>
            <a:fld id="{CF6959B3-851B-4496-957D-948776BC2292}" type="slidenum">
              <a:rPr lang="en-US" smtClean="0"/>
              <a:pPr/>
              <a:t>‹#›</a:t>
            </a:fld>
            <a:endParaRPr lang="en-US" dirty="0"/>
          </a:p>
        </p:txBody>
      </p:sp>
    </p:spTree>
  </p:cSld>
  <p:clrMapOvr>
    <a:masterClrMapping/>
  </p:clrMapOvr>
  <p:transition spd="med">
    <p:circl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342900" y="364067"/>
            <a:ext cx="6172200" cy="1524000"/>
          </a:xfrm>
        </p:spPr>
        <p:txBody>
          <a:bodyPr anchor="ctr"/>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42900" y="2046817"/>
            <a:ext cx="3030141" cy="1001183"/>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3483769" y="2046817"/>
            <a:ext cx="3031331" cy="1001183"/>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342900" y="3149601"/>
            <a:ext cx="3030141" cy="5018617"/>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3483769" y="3149601"/>
            <a:ext cx="3031331" cy="5018617"/>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B8491C5A-84C3-4802-8DCD-BEC46E6E7411}" type="datetimeFigureOut">
              <a:rPr lang="en-US" smtClean="0"/>
              <a:pPr/>
              <a:t>5/4/2010</a:t>
            </a:fld>
            <a:endParaRPr lang="en-US" dirty="0"/>
          </a:p>
        </p:txBody>
      </p:sp>
      <p:sp>
        <p:nvSpPr>
          <p:cNvPr id="8" name="عنصر نائب للتذييل 7"/>
          <p:cNvSpPr>
            <a:spLocks noGrp="1"/>
          </p:cNvSpPr>
          <p:nvPr>
            <p:ph type="ftr" sz="quarter" idx="11"/>
          </p:nvPr>
        </p:nvSpPr>
        <p:spPr/>
        <p:txBody>
          <a:bodyPr/>
          <a:lstStyle/>
          <a:p>
            <a:endParaRPr lang="en-US" dirty="0"/>
          </a:p>
        </p:txBody>
      </p:sp>
      <p:sp>
        <p:nvSpPr>
          <p:cNvPr id="9" name="عنصر نائب لرقم الشريحة 8"/>
          <p:cNvSpPr>
            <a:spLocks noGrp="1"/>
          </p:cNvSpPr>
          <p:nvPr>
            <p:ph type="sldNum" sz="quarter" idx="12"/>
          </p:nvPr>
        </p:nvSpPr>
        <p:spPr/>
        <p:txBody>
          <a:bodyPr/>
          <a:lstStyle/>
          <a:p>
            <a:fld id="{CF6959B3-851B-4496-957D-948776BC2292}" type="slidenum">
              <a:rPr lang="en-US" smtClean="0"/>
              <a:pPr/>
              <a:t>‹#›</a:t>
            </a:fld>
            <a:endParaRPr lang="en-US" dirty="0"/>
          </a:p>
        </p:txBody>
      </p:sp>
    </p:spTree>
  </p:cSld>
  <p:clrMapOvr>
    <a:masterClrMapping/>
  </p:clrMapOvr>
  <p:transition spd="med">
    <p:circl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B8491C5A-84C3-4802-8DCD-BEC46E6E7411}" type="datetimeFigureOut">
              <a:rPr lang="en-US" smtClean="0"/>
              <a:pPr/>
              <a:t>5/4/2010</a:t>
            </a:fld>
            <a:endParaRPr lang="en-US" dirty="0"/>
          </a:p>
        </p:txBody>
      </p:sp>
      <p:sp>
        <p:nvSpPr>
          <p:cNvPr id="4" name="عنصر نائب للتذييل 3"/>
          <p:cNvSpPr>
            <a:spLocks noGrp="1"/>
          </p:cNvSpPr>
          <p:nvPr>
            <p:ph type="ftr" sz="quarter" idx="11"/>
          </p:nvPr>
        </p:nvSpPr>
        <p:spPr/>
        <p:txBody>
          <a:bodyPr/>
          <a:lstStyle/>
          <a:p>
            <a:endParaRPr lang="en-US" dirty="0"/>
          </a:p>
        </p:txBody>
      </p:sp>
      <p:sp>
        <p:nvSpPr>
          <p:cNvPr id="5" name="عنصر نائب لرقم الشريحة 4"/>
          <p:cNvSpPr>
            <a:spLocks noGrp="1"/>
          </p:cNvSpPr>
          <p:nvPr>
            <p:ph type="sldNum" sz="quarter" idx="12"/>
          </p:nvPr>
        </p:nvSpPr>
        <p:spPr/>
        <p:txBody>
          <a:bodyPr/>
          <a:lstStyle/>
          <a:p>
            <a:fld id="{CF6959B3-851B-4496-957D-948776BC2292}" type="slidenum">
              <a:rPr lang="en-US" smtClean="0"/>
              <a:pPr/>
              <a:t>‹#›</a:t>
            </a:fld>
            <a:endParaRPr lang="en-US" dirty="0"/>
          </a:p>
        </p:txBody>
      </p:sp>
    </p:spTree>
  </p:cSld>
  <p:clrMapOvr>
    <a:masterClrMapping/>
  </p:clrMapOvr>
  <p:transition spd="med">
    <p:circl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B8491C5A-84C3-4802-8DCD-BEC46E6E7411}" type="datetimeFigureOut">
              <a:rPr lang="en-US" smtClean="0"/>
              <a:pPr/>
              <a:t>5/4/2010</a:t>
            </a:fld>
            <a:endParaRPr lang="en-US" dirty="0"/>
          </a:p>
        </p:txBody>
      </p:sp>
      <p:sp>
        <p:nvSpPr>
          <p:cNvPr id="3" name="عنصر نائب للتذييل 2"/>
          <p:cNvSpPr>
            <a:spLocks noGrp="1"/>
          </p:cNvSpPr>
          <p:nvPr>
            <p:ph type="ftr" sz="quarter" idx="11"/>
          </p:nvPr>
        </p:nvSpPr>
        <p:spPr/>
        <p:txBody>
          <a:bodyPr/>
          <a:lstStyle/>
          <a:p>
            <a:endParaRPr lang="en-US" dirty="0"/>
          </a:p>
        </p:txBody>
      </p:sp>
      <p:sp>
        <p:nvSpPr>
          <p:cNvPr id="4" name="عنصر نائب لرقم الشريحة 3"/>
          <p:cNvSpPr>
            <a:spLocks noGrp="1"/>
          </p:cNvSpPr>
          <p:nvPr>
            <p:ph type="sldNum" sz="quarter" idx="12"/>
          </p:nvPr>
        </p:nvSpPr>
        <p:spPr/>
        <p:txBody>
          <a:bodyPr/>
          <a:lstStyle/>
          <a:p>
            <a:fld id="{CF6959B3-851B-4496-957D-948776BC2292}" type="slidenum">
              <a:rPr lang="en-US" smtClean="0"/>
              <a:pPr/>
              <a:t>‹#›</a:t>
            </a:fld>
            <a:endParaRPr lang="en-US" dirty="0"/>
          </a:p>
        </p:txBody>
      </p:sp>
    </p:spTree>
  </p:cSld>
  <p:clrMapOvr>
    <a:masterClrMapping/>
  </p:clrMapOvr>
  <p:transition spd="med">
    <p:circl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342900" y="364067"/>
            <a:ext cx="2256235" cy="154940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342900" y="2032001"/>
            <a:ext cx="2256235" cy="6136217"/>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2681287" y="364067"/>
            <a:ext cx="3833813" cy="7804151"/>
          </a:xfrm>
        </p:spPr>
        <p:txBody>
          <a:bodyPr/>
          <a:lstStyle>
            <a:lvl1pPr>
              <a:defRPr sz="2600"/>
            </a:lvl1pPr>
            <a:lvl2pPr>
              <a:defRPr sz="2400"/>
            </a:lvl2pPr>
            <a:lvl3pPr>
              <a:defRPr sz="22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B8491C5A-84C3-4802-8DCD-BEC46E6E7411}" type="datetimeFigureOut">
              <a:rPr lang="en-US" smtClean="0"/>
              <a:pPr/>
              <a:t>5/4/2010</a:t>
            </a:fld>
            <a:endParaRPr lang="en-US" dirty="0"/>
          </a:p>
        </p:txBody>
      </p:sp>
      <p:sp>
        <p:nvSpPr>
          <p:cNvPr id="6" name="عنصر نائب للتذييل 5"/>
          <p:cNvSpPr>
            <a:spLocks noGrp="1"/>
          </p:cNvSpPr>
          <p:nvPr>
            <p:ph type="ftr" sz="quarter" idx="11"/>
          </p:nvPr>
        </p:nvSpPr>
        <p:spPr/>
        <p:txBody>
          <a:bodyPr/>
          <a:lstStyle/>
          <a:p>
            <a:endParaRPr lang="en-US" dirty="0"/>
          </a:p>
        </p:txBody>
      </p:sp>
      <p:sp>
        <p:nvSpPr>
          <p:cNvPr id="7" name="عنصر نائب لرقم الشريحة 6"/>
          <p:cNvSpPr>
            <a:spLocks noGrp="1"/>
          </p:cNvSpPr>
          <p:nvPr>
            <p:ph type="sldNum" sz="quarter" idx="12"/>
          </p:nvPr>
        </p:nvSpPr>
        <p:spPr/>
        <p:txBody>
          <a:bodyPr/>
          <a:lstStyle/>
          <a:p>
            <a:fld id="{CF6959B3-851B-4496-957D-948776BC2292}" type="slidenum">
              <a:rPr lang="en-US" smtClean="0"/>
              <a:pPr/>
              <a:t>‹#›</a:t>
            </a:fld>
            <a:endParaRPr lang="en-US" dirty="0"/>
          </a:p>
        </p:txBody>
      </p:sp>
    </p:spTree>
  </p:cSld>
  <p:clrMapOvr>
    <a:masterClrMapping/>
  </p:clrMapOvr>
  <p:transition spd="med">
    <p:circl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371600" y="812800"/>
            <a:ext cx="4114800" cy="696384"/>
          </a:xfrm>
        </p:spPr>
        <p:txBody>
          <a:bodyPr lIns="45720" rIns="45720" bIns="0" anchor="b">
            <a:sp3d prstMaterial="softEdge"/>
          </a:bodyPr>
          <a:lstStyle>
            <a:lvl1pPr algn="ctr">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1371600" y="2442633"/>
            <a:ext cx="4114800" cy="52832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ar-SA" dirty="0" smtClean="0">
                <a:solidFill>
                  <a:schemeClr val="lt1"/>
                </a:solidFill>
                <a:latin typeface="+mn-lt"/>
                <a:ea typeface="+mn-ea"/>
                <a:cs typeface="+mn-cs"/>
              </a:rPr>
              <a:t>انقر فوق الرمز لإضافة صورة</a:t>
            </a:r>
            <a:endParaRPr kumimoji="0" lang="en-US" dirty="0">
              <a:solidFill>
                <a:schemeClr val="lt1"/>
              </a:solidFill>
              <a:latin typeface="+mn-lt"/>
              <a:ea typeface="+mn-ea"/>
              <a:cs typeface="+mn-cs"/>
            </a:endParaRPr>
          </a:p>
        </p:txBody>
      </p:sp>
      <p:sp>
        <p:nvSpPr>
          <p:cNvPr id="4" name="عنصر نائب للنص 3"/>
          <p:cNvSpPr>
            <a:spLocks noGrp="1"/>
          </p:cNvSpPr>
          <p:nvPr>
            <p:ph type="body" sz="half" idx="2"/>
          </p:nvPr>
        </p:nvSpPr>
        <p:spPr>
          <a:xfrm>
            <a:off x="1371600" y="1555716"/>
            <a:ext cx="4114800" cy="707136"/>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B8491C5A-84C3-4802-8DCD-BEC46E6E7411}" type="datetimeFigureOut">
              <a:rPr lang="en-US" smtClean="0"/>
              <a:pPr/>
              <a:t>5/4/2010</a:t>
            </a:fld>
            <a:endParaRPr lang="en-US" dirty="0"/>
          </a:p>
        </p:txBody>
      </p:sp>
      <p:sp>
        <p:nvSpPr>
          <p:cNvPr id="6" name="عنصر نائب للتذييل 5"/>
          <p:cNvSpPr>
            <a:spLocks noGrp="1"/>
          </p:cNvSpPr>
          <p:nvPr>
            <p:ph type="ftr" sz="quarter" idx="11"/>
          </p:nvPr>
        </p:nvSpPr>
        <p:spPr/>
        <p:txBody>
          <a:bodyPr/>
          <a:lstStyle/>
          <a:p>
            <a:endParaRPr lang="en-US" dirty="0"/>
          </a:p>
        </p:txBody>
      </p:sp>
      <p:sp>
        <p:nvSpPr>
          <p:cNvPr id="7" name="عنصر نائب لرقم الشريحة 6"/>
          <p:cNvSpPr>
            <a:spLocks noGrp="1"/>
          </p:cNvSpPr>
          <p:nvPr>
            <p:ph type="sldNum" sz="quarter" idx="12"/>
          </p:nvPr>
        </p:nvSpPr>
        <p:spPr/>
        <p:txBody>
          <a:bodyPr/>
          <a:lstStyle/>
          <a:p>
            <a:fld id="{CF6959B3-851B-4496-957D-948776BC2292}" type="slidenum">
              <a:rPr lang="en-US" smtClean="0"/>
              <a:pPr/>
              <a:t>‹#›</a:t>
            </a:fld>
            <a:endParaRPr lang="en-US" dirty="0"/>
          </a:p>
        </p:txBody>
      </p:sp>
    </p:spTree>
  </p:cSld>
  <p:clrMapOvr>
    <a:masterClrMapping/>
  </p:clrMapOvr>
  <p:transition spd="med">
    <p:circl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B8491C5A-84C3-4802-8DCD-BEC46E6E7411}" type="datetimeFigureOut">
              <a:rPr lang="en-US" smtClean="0"/>
              <a:pPr/>
              <a:t>5/4/2010</a:t>
            </a:fld>
            <a:endParaRPr lang="en-US" dirty="0"/>
          </a:p>
        </p:txBody>
      </p:sp>
      <p:sp>
        <p:nvSpPr>
          <p:cNvPr id="5" name="عنصر نائب للتذييل 4"/>
          <p:cNvSpPr>
            <a:spLocks noGrp="1"/>
          </p:cNvSpPr>
          <p:nvPr>
            <p:ph type="ftr" sz="quarter" idx="11"/>
          </p:nvPr>
        </p:nvSpPr>
        <p:spPr/>
        <p:txBody>
          <a:bodyPr/>
          <a:lstStyle/>
          <a:p>
            <a:endParaRPr lang="en-US" dirty="0"/>
          </a:p>
        </p:txBody>
      </p:sp>
      <p:sp>
        <p:nvSpPr>
          <p:cNvPr id="6" name="عنصر نائب لرقم الشريحة 5"/>
          <p:cNvSpPr>
            <a:spLocks noGrp="1"/>
          </p:cNvSpPr>
          <p:nvPr>
            <p:ph type="sldNum" sz="quarter" idx="12"/>
          </p:nvPr>
        </p:nvSpPr>
        <p:spPr/>
        <p:txBody>
          <a:bodyPr/>
          <a:lstStyle/>
          <a:p>
            <a:fld id="{CF6959B3-851B-4496-957D-948776BC2292}" type="slidenum">
              <a:rPr lang="en-US" smtClean="0"/>
              <a:pPr/>
              <a:t>‹#›</a:t>
            </a:fld>
            <a:endParaRPr lang="en-US" dirty="0"/>
          </a:p>
        </p:txBody>
      </p:sp>
    </p:spTree>
  </p:cSld>
  <p:clrMapOvr>
    <a:masterClrMapping/>
  </p:clrMapOvr>
  <p:transition spd="med">
    <p:circl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4972050" y="366185"/>
            <a:ext cx="1543050" cy="780203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342900" y="366185"/>
            <a:ext cx="4514850" cy="780203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B8491C5A-84C3-4802-8DCD-BEC46E6E7411}" type="datetimeFigureOut">
              <a:rPr lang="en-US" smtClean="0"/>
              <a:pPr/>
              <a:t>5/4/2010</a:t>
            </a:fld>
            <a:endParaRPr lang="en-US" dirty="0"/>
          </a:p>
        </p:txBody>
      </p:sp>
      <p:sp>
        <p:nvSpPr>
          <p:cNvPr id="5" name="عنصر نائب للتذييل 4"/>
          <p:cNvSpPr>
            <a:spLocks noGrp="1"/>
          </p:cNvSpPr>
          <p:nvPr>
            <p:ph type="ftr" sz="quarter" idx="11"/>
          </p:nvPr>
        </p:nvSpPr>
        <p:spPr/>
        <p:txBody>
          <a:bodyPr/>
          <a:lstStyle/>
          <a:p>
            <a:endParaRPr lang="en-US" dirty="0"/>
          </a:p>
        </p:txBody>
      </p:sp>
      <p:sp>
        <p:nvSpPr>
          <p:cNvPr id="6" name="عنصر نائب لرقم الشريحة 5"/>
          <p:cNvSpPr>
            <a:spLocks noGrp="1"/>
          </p:cNvSpPr>
          <p:nvPr>
            <p:ph type="sldNum" sz="quarter" idx="12"/>
          </p:nvPr>
        </p:nvSpPr>
        <p:spPr/>
        <p:txBody>
          <a:bodyPr/>
          <a:lstStyle/>
          <a:p>
            <a:fld id="{CF6959B3-851B-4496-957D-948776BC2292}" type="slidenum">
              <a:rPr lang="en-US" smtClean="0"/>
              <a:pPr/>
              <a:t>‹#›</a:t>
            </a:fld>
            <a:endParaRPr lang="en-US" dirty="0"/>
          </a:p>
        </p:txBody>
      </p:sp>
    </p:spTree>
  </p:cSld>
  <p:clrMapOvr>
    <a:masterClrMapping/>
  </p:clrMapOvr>
  <p:transition spd="med">
    <p:circl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عنصر نائب للعنوان 21"/>
          <p:cNvSpPr>
            <a:spLocks noGrp="1"/>
          </p:cNvSpPr>
          <p:nvPr>
            <p:ph type="title"/>
          </p:nvPr>
        </p:nvSpPr>
        <p:spPr>
          <a:xfrm>
            <a:off x="342900" y="366184"/>
            <a:ext cx="6172200" cy="1524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342900" y="2133600"/>
            <a:ext cx="6172200" cy="627888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342900" y="8555568"/>
            <a:ext cx="1600200" cy="486833"/>
          </a:xfrm>
          <a:prstGeom prst="rect">
            <a:avLst/>
          </a:prstGeom>
        </p:spPr>
        <p:txBody>
          <a:bodyPr vert="horz" anchor="b"/>
          <a:lstStyle>
            <a:lvl1pPr algn="l" eaLnBrk="1" latinLnBrk="0" hangingPunct="1">
              <a:defRPr kumimoji="0" sz="1200">
                <a:solidFill>
                  <a:schemeClr val="tx1">
                    <a:shade val="50000"/>
                  </a:schemeClr>
                </a:solidFill>
              </a:defRPr>
            </a:lvl1pPr>
          </a:lstStyle>
          <a:p>
            <a:fld id="{B8491C5A-84C3-4802-8DCD-BEC46E6E7411}" type="datetimeFigureOut">
              <a:rPr lang="en-US" smtClean="0"/>
              <a:pPr/>
              <a:t>5/4/2010</a:t>
            </a:fld>
            <a:endParaRPr lang="en-US" dirty="0"/>
          </a:p>
        </p:txBody>
      </p:sp>
      <p:sp>
        <p:nvSpPr>
          <p:cNvPr id="3" name="عنصر نائب للتذييل 2"/>
          <p:cNvSpPr>
            <a:spLocks noGrp="1"/>
          </p:cNvSpPr>
          <p:nvPr>
            <p:ph type="ftr" sz="quarter" idx="3"/>
          </p:nvPr>
        </p:nvSpPr>
        <p:spPr>
          <a:xfrm>
            <a:off x="2343150" y="8555568"/>
            <a:ext cx="2171700" cy="486833"/>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عنصر نائب لرقم الشريحة 22"/>
          <p:cNvSpPr>
            <a:spLocks noGrp="1"/>
          </p:cNvSpPr>
          <p:nvPr>
            <p:ph type="sldNum" sz="quarter" idx="4"/>
          </p:nvPr>
        </p:nvSpPr>
        <p:spPr>
          <a:xfrm>
            <a:off x="5943600" y="8555568"/>
            <a:ext cx="571500" cy="486833"/>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CF6959B3-851B-4496-957D-948776BC229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ransition spd="med">
    <p:circle/>
  </p:transition>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file:///C:\Users\Public\Music\Sample%20Music\Sleep%20Away.mp3" TargetMode="Externa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slideLayout" Target="../slideLayouts/slideLayout5.xml"/><Relationship Id="rId1" Type="http://schemas.openxmlformats.org/officeDocument/2006/relationships/audio" Target="file:///C:\Users\Public\Music\Sample%20Music\Sleep%20Away.mp3" TargetMode="External"/><Relationship Id="rId6" Type="http://schemas.openxmlformats.org/officeDocument/2006/relationships/image" Target="../media/image7.jpeg"/><Relationship Id="rId11" Type="http://schemas.openxmlformats.org/officeDocument/2006/relationships/image" Target="../media/image12.png"/><Relationship Id="rId5" Type="http://schemas.openxmlformats.org/officeDocument/2006/relationships/image" Target="../media/image6.jpe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jpeg"/></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4.jpeg"/><Relationship Id="rId7" Type="http://schemas.openxmlformats.org/officeDocument/2006/relationships/image" Target="../media/image9.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13.jpeg"/><Relationship Id="rId7" Type="http://schemas.openxmlformats.org/officeDocument/2006/relationships/image" Target="../media/image7.jpe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10" Type="http://schemas.openxmlformats.org/officeDocument/2006/relationships/image" Target="../media/image12.png"/><Relationship Id="rId4" Type="http://schemas.openxmlformats.org/officeDocument/2006/relationships/image" Target="../media/image4.jpeg"/><Relationship Id="rId9" Type="http://schemas.openxmlformats.org/officeDocument/2006/relationships/image" Target="../media/image9.jpeg"/></Relationships>
</file>

<file path=ppt/slides/_rels/slide5.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12.png"/><Relationship Id="rId7" Type="http://schemas.openxmlformats.org/officeDocument/2006/relationships/image" Target="../media/image7.jpe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eg"/></Relationships>
</file>

<file path=ppt/slides/_rels/slide6.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jpeg"/></Relationships>
</file>

<file path=ppt/slides/_rels/slide7.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10" Type="http://schemas.openxmlformats.org/officeDocument/2006/relationships/image" Target="../media/image12.png"/><Relationship Id="rId4" Type="http://schemas.openxmlformats.org/officeDocument/2006/relationships/image" Target="../media/image5.jpeg"/><Relationship Id="rId9" Type="http://schemas.openxmlformats.org/officeDocument/2006/relationships/image" Target="../media/image10.jpeg"/></Relationships>
</file>

<file path=ppt/slides/_rels/slide8.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12.pn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13.jpeg"/><Relationship Id="rId9" Type="http://schemas.openxmlformats.org/officeDocument/2006/relationships/image" Target="../media/image8.jpeg"/></Relationships>
</file>

<file path=ppt/slides/_rels/slide9.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7.jpeg"/><Relationship Id="rId11" Type="http://schemas.openxmlformats.org/officeDocument/2006/relationships/image" Target="../media/image17.png"/><Relationship Id="rId5" Type="http://schemas.openxmlformats.org/officeDocument/2006/relationships/image" Target="../media/image6.jpeg"/><Relationship Id="rId10" Type="http://schemas.openxmlformats.org/officeDocument/2006/relationships/image" Target="../media/image12.png"/><Relationship Id="rId4" Type="http://schemas.openxmlformats.org/officeDocument/2006/relationships/image" Target="../media/image5.jpeg"/><Relationship Id="rId9" Type="http://schemas.openxmlformats.org/officeDocument/2006/relationships/image" Target="../media/image10.jpeg"/></Relationships>
</file>

<file path=ppt/slides/_rels/slide1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10" Type="http://schemas.openxmlformats.org/officeDocument/2006/relationships/image" Target="../media/image12.png"/><Relationship Id="rId4" Type="http://schemas.openxmlformats.org/officeDocument/2006/relationships/image" Target="../media/image5.jpeg"/><Relationship Id="rId9" Type="http://schemas.openxmlformats.org/officeDocument/2006/relationships/image" Target="../media/image10.jpeg"/></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18" Type="http://schemas.openxmlformats.org/officeDocument/2006/relationships/image" Target="../media/image4.jpeg"/><Relationship Id="rId3" Type="http://schemas.openxmlformats.org/officeDocument/2006/relationships/image" Target="../media/image20.wmf"/><Relationship Id="rId21" Type="http://schemas.openxmlformats.org/officeDocument/2006/relationships/image" Target="../media/image7.jpeg"/><Relationship Id="rId7" Type="http://schemas.openxmlformats.org/officeDocument/2006/relationships/image" Target="../media/image24.png"/><Relationship Id="rId12" Type="http://schemas.openxmlformats.org/officeDocument/2006/relationships/image" Target="../media/image29.png"/><Relationship Id="rId17" Type="http://schemas.openxmlformats.org/officeDocument/2006/relationships/image" Target="../media/image34.jpeg"/><Relationship Id="rId25" Type="http://schemas.openxmlformats.org/officeDocument/2006/relationships/image" Target="../media/image12.png"/><Relationship Id="rId2" Type="http://schemas.openxmlformats.org/officeDocument/2006/relationships/image" Target="../media/image19.wmf"/><Relationship Id="rId16" Type="http://schemas.openxmlformats.org/officeDocument/2006/relationships/image" Target="../media/image33.jpeg"/><Relationship Id="rId20"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png"/><Relationship Id="rId24" Type="http://schemas.openxmlformats.org/officeDocument/2006/relationships/image" Target="../media/image10.jpeg"/><Relationship Id="rId5" Type="http://schemas.openxmlformats.org/officeDocument/2006/relationships/image" Target="../media/image22.png"/><Relationship Id="rId15" Type="http://schemas.openxmlformats.org/officeDocument/2006/relationships/image" Target="../media/image32.wmf"/><Relationship Id="rId23" Type="http://schemas.openxmlformats.org/officeDocument/2006/relationships/image" Target="../media/image9.jpeg"/><Relationship Id="rId10" Type="http://schemas.openxmlformats.org/officeDocument/2006/relationships/image" Target="../media/image27.png"/><Relationship Id="rId19" Type="http://schemas.openxmlformats.org/officeDocument/2006/relationships/image" Target="../media/image5.jpe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jpeg"/><Relationship Id="rId22" Type="http://schemas.openxmlformats.org/officeDocument/2006/relationships/image" Target="../media/image8.jpeg"/></Relationships>
</file>

<file path=ppt/slides/_rels/slide12.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10" Type="http://schemas.openxmlformats.org/officeDocument/2006/relationships/image" Target="../media/image12.png"/><Relationship Id="rId4" Type="http://schemas.openxmlformats.org/officeDocument/2006/relationships/image" Target="../media/image6.jpeg"/><Relationship Id="rId9"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Mal logo 3"/>
          <p:cNvPicPr>
            <a:picLocks noChangeAspect="1" noChangeArrowheads="1"/>
          </p:cNvPicPr>
          <p:nvPr/>
        </p:nvPicPr>
        <p:blipFill>
          <a:blip r:embed="rId4" cstate="print"/>
          <a:srcRect/>
          <a:stretch>
            <a:fillRect/>
          </a:stretch>
        </p:blipFill>
        <p:spPr bwMode="auto">
          <a:xfrm>
            <a:off x="945288" y="1143000"/>
            <a:ext cx="5029200" cy="502920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26627" name="Rectangle 3"/>
          <p:cNvSpPr>
            <a:spLocks noChangeArrowheads="1"/>
          </p:cNvSpPr>
          <p:nvPr/>
        </p:nvSpPr>
        <p:spPr bwMode="auto">
          <a:xfrm>
            <a:off x="1576729" y="6460123"/>
            <a:ext cx="3845926" cy="92333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5400" b="1" i="0" u="none" strike="noStrike" cap="none" normalizeH="0" baseline="0" dirty="0" smtClean="0">
                <a:ln>
                  <a:noFill/>
                </a:ln>
                <a:solidFill>
                  <a:srgbClr val="FFCC00"/>
                </a:solidFill>
                <a:effectLst/>
                <a:latin typeface="Angsana New" pitchFamily="18" charset="-34"/>
                <a:ea typeface="Times New Roman" pitchFamily="18" charset="0"/>
                <a:cs typeface="Angsana New" pitchFamily="18" charset="-34"/>
              </a:rPr>
              <a:t>M</a:t>
            </a:r>
            <a:r>
              <a:rPr kumimoji="0" lang="en-US" sz="3200" b="1" i="0" u="none" strike="noStrike" cap="none" normalizeH="0" baseline="0" dirty="0" smtClean="0">
                <a:ln>
                  <a:noFill/>
                </a:ln>
                <a:solidFill>
                  <a:srgbClr val="3366FF"/>
                </a:solidFill>
                <a:effectLst/>
                <a:latin typeface="Angsana New" pitchFamily="18" charset="-34"/>
                <a:ea typeface="Times New Roman" pitchFamily="18" charset="0"/>
                <a:cs typeface="Angsana New" pitchFamily="18" charset="-34"/>
              </a:rPr>
              <a:t>AL </a:t>
            </a:r>
            <a:r>
              <a:rPr kumimoji="0" lang="en-US" sz="5400" b="1" i="0" u="none" strike="noStrike" cap="none" normalizeH="0" baseline="0" dirty="0" smtClean="0">
                <a:ln>
                  <a:noFill/>
                </a:ln>
                <a:solidFill>
                  <a:srgbClr val="FFCC00"/>
                </a:solidFill>
                <a:effectLst/>
                <a:latin typeface="Angsana New" pitchFamily="18" charset="-34"/>
                <a:ea typeface="Times New Roman" pitchFamily="18" charset="0"/>
                <a:cs typeface="Angsana New" pitchFamily="18" charset="-34"/>
              </a:rPr>
              <a:t>B</a:t>
            </a:r>
            <a:r>
              <a:rPr kumimoji="0" lang="en-US" sz="3200" b="1" i="0" u="none" strike="noStrike" cap="none" normalizeH="0" baseline="0" dirty="0" smtClean="0">
                <a:ln>
                  <a:noFill/>
                </a:ln>
                <a:solidFill>
                  <a:srgbClr val="3366FF"/>
                </a:solidFill>
                <a:effectLst/>
                <a:latin typeface="Angsana New" pitchFamily="18" charset="-34"/>
                <a:ea typeface="Times New Roman" pitchFamily="18" charset="0"/>
                <a:cs typeface="Angsana New" pitchFamily="18" charset="-34"/>
              </a:rPr>
              <a:t>USINESS </a:t>
            </a:r>
            <a:r>
              <a:rPr kumimoji="0" lang="en-US" sz="5400" b="1" i="0" u="none" strike="noStrike" cap="none" normalizeH="0" baseline="0" dirty="0" smtClean="0">
                <a:ln>
                  <a:noFill/>
                </a:ln>
                <a:solidFill>
                  <a:srgbClr val="FFCC00"/>
                </a:solidFill>
                <a:effectLst/>
                <a:latin typeface="Angsana New" pitchFamily="18" charset="-34"/>
                <a:ea typeface="Times New Roman" pitchFamily="18" charset="0"/>
                <a:cs typeface="Angsana New" pitchFamily="18" charset="-34"/>
              </a:rPr>
              <a:t>P</a:t>
            </a:r>
            <a:r>
              <a:rPr kumimoji="0" lang="en-US" sz="3200" b="1" i="0" u="none" strike="noStrike" cap="none" normalizeH="0" baseline="0" dirty="0" smtClean="0">
                <a:ln>
                  <a:noFill/>
                </a:ln>
                <a:solidFill>
                  <a:srgbClr val="3366FF"/>
                </a:solidFill>
                <a:effectLst/>
                <a:latin typeface="Angsana New" pitchFamily="18" charset="-34"/>
                <a:ea typeface="Times New Roman" pitchFamily="18" charset="0"/>
                <a:cs typeface="Angsana New" pitchFamily="18" charset="-34"/>
              </a:rPr>
              <a:t>ROFILE</a:t>
            </a:r>
            <a:endParaRPr kumimoji="0" lang="en-US" sz="3200" b="1" i="0" u="none" strike="noStrike" cap="none" normalizeH="0" baseline="0" dirty="0" smtClean="0">
              <a:ln>
                <a:noFill/>
              </a:ln>
              <a:solidFill>
                <a:schemeClr val="tx1"/>
              </a:solidFill>
              <a:effectLst/>
              <a:latin typeface="Angsana New" pitchFamily="18" charset="-34"/>
              <a:cs typeface="Angsana New" pitchFamily="18" charset="-34"/>
            </a:endParaRPr>
          </a:p>
        </p:txBody>
      </p:sp>
      <p:pic>
        <p:nvPicPr>
          <p:cNvPr id="5" name="Sleep Away.mp3">
            <a:hlinkClick r:id="" action="ppaction://media"/>
          </p:cNvPr>
          <p:cNvPicPr>
            <a:picLocks noRot="1" noChangeAspect="1"/>
          </p:cNvPicPr>
          <p:nvPr>
            <a:audioFile r:link="rId2"/>
          </p:nvPr>
        </p:nvPicPr>
        <p:blipFill>
          <a:blip r:embed="rId5" cstate="print"/>
          <a:stretch>
            <a:fillRect/>
          </a:stretch>
        </p:blipFill>
        <p:spPr>
          <a:xfrm>
            <a:off x="152400" y="8686800"/>
            <a:ext cx="304800" cy="304800"/>
          </a:xfrm>
          <a:prstGeom prst="rect">
            <a:avLst/>
          </a:prstGeom>
        </p:spPr>
      </p:pic>
    </p:spTree>
    <p:custDataLst>
      <p:tags r:id="rId1"/>
    </p:custDataLst>
  </p:cSld>
  <p:clrMapOvr>
    <a:masterClrMapping/>
  </p:clrMapOvr>
  <p:transition spd="med" advTm="69842">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177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عنصر نائب للنص 11"/>
          <p:cNvSpPr>
            <a:spLocks noGrp="1"/>
          </p:cNvSpPr>
          <p:nvPr>
            <p:ph type="body" idx="1"/>
          </p:nvPr>
        </p:nvSpPr>
        <p:spPr>
          <a:xfrm>
            <a:off x="304800" y="3886200"/>
            <a:ext cx="3030141" cy="879136"/>
          </a:xfrm>
        </p:spPr>
        <p:txBody>
          <a:bodyPr/>
          <a:lstStyle/>
          <a:p>
            <a:pPr lvl="0" algn="ctr"/>
            <a:r>
              <a:rPr lang="ar-SA" i="1" dirty="0" smtClean="0">
                <a:solidFill>
                  <a:schemeClr val="bg1"/>
                </a:solidFill>
                <a:effectLst/>
                <a:latin typeface="Simplified Arabic" pitchFamily="18" charset="-78"/>
                <a:ea typeface="Times New Roman" pitchFamily="18" charset="0"/>
                <a:cs typeface="PT Bold Heading" pitchFamily="2" charset="-78"/>
              </a:rPr>
              <a:t>إستراتيجـية مــــال</a:t>
            </a:r>
          </a:p>
          <a:p>
            <a:endParaRPr lang="en-US" dirty="0">
              <a:effectLst/>
            </a:endParaRPr>
          </a:p>
        </p:txBody>
      </p:sp>
      <p:sp>
        <p:nvSpPr>
          <p:cNvPr id="14" name="عنصر نائب للنص 13"/>
          <p:cNvSpPr>
            <a:spLocks noGrp="1"/>
          </p:cNvSpPr>
          <p:nvPr>
            <p:ph type="body" sz="half" idx="3"/>
          </p:nvPr>
        </p:nvSpPr>
        <p:spPr>
          <a:xfrm>
            <a:off x="4114800" y="2032000"/>
            <a:ext cx="2628900" cy="877824"/>
          </a:xfrm>
        </p:spPr>
        <p:txBody>
          <a:bodyPr>
            <a:normAutofit/>
          </a:bodyPr>
          <a:lstStyle/>
          <a:p>
            <a:pPr algn="ctr"/>
            <a:r>
              <a:rPr lang="ar-SA" dirty="0" smtClean="0">
                <a:solidFill>
                  <a:srgbClr val="436BEB"/>
                </a:solidFill>
                <a:effectLst/>
                <a:cs typeface="PT Bold Heading" pitchFamily="2" charset="-78"/>
              </a:rPr>
              <a:t>نـبذة تعـريفـية </a:t>
            </a:r>
            <a:endParaRPr lang="en-US" dirty="0">
              <a:solidFill>
                <a:srgbClr val="436BEB"/>
              </a:solidFill>
              <a:effectLst/>
              <a:cs typeface="PT Bold Heading" pitchFamily="2" charset="-78"/>
            </a:endParaRPr>
          </a:p>
        </p:txBody>
      </p:sp>
      <p:sp>
        <p:nvSpPr>
          <p:cNvPr id="11265" name="Rectangle 1"/>
          <p:cNvSpPr>
            <a:spLocks noChangeArrowheads="1"/>
          </p:cNvSpPr>
          <p:nvPr/>
        </p:nvSpPr>
        <p:spPr bwMode="auto">
          <a:xfrm>
            <a:off x="3429000" y="3149600"/>
            <a:ext cx="2857500" cy="40626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dirty="0" smtClean="0">
                <a:ln>
                  <a:noFill/>
                </a:ln>
                <a:solidFill>
                  <a:schemeClr val="bg1">
                    <a:lumMod val="95000"/>
                  </a:schemeClr>
                </a:solidFill>
                <a:effectLst/>
                <a:latin typeface="Simplified Arabic" pitchFamily="18" charset="-78"/>
                <a:ea typeface="Times New Roman" pitchFamily="18" charset="0"/>
                <a:cs typeface="Simplified Arabic" pitchFamily="18" charset="-78"/>
              </a:rPr>
              <a:t>مال للاستشارات والخدمات المالية كيان</a:t>
            </a:r>
            <a:r>
              <a:rPr kumimoji="0" lang="ar-SA" sz="1600" b="1" i="0" u="none" strike="noStrike" cap="none" normalizeH="0" dirty="0" smtClean="0">
                <a:ln>
                  <a:noFill/>
                </a:ln>
                <a:solidFill>
                  <a:schemeClr val="bg1">
                    <a:lumMod val="95000"/>
                  </a:schemeClr>
                </a:solidFill>
                <a:effectLst/>
                <a:latin typeface="Simplified Arabic" pitchFamily="18" charset="-78"/>
                <a:ea typeface="Times New Roman" pitchFamily="18" charset="0"/>
                <a:cs typeface="Simplified Arabic" pitchFamily="18" charset="-78"/>
              </a:rPr>
              <a:t> مالي </a:t>
            </a:r>
            <a:r>
              <a:rPr lang="ar-SA" sz="1600" b="1" dirty="0" smtClean="0">
                <a:solidFill>
                  <a:schemeClr val="bg1">
                    <a:lumMod val="95000"/>
                  </a:schemeClr>
                </a:solidFill>
                <a:latin typeface="Simplified Arabic" pitchFamily="18" charset="-78"/>
                <a:ea typeface="Times New Roman" pitchFamily="18" charset="0"/>
                <a:cs typeface="Simplified Arabic" pitchFamily="18" charset="-78"/>
              </a:rPr>
              <a:t>لتقديم الاستشارات والخدمات المالية :</a:t>
            </a: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dirty="0" smtClean="0">
                <a:ln>
                  <a:noFill/>
                </a:ln>
                <a:solidFill>
                  <a:schemeClr val="bg1">
                    <a:lumMod val="95000"/>
                  </a:schemeClr>
                </a:solidFill>
                <a:effectLst/>
                <a:latin typeface="Simplified Arabic" pitchFamily="18" charset="-78"/>
                <a:ea typeface="Times New Roman" pitchFamily="18" charset="0"/>
                <a:cs typeface="Simplified Arabic" pitchFamily="18" charset="-78"/>
              </a:rPr>
              <a:t>دراسات جدوى اقتصادية والاستشارات المالية لعدد كبير من الشركات الضخمة العاملة في المملكة العربية السعودية وخارجها كما قامت بالترتيب والإعداد وتهيئة الكثير من المؤسسات والشركات في الحصول على التسهيلات واحتياجاتها المالية من البنوك المحلية والخارجية.</a:t>
            </a:r>
            <a:endParaRPr kumimoji="0" lang="en-US" sz="1600" b="0" i="0" u="none" strike="noStrike" cap="none" normalizeH="0" baseline="0" dirty="0" smtClean="0">
              <a:ln>
                <a:noFill/>
              </a:ln>
              <a:solidFill>
                <a:schemeClr val="bg1">
                  <a:lumMod val="95000"/>
                </a:schemeClr>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1600" b="1" i="0" u="none" strike="noStrike" cap="none" normalizeH="0" baseline="0" dirty="0" smtClean="0">
                <a:ln>
                  <a:noFill/>
                </a:ln>
                <a:solidFill>
                  <a:schemeClr val="bg1">
                    <a:lumMod val="95000"/>
                  </a:schemeClr>
                </a:solidFill>
                <a:effectLst/>
                <a:latin typeface="Simplified Arabic" pitchFamily="18" charset="-78"/>
                <a:ea typeface="Times New Roman" pitchFamily="18" charset="0"/>
                <a:cs typeface="Simplified Arabic" pitchFamily="18" charset="-78"/>
              </a:rPr>
              <a:t>مال من أوائل الكيانات المالية التي تؤمن الخدمات المالية وتقوم بتقييم الشركات وإعداد دراسات الجدوى الاقتصادية.ولدينا كادراً من الموظفين ذو خبرة واسعة في العمل مع جميع الشركات والمؤسسات بجميع نشاطاتها.</a:t>
            </a:r>
            <a:endParaRPr kumimoji="0" lang="ar-SA" sz="1600" b="0" i="0" u="none" strike="noStrike" cap="none" normalizeH="0" baseline="0" dirty="0" smtClean="0">
              <a:ln>
                <a:noFill/>
              </a:ln>
              <a:solidFill>
                <a:schemeClr val="bg1">
                  <a:lumMod val="95000"/>
                </a:schemeClr>
              </a:solidFill>
              <a:effectLst/>
              <a:latin typeface="Arial" pitchFamily="34" charset="0"/>
              <a:cs typeface="Arial" pitchFamily="34" charset="0"/>
            </a:endParaRPr>
          </a:p>
        </p:txBody>
      </p:sp>
      <p:sp>
        <p:nvSpPr>
          <p:cNvPr id="11267" name="Rectangle 3"/>
          <p:cNvSpPr>
            <a:spLocks noChangeArrowheads="1"/>
          </p:cNvSpPr>
          <p:nvPr/>
        </p:nvSpPr>
        <p:spPr bwMode="auto">
          <a:xfrm>
            <a:off x="0" y="1201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1268" name="Rectangle 4"/>
          <p:cNvSpPr>
            <a:spLocks noChangeArrowheads="1"/>
          </p:cNvSpPr>
          <p:nvPr/>
        </p:nvSpPr>
        <p:spPr bwMode="auto">
          <a:xfrm>
            <a:off x="628650" y="4344144"/>
            <a:ext cx="2571750" cy="24314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3399"/>
                </a:solidFill>
                <a:effectLst/>
                <a:latin typeface="Simplified Arabic" pitchFamily="18" charset="-78"/>
                <a:ea typeface="Times New Roman" pitchFamily="18" charset="0"/>
                <a:cs typeface="Simplified Arabic" pitchFamily="18" charset="-78"/>
              </a:rPr>
              <a:t> </a:t>
            </a:r>
            <a:r>
              <a:rPr kumimoji="0" lang="ar-SA" sz="1600" b="1" i="0" u="none" strike="noStrike" cap="none" normalizeH="0" baseline="0" dirty="0" smtClean="0">
                <a:ln>
                  <a:noFill/>
                </a:ln>
                <a:solidFill>
                  <a:srgbClr val="436BEB"/>
                </a:solidFill>
                <a:effectLst/>
                <a:latin typeface="Simplified Arabic" pitchFamily="18" charset="-78"/>
                <a:ea typeface="Times New Roman" pitchFamily="18" charset="0"/>
                <a:cs typeface="Simplified Arabic" pitchFamily="18" charset="-78"/>
              </a:rPr>
              <a:t>ترتكز إستراتيجية مال على  خبرات كوادرها وعلاقتهم الكبيرة في المجالات المالية والتمويلية وخصوصاً كبار المستثمرين في السوق السعودي والأسواق العربية.مال ملتزمة في تقديم الخدمات المهنية المتطورة من خلال  استخدام الأساليب العلمية والعمل بها .</a:t>
            </a:r>
            <a:endParaRPr kumimoji="0" lang="ar-SA" sz="1600" b="0" i="0" u="none" strike="noStrike" cap="none" normalizeH="0" baseline="0" dirty="0" smtClean="0">
              <a:ln>
                <a:noFill/>
              </a:ln>
              <a:solidFill>
                <a:srgbClr val="436BEB"/>
              </a:solidFill>
              <a:effectLst/>
              <a:latin typeface="Arial" pitchFamily="34" charset="0"/>
              <a:cs typeface="Arial" pitchFamily="34" charset="0"/>
            </a:endParaRPr>
          </a:p>
        </p:txBody>
      </p:sp>
      <p:sp>
        <p:nvSpPr>
          <p:cNvPr id="16" name="مستطيل 15"/>
          <p:cNvSpPr/>
          <p:nvPr/>
        </p:nvSpPr>
        <p:spPr>
          <a:xfrm>
            <a:off x="1389380" y="8331201"/>
            <a:ext cx="3972562" cy="461665"/>
          </a:xfrm>
          <a:prstGeom prst="rect">
            <a:avLst/>
          </a:prstGeom>
          <a:noFill/>
        </p:spPr>
        <p:txBody>
          <a:bodyPr wrap="none" lIns="91440" tIns="45720" rIns="91440" bIns="45720">
            <a:spAutoFit/>
          </a:bodyPr>
          <a:lstStyle/>
          <a:p>
            <a:pPr algn="ctr"/>
            <a:r>
              <a:rPr lang="ar-SA" sz="1200" b="1" cap="none" spc="0" dirty="0" smtClean="0">
                <a:ln w="1905"/>
                <a:solidFill>
                  <a:srgbClr val="003399"/>
                </a:solidFill>
                <a:effectLst>
                  <a:innerShdw blurRad="69850" dist="43180" dir="5400000">
                    <a:srgbClr val="000000">
                      <a:alpha val="65000"/>
                    </a:srgbClr>
                  </a:innerShdw>
                </a:effectLst>
              </a:rPr>
              <a:t>المملكة العربية السعودية – الرياض   هاتف :4644493  فاكس : 2930052</a:t>
            </a:r>
          </a:p>
          <a:p>
            <a:pPr algn="ctr"/>
            <a:r>
              <a:rPr lang="en-US" sz="1200" b="1" dirty="0" smtClean="0">
                <a:ln w="1905"/>
                <a:solidFill>
                  <a:srgbClr val="003399"/>
                </a:solidFill>
                <a:effectLst>
                  <a:innerShdw blurRad="69850" dist="43180" dir="5400000">
                    <a:srgbClr val="000000">
                      <a:alpha val="65000"/>
                    </a:srgbClr>
                  </a:innerShdw>
                </a:effectLst>
              </a:rPr>
              <a:t>www.saudimal.com</a:t>
            </a:r>
            <a:endParaRPr lang="ar-SA" sz="1200" b="1" cap="none" spc="0" dirty="0">
              <a:ln w="1905"/>
              <a:solidFill>
                <a:srgbClr val="003399"/>
              </a:solidFill>
              <a:effectLst>
                <a:innerShdw blurRad="69850" dist="43180" dir="5400000">
                  <a:srgbClr val="000000">
                    <a:alpha val="65000"/>
                  </a:srgbClr>
                </a:innerShdw>
              </a:effectLst>
            </a:endParaRPr>
          </a:p>
        </p:txBody>
      </p:sp>
      <p:pic>
        <p:nvPicPr>
          <p:cNvPr id="18" name="صورة 17" descr="iCAS0S8UM.jpg"/>
          <p:cNvPicPr>
            <a:picLocks noChangeAspect="1"/>
          </p:cNvPicPr>
          <p:nvPr/>
        </p:nvPicPr>
        <p:blipFill>
          <a:blip r:embed="rId3" cstate="print"/>
          <a:stretch>
            <a:fillRect/>
          </a:stretch>
        </p:blipFill>
        <p:spPr>
          <a:xfrm>
            <a:off x="571500" y="7367372"/>
            <a:ext cx="742950" cy="885712"/>
          </a:xfrm>
          <a:prstGeom prst="ellipse">
            <a:avLst/>
          </a:prstGeom>
          <a:ln>
            <a:noFill/>
          </a:ln>
          <a:effectLst>
            <a:softEdge rad="112500"/>
          </a:effectLst>
        </p:spPr>
      </p:pic>
      <p:pic>
        <p:nvPicPr>
          <p:cNvPr id="20" name="صورة 19" descr="imagesCA23ABOR.jpg"/>
          <p:cNvPicPr>
            <a:picLocks noChangeAspect="1"/>
          </p:cNvPicPr>
          <p:nvPr/>
        </p:nvPicPr>
        <p:blipFill>
          <a:blip r:embed="rId4" cstate="print"/>
          <a:stretch>
            <a:fillRect/>
          </a:stretch>
        </p:blipFill>
        <p:spPr>
          <a:xfrm>
            <a:off x="1485900" y="7341755"/>
            <a:ext cx="685800" cy="900547"/>
          </a:xfrm>
          <a:prstGeom prst="ellipse">
            <a:avLst/>
          </a:prstGeom>
          <a:ln>
            <a:noFill/>
          </a:ln>
          <a:effectLst>
            <a:softEdge rad="112500"/>
          </a:effectLst>
        </p:spPr>
      </p:pic>
      <p:pic>
        <p:nvPicPr>
          <p:cNvPr id="22" name="صورة 21" descr="imagesCAA3NVSP.jpg"/>
          <p:cNvPicPr>
            <a:picLocks noChangeAspect="1"/>
          </p:cNvPicPr>
          <p:nvPr/>
        </p:nvPicPr>
        <p:blipFill>
          <a:blip r:embed="rId5" cstate="print"/>
          <a:stretch>
            <a:fillRect/>
          </a:stretch>
        </p:blipFill>
        <p:spPr>
          <a:xfrm>
            <a:off x="2286000" y="7315200"/>
            <a:ext cx="628650" cy="914400"/>
          </a:xfrm>
          <a:prstGeom prst="ellipse">
            <a:avLst/>
          </a:prstGeom>
          <a:ln>
            <a:noFill/>
          </a:ln>
          <a:effectLst>
            <a:softEdge rad="112500"/>
          </a:effectLst>
        </p:spPr>
      </p:pic>
      <p:pic>
        <p:nvPicPr>
          <p:cNvPr id="23" name="صورة 22" descr="imagesCAEVX4W2.jpg"/>
          <p:cNvPicPr>
            <a:picLocks noChangeAspect="1"/>
          </p:cNvPicPr>
          <p:nvPr/>
        </p:nvPicPr>
        <p:blipFill>
          <a:blip r:embed="rId6" cstate="print"/>
          <a:stretch>
            <a:fillRect/>
          </a:stretch>
        </p:blipFill>
        <p:spPr>
          <a:xfrm>
            <a:off x="3086100" y="7315201"/>
            <a:ext cx="685800" cy="901700"/>
          </a:xfrm>
          <a:prstGeom prst="ellipse">
            <a:avLst/>
          </a:prstGeom>
          <a:ln>
            <a:noFill/>
          </a:ln>
          <a:effectLst>
            <a:softEdge rad="112500"/>
          </a:effectLst>
        </p:spPr>
      </p:pic>
      <p:pic>
        <p:nvPicPr>
          <p:cNvPr id="24" name="صورة 23" descr="imagesCATGRNMR.jpg"/>
          <p:cNvPicPr>
            <a:picLocks noChangeAspect="1"/>
          </p:cNvPicPr>
          <p:nvPr/>
        </p:nvPicPr>
        <p:blipFill>
          <a:blip r:embed="rId7" cstate="print"/>
          <a:stretch>
            <a:fillRect/>
          </a:stretch>
        </p:blipFill>
        <p:spPr>
          <a:xfrm>
            <a:off x="4000500" y="7315200"/>
            <a:ext cx="742950" cy="889000"/>
          </a:xfrm>
          <a:prstGeom prst="ellipse">
            <a:avLst/>
          </a:prstGeom>
          <a:ln>
            <a:noFill/>
          </a:ln>
          <a:effectLst>
            <a:softEdge rad="112500"/>
          </a:effectLst>
        </p:spPr>
      </p:pic>
      <p:pic>
        <p:nvPicPr>
          <p:cNvPr id="25" name="صورة 24" descr="imagesCA1KDYYQ.jpg"/>
          <p:cNvPicPr>
            <a:picLocks noChangeAspect="1"/>
          </p:cNvPicPr>
          <p:nvPr/>
        </p:nvPicPr>
        <p:blipFill>
          <a:blip r:embed="rId8" cstate="print"/>
          <a:stretch>
            <a:fillRect/>
          </a:stretch>
        </p:blipFill>
        <p:spPr>
          <a:xfrm>
            <a:off x="4914900" y="7315200"/>
            <a:ext cx="768927" cy="939800"/>
          </a:xfrm>
          <a:prstGeom prst="ellipse">
            <a:avLst/>
          </a:prstGeom>
          <a:ln>
            <a:noFill/>
          </a:ln>
          <a:effectLst>
            <a:softEdge rad="112500"/>
          </a:effectLst>
        </p:spPr>
      </p:pic>
      <p:pic>
        <p:nvPicPr>
          <p:cNvPr id="26" name="صورة 25" descr="iStock_000004645956XSmall-100x75.jpg"/>
          <p:cNvPicPr>
            <a:picLocks noChangeAspect="1"/>
          </p:cNvPicPr>
          <p:nvPr/>
        </p:nvPicPr>
        <p:blipFill>
          <a:blip r:embed="rId9" cstate="print"/>
          <a:stretch>
            <a:fillRect/>
          </a:stretch>
        </p:blipFill>
        <p:spPr>
          <a:xfrm>
            <a:off x="5886450" y="7315201"/>
            <a:ext cx="714375" cy="952500"/>
          </a:xfrm>
          <a:prstGeom prst="ellipse">
            <a:avLst/>
          </a:prstGeom>
          <a:ln>
            <a:noFill/>
          </a:ln>
          <a:effectLst>
            <a:softEdge rad="112500"/>
          </a:effectLst>
        </p:spPr>
      </p:pic>
      <p:pic>
        <p:nvPicPr>
          <p:cNvPr id="21" name="Sleep Away.mp3">
            <a:hlinkClick r:id="" action="ppaction://media"/>
          </p:cNvPr>
          <p:cNvPicPr>
            <a:picLocks noRot="1" noChangeAspect="1"/>
          </p:cNvPicPr>
          <p:nvPr>
            <a:audioFile r:link="rId1"/>
          </p:nvPr>
        </p:nvPicPr>
        <p:blipFill>
          <a:blip r:embed="rId10" cstate="print"/>
          <a:stretch>
            <a:fillRect/>
          </a:stretch>
        </p:blipFill>
        <p:spPr>
          <a:xfrm>
            <a:off x="0" y="8839200"/>
            <a:ext cx="304800" cy="304800"/>
          </a:xfrm>
          <a:prstGeom prst="rect">
            <a:avLst/>
          </a:prstGeom>
        </p:spPr>
      </p:pic>
      <p:pic>
        <p:nvPicPr>
          <p:cNvPr id="27" name="Picture 5" descr="Untitled-1"/>
          <p:cNvPicPr>
            <a:picLocks noChangeAspect="1" noChangeArrowheads="1"/>
          </p:cNvPicPr>
          <p:nvPr/>
        </p:nvPicPr>
        <p:blipFill>
          <a:blip r:embed="rId11" cstate="print"/>
          <a:srcRect/>
          <a:stretch>
            <a:fillRect/>
          </a:stretch>
        </p:blipFill>
        <p:spPr bwMode="auto">
          <a:xfrm>
            <a:off x="0" y="406400"/>
            <a:ext cx="3276600" cy="2336800"/>
          </a:xfrm>
          <a:prstGeom prst="rect">
            <a:avLst/>
          </a:prstGeom>
          <a:noFill/>
        </p:spPr>
      </p:pic>
    </p:spTree>
  </p:cSld>
  <p:clrMapOvr>
    <a:masterClrMapping/>
  </p:clrMapOvr>
  <p:transition spd="med" advTm="5600">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0000" numSld="999" showWhenStopped="0">
                <p:cTn id="7" fill="hold" display="0">
                  <p:stCondLst>
                    <p:cond delay="indefinite"/>
                  </p:stCondLst>
                  <p:endCondLst>
                    <p:cond evt="onPrev" delay="0">
                      <p:tgtEl>
                        <p:sldTgt/>
                      </p:tgtEl>
                    </p:cond>
                    <p:cond evt="onStopAudio" delay="0">
                      <p:tgtEl>
                        <p:sldTgt/>
                      </p:tgtEl>
                    </p:cond>
                  </p:endCondLst>
                </p:cTn>
                <p:tgtEl>
                  <p:spTgt spid="21"/>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صورة 29" descr="imagesCA23ABOR.jpg"/>
          <p:cNvPicPr>
            <a:picLocks noChangeAspect="1"/>
          </p:cNvPicPr>
          <p:nvPr/>
        </p:nvPicPr>
        <p:blipFill>
          <a:blip r:embed="rId2" cstate="print"/>
          <a:stretch>
            <a:fillRect/>
          </a:stretch>
        </p:blipFill>
        <p:spPr>
          <a:xfrm>
            <a:off x="0" y="0"/>
            <a:ext cx="6858000" cy="3505200"/>
          </a:xfrm>
          <a:prstGeom prst="rect">
            <a:avLst/>
          </a:prstGeom>
          <a:effectLst>
            <a:softEdge rad="635000"/>
          </a:effectLst>
        </p:spPr>
      </p:pic>
      <p:sp>
        <p:nvSpPr>
          <p:cNvPr id="14337" name="Rectangle 1"/>
          <p:cNvSpPr>
            <a:spLocks noChangeArrowheads="1"/>
          </p:cNvSpPr>
          <p:nvPr/>
        </p:nvSpPr>
        <p:spPr bwMode="auto">
          <a:xfrm>
            <a:off x="685800" y="3124200"/>
            <a:ext cx="5791200" cy="221599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99"/>
              </a:solidFill>
              <a:effectLst/>
              <a:latin typeface="Arial" pitchFamily="34" charset="0"/>
              <a:cs typeface="PT Bold Heading"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a:t>
            </a:r>
            <a:r>
              <a:rPr kumimoji="0" lang="ar-SA" sz="1600"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 </a:t>
            </a:r>
            <a:r>
              <a:rPr kumimoji="0" lang="ar-SA" sz="2000"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سوف ننجح تبعاً لكفاءتنا، إبداعنا وقدرتنا على تلبية حاجات العميل </a:t>
            </a:r>
            <a:endParaRPr kumimoji="0" lang="en-US" sz="20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  لن نقبل بأقل من التمسك المطلق بالمعايير الأخلاقية </a:t>
            </a:r>
            <a:endParaRPr kumimoji="0" lang="en-US" sz="20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  سنستمتع بعملنا ،بعلاقتنا مع بعضنا البعض وبزبائننا</a:t>
            </a:r>
            <a:endParaRPr kumimoji="0" lang="en-US" sz="20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  المحافظة على سرية وخصوصية عملائنا والعمل على تقديم الاستشارة والرأي الصحيح والواقعي .</a:t>
            </a:r>
            <a:endParaRPr kumimoji="0" lang="en-US" sz="20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مستطيل 11"/>
          <p:cNvSpPr/>
          <p:nvPr/>
        </p:nvSpPr>
        <p:spPr>
          <a:xfrm>
            <a:off x="1389380" y="8331201"/>
            <a:ext cx="3972562" cy="461665"/>
          </a:xfrm>
          <a:prstGeom prst="rect">
            <a:avLst/>
          </a:prstGeom>
          <a:noFill/>
        </p:spPr>
        <p:txBody>
          <a:bodyPr wrap="none" lIns="91440" tIns="45720" rIns="91440" bIns="45720">
            <a:spAutoFit/>
          </a:bodyPr>
          <a:lstStyle/>
          <a:p>
            <a:pPr algn="ctr"/>
            <a:r>
              <a:rPr lang="ar-SA" sz="1200" b="1" cap="none" spc="0" dirty="0" smtClean="0">
                <a:ln w="1905"/>
                <a:solidFill>
                  <a:schemeClr val="bg1"/>
                </a:solidFill>
                <a:effectLst>
                  <a:innerShdw blurRad="69850" dist="43180" dir="5400000">
                    <a:srgbClr val="000000">
                      <a:alpha val="65000"/>
                    </a:srgbClr>
                  </a:innerShdw>
                </a:effectLst>
              </a:rPr>
              <a:t>المملكة العربية السعودية – الرياض   هاتف :4644493  فاكس : 2930052</a:t>
            </a:r>
          </a:p>
          <a:p>
            <a:pPr algn="ctr"/>
            <a:r>
              <a:rPr lang="en-US" sz="1200" b="1" dirty="0" smtClean="0">
                <a:ln w="1905"/>
                <a:solidFill>
                  <a:schemeClr val="bg1"/>
                </a:solidFill>
                <a:effectLst>
                  <a:innerShdw blurRad="69850" dist="43180" dir="5400000">
                    <a:srgbClr val="000000">
                      <a:alpha val="65000"/>
                    </a:srgbClr>
                  </a:innerShdw>
                </a:effectLst>
              </a:rPr>
              <a:t>www.saudimal.com</a:t>
            </a:r>
            <a:endParaRPr lang="ar-SA" sz="1200" b="1" cap="none" spc="0" dirty="0">
              <a:ln w="1905"/>
              <a:solidFill>
                <a:schemeClr val="bg1"/>
              </a:solidFill>
              <a:effectLst>
                <a:innerShdw blurRad="69850" dist="43180" dir="5400000">
                  <a:srgbClr val="000000">
                    <a:alpha val="65000"/>
                  </a:srgbClr>
                </a:innerShdw>
              </a:effectLst>
            </a:endParaRPr>
          </a:p>
        </p:txBody>
      </p:sp>
      <p:sp>
        <p:nvSpPr>
          <p:cNvPr id="18" name="مستطيل 17"/>
          <p:cNvSpPr/>
          <p:nvPr/>
        </p:nvSpPr>
        <p:spPr>
          <a:xfrm>
            <a:off x="4876800" y="1905000"/>
            <a:ext cx="1165662" cy="584775"/>
          </a:xfrm>
          <a:prstGeom prst="rect">
            <a:avLst/>
          </a:prstGeom>
          <a:noFill/>
        </p:spPr>
        <p:txBody>
          <a:bodyPr wrap="square" lIns="91440" tIns="45720" rIns="91440" bIns="45720">
            <a:spAutoFit/>
          </a:bodyPr>
          <a:lstStyle/>
          <a:p>
            <a:pPr algn="ctr"/>
            <a:r>
              <a:rPr lang="ar-SA" sz="3200" b="1" cap="all" spc="0" dirty="0" smtClean="0">
                <a:ln w="9000" cmpd="sng">
                  <a:solidFill>
                    <a:schemeClr val="accent4">
                      <a:shade val="50000"/>
                      <a:satMod val="120000"/>
                    </a:schemeClr>
                  </a:solidFill>
                  <a:prstDash val="solid"/>
                </a:ln>
                <a:solidFill>
                  <a:srgbClr val="0066CC"/>
                </a:solidFill>
                <a:effectLst>
                  <a:reflection blurRad="12700" stA="28000" endPos="45000" dist="1000" dir="5400000" sy="-100000" algn="bl" rotWithShape="0"/>
                </a:effectLst>
              </a:rPr>
              <a:t>مبادئنا </a:t>
            </a:r>
            <a:endParaRPr lang="ar-SA" sz="3200" b="1" cap="all" spc="0" dirty="0">
              <a:ln w="9000" cmpd="sng">
                <a:solidFill>
                  <a:schemeClr val="accent4">
                    <a:shade val="50000"/>
                    <a:satMod val="120000"/>
                  </a:schemeClr>
                </a:solidFill>
                <a:prstDash val="solid"/>
              </a:ln>
              <a:solidFill>
                <a:srgbClr val="0066CC"/>
              </a:solidFill>
              <a:effectLst>
                <a:reflection blurRad="12700" stA="28000" endPos="45000" dist="1000" dir="5400000" sy="-100000" algn="bl" rotWithShape="0"/>
              </a:effectLst>
            </a:endParaRPr>
          </a:p>
        </p:txBody>
      </p:sp>
      <p:sp>
        <p:nvSpPr>
          <p:cNvPr id="19" name="Rectangle 19"/>
          <p:cNvSpPr>
            <a:spLocks noChangeArrowheads="1"/>
          </p:cNvSpPr>
          <p:nvPr/>
        </p:nvSpPr>
        <p:spPr bwMode="auto">
          <a:xfrm rot="5400000">
            <a:off x="-1887065" y="5087465"/>
            <a:ext cx="4417484" cy="338554"/>
          </a:xfrm>
          <a:prstGeom prst="rect">
            <a:avLst/>
          </a:prstGeom>
          <a:noFill/>
          <a:ln w="9525">
            <a:noFill/>
            <a:miter lim="800000"/>
            <a:headEnd/>
            <a:tailEnd/>
          </a:ln>
          <a:effectLst>
            <a:glow rad="139700">
              <a:schemeClr val="accent1">
                <a:satMod val="175000"/>
                <a:alpha val="40000"/>
              </a:schemeClr>
            </a:glow>
          </a:effectLst>
        </p:spPr>
        <p:txBody>
          <a:bodyPr anchor="ctr">
            <a:spAutoFit/>
          </a:bodyPr>
          <a:lstStyle/>
          <a:p>
            <a:r>
              <a:rPr lang="en-US" sz="1600" b="1" dirty="0">
                <a:solidFill>
                  <a:srgbClr val="003399"/>
                </a:solidFill>
                <a:effectLst>
                  <a:glow rad="139700">
                    <a:schemeClr val="accent1">
                      <a:satMod val="175000"/>
                      <a:alpha val="40000"/>
                    </a:schemeClr>
                  </a:glow>
                </a:effectLst>
                <a:latin typeface="Monotype Corsiva" pitchFamily="66" charset="0"/>
              </a:rPr>
              <a:t>Help you to achieve and hit the target</a:t>
            </a:r>
            <a:r>
              <a:rPr lang="ar-SA" sz="1600" b="1" dirty="0">
                <a:solidFill>
                  <a:srgbClr val="003399"/>
                </a:solidFill>
                <a:effectLst>
                  <a:glow rad="139700">
                    <a:schemeClr val="accent1">
                      <a:satMod val="175000"/>
                      <a:alpha val="40000"/>
                    </a:schemeClr>
                  </a:glow>
                </a:effectLst>
                <a:latin typeface="Monotype Corsiva" pitchFamily="66" charset="0"/>
              </a:rPr>
              <a:t> </a:t>
            </a:r>
          </a:p>
        </p:txBody>
      </p:sp>
      <p:pic>
        <p:nvPicPr>
          <p:cNvPr id="16" name="صورة 15" descr="iCAS0S8UM.jpg"/>
          <p:cNvPicPr>
            <a:picLocks noChangeAspect="1"/>
          </p:cNvPicPr>
          <p:nvPr/>
        </p:nvPicPr>
        <p:blipFill>
          <a:blip r:embed="rId3" cstate="print"/>
          <a:stretch>
            <a:fillRect/>
          </a:stretch>
        </p:blipFill>
        <p:spPr>
          <a:xfrm>
            <a:off x="533400" y="7315200"/>
            <a:ext cx="742950" cy="885712"/>
          </a:xfrm>
          <a:prstGeom prst="ellipse">
            <a:avLst/>
          </a:prstGeom>
          <a:ln>
            <a:noFill/>
          </a:ln>
          <a:effectLst>
            <a:softEdge rad="112500"/>
          </a:effectLst>
        </p:spPr>
      </p:pic>
      <p:pic>
        <p:nvPicPr>
          <p:cNvPr id="20" name="صورة 19" descr="imagesCA23ABOR.jpg"/>
          <p:cNvPicPr>
            <a:picLocks noChangeAspect="1"/>
          </p:cNvPicPr>
          <p:nvPr/>
        </p:nvPicPr>
        <p:blipFill>
          <a:blip r:embed="rId2" cstate="print"/>
          <a:stretch>
            <a:fillRect/>
          </a:stretch>
        </p:blipFill>
        <p:spPr>
          <a:xfrm>
            <a:off x="1485900" y="7341755"/>
            <a:ext cx="685800" cy="900547"/>
          </a:xfrm>
          <a:prstGeom prst="ellipse">
            <a:avLst/>
          </a:prstGeom>
          <a:ln>
            <a:noFill/>
          </a:ln>
          <a:effectLst>
            <a:softEdge rad="112500"/>
          </a:effectLst>
        </p:spPr>
      </p:pic>
      <p:pic>
        <p:nvPicPr>
          <p:cNvPr id="21" name="صورة 20" descr="imagesCAA3NVSP.jpg"/>
          <p:cNvPicPr>
            <a:picLocks noChangeAspect="1"/>
          </p:cNvPicPr>
          <p:nvPr/>
        </p:nvPicPr>
        <p:blipFill>
          <a:blip r:embed="rId4" cstate="print"/>
          <a:stretch>
            <a:fillRect/>
          </a:stretch>
        </p:blipFill>
        <p:spPr>
          <a:xfrm>
            <a:off x="2286000" y="7315200"/>
            <a:ext cx="628650" cy="914400"/>
          </a:xfrm>
          <a:prstGeom prst="ellipse">
            <a:avLst/>
          </a:prstGeom>
          <a:ln>
            <a:noFill/>
          </a:ln>
          <a:effectLst>
            <a:softEdge rad="112500"/>
          </a:effectLst>
        </p:spPr>
      </p:pic>
      <p:pic>
        <p:nvPicPr>
          <p:cNvPr id="22" name="صورة 21" descr="imagesCAEVX4W2.jpg"/>
          <p:cNvPicPr>
            <a:picLocks noChangeAspect="1"/>
          </p:cNvPicPr>
          <p:nvPr/>
        </p:nvPicPr>
        <p:blipFill>
          <a:blip r:embed="rId5" cstate="print"/>
          <a:stretch>
            <a:fillRect/>
          </a:stretch>
        </p:blipFill>
        <p:spPr>
          <a:xfrm>
            <a:off x="3086100" y="7315201"/>
            <a:ext cx="685800" cy="901700"/>
          </a:xfrm>
          <a:prstGeom prst="ellipse">
            <a:avLst/>
          </a:prstGeom>
          <a:ln>
            <a:noFill/>
          </a:ln>
          <a:effectLst>
            <a:softEdge rad="112500"/>
          </a:effectLst>
        </p:spPr>
      </p:pic>
      <p:pic>
        <p:nvPicPr>
          <p:cNvPr id="23" name="صورة 22" descr="imagesCATGRNMR.jpg"/>
          <p:cNvPicPr>
            <a:picLocks noChangeAspect="1"/>
          </p:cNvPicPr>
          <p:nvPr/>
        </p:nvPicPr>
        <p:blipFill>
          <a:blip r:embed="rId6" cstate="print"/>
          <a:stretch>
            <a:fillRect/>
          </a:stretch>
        </p:blipFill>
        <p:spPr>
          <a:xfrm>
            <a:off x="4000500" y="7315200"/>
            <a:ext cx="742950" cy="889000"/>
          </a:xfrm>
          <a:prstGeom prst="ellipse">
            <a:avLst/>
          </a:prstGeom>
          <a:ln>
            <a:noFill/>
          </a:ln>
          <a:effectLst>
            <a:softEdge rad="112500"/>
          </a:effectLst>
        </p:spPr>
      </p:pic>
      <p:pic>
        <p:nvPicPr>
          <p:cNvPr id="24" name="صورة 23" descr="imagesCA1KDYYQ.jpg"/>
          <p:cNvPicPr>
            <a:picLocks noChangeAspect="1"/>
          </p:cNvPicPr>
          <p:nvPr/>
        </p:nvPicPr>
        <p:blipFill>
          <a:blip r:embed="rId7" cstate="print"/>
          <a:stretch>
            <a:fillRect/>
          </a:stretch>
        </p:blipFill>
        <p:spPr>
          <a:xfrm>
            <a:off x="4914900" y="7315200"/>
            <a:ext cx="768927" cy="939800"/>
          </a:xfrm>
          <a:prstGeom prst="ellipse">
            <a:avLst/>
          </a:prstGeom>
          <a:ln>
            <a:noFill/>
          </a:ln>
          <a:effectLst>
            <a:softEdge rad="112500"/>
          </a:effectLst>
        </p:spPr>
      </p:pic>
      <p:pic>
        <p:nvPicPr>
          <p:cNvPr id="25" name="صورة 24" descr="iStock_000004645956XSmall-100x75.jpg"/>
          <p:cNvPicPr>
            <a:picLocks noChangeAspect="1"/>
          </p:cNvPicPr>
          <p:nvPr/>
        </p:nvPicPr>
        <p:blipFill>
          <a:blip r:embed="rId8" cstate="print"/>
          <a:stretch>
            <a:fillRect/>
          </a:stretch>
        </p:blipFill>
        <p:spPr>
          <a:xfrm>
            <a:off x="5886450" y="7315201"/>
            <a:ext cx="714375" cy="952500"/>
          </a:xfrm>
          <a:prstGeom prst="ellipse">
            <a:avLst/>
          </a:prstGeom>
          <a:ln>
            <a:noFill/>
          </a:ln>
          <a:effectLst>
            <a:softEdge rad="112500"/>
          </a:effectLst>
        </p:spPr>
      </p:pic>
      <p:pic>
        <p:nvPicPr>
          <p:cNvPr id="29" name="Picture 5" descr="Untitled-1"/>
          <p:cNvPicPr>
            <a:picLocks noChangeAspect="1" noChangeArrowheads="1"/>
          </p:cNvPicPr>
          <p:nvPr/>
        </p:nvPicPr>
        <p:blipFill>
          <a:blip r:embed="rId9" cstate="print"/>
          <a:srcRect/>
          <a:stretch>
            <a:fillRect/>
          </a:stretch>
        </p:blipFill>
        <p:spPr bwMode="auto">
          <a:xfrm>
            <a:off x="0" y="406400"/>
            <a:ext cx="3276600" cy="2336800"/>
          </a:xfrm>
          <a:prstGeom prst="rect">
            <a:avLst/>
          </a:prstGeom>
          <a:noFill/>
        </p:spPr>
      </p:pic>
    </p:spTree>
  </p:cSld>
  <p:clrMapOvr>
    <a:masterClrMapping/>
  </p:clrMapOvr>
  <p:transition spd="med" advTm="6146">
    <p:circl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صورة 9" descr="iStock_000004645956XSmall-100x75.jpg"/>
          <p:cNvPicPr>
            <a:picLocks noChangeAspect="1"/>
          </p:cNvPicPr>
          <p:nvPr/>
        </p:nvPicPr>
        <p:blipFill>
          <a:blip r:embed="rId2" cstate="print"/>
          <a:stretch>
            <a:fillRect/>
          </a:stretch>
        </p:blipFill>
        <p:spPr>
          <a:xfrm>
            <a:off x="5886450" y="7416801"/>
            <a:ext cx="714375" cy="850900"/>
          </a:xfrm>
          <a:prstGeom prst="ellipse">
            <a:avLst/>
          </a:prstGeom>
          <a:ln>
            <a:noFill/>
          </a:ln>
          <a:effectLst>
            <a:softEdge rad="112500"/>
          </a:effectLst>
        </p:spPr>
      </p:pic>
      <p:sp>
        <p:nvSpPr>
          <p:cNvPr id="11" name="مستطيل 10"/>
          <p:cNvSpPr/>
          <p:nvPr/>
        </p:nvSpPr>
        <p:spPr>
          <a:xfrm>
            <a:off x="1389380" y="8331201"/>
            <a:ext cx="3972562" cy="461665"/>
          </a:xfrm>
          <a:prstGeom prst="rect">
            <a:avLst/>
          </a:prstGeom>
          <a:noFill/>
        </p:spPr>
        <p:txBody>
          <a:bodyPr wrap="none" lIns="91440" tIns="45720" rIns="91440" bIns="45720">
            <a:spAutoFit/>
          </a:bodyPr>
          <a:lstStyle/>
          <a:p>
            <a:pPr algn="ctr"/>
            <a:r>
              <a:rPr lang="ar-SA" sz="1200" b="1" cap="none" spc="0" dirty="0" smtClean="0">
                <a:ln w="1905"/>
                <a:solidFill>
                  <a:schemeClr val="bg1"/>
                </a:solidFill>
                <a:effectLst>
                  <a:innerShdw blurRad="69850" dist="43180" dir="5400000">
                    <a:srgbClr val="000000">
                      <a:alpha val="65000"/>
                    </a:srgbClr>
                  </a:innerShdw>
                </a:effectLst>
              </a:rPr>
              <a:t>المملكة العربية السعودية – الرياض   هاتف :4644493  فاكس : 2930052</a:t>
            </a:r>
          </a:p>
          <a:p>
            <a:pPr algn="ctr"/>
            <a:r>
              <a:rPr lang="en-US" sz="1200" b="1" dirty="0" smtClean="0">
                <a:ln w="1905"/>
                <a:solidFill>
                  <a:schemeClr val="bg1"/>
                </a:solidFill>
                <a:effectLst>
                  <a:innerShdw blurRad="69850" dist="43180" dir="5400000">
                    <a:srgbClr val="000000">
                      <a:alpha val="65000"/>
                    </a:srgbClr>
                  </a:innerShdw>
                </a:effectLst>
              </a:rPr>
              <a:t>www.saudimal.com</a:t>
            </a:r>
            <a:endParaRPr lang="ar-SA" sz="1200" b="1" cap="none" spc="0" dirty="0">
              <a:ln w="1905"/>
              <a:solidFill>
                <a:schemeClr val="bg1"/>
              </a:solidFill>
              <a:effectLst>
                <a:innerShdw blurRad="69850" dist="43180" dir="5400000">
                  <a:srgbClr val="000000">
                    <a:alpha val="65000"/>
                  </a:srgbClr>
                </a:innerShdw>
              </a:effectLst>
            </a:endParaRPr>
          </a:p>
        </p:txBody>
      </p:sp>
      <p:sp>
        <p:nvSpPr>
          <p:cNvPr id="19458" name="Rectangle 2"/>
          <p:cNvSpPr>
            <a:spLocks noChangeArrowheads="1"/>
          </p:cNvSpPr>
          <p:nvPr/>
        </p:nvSpPr>
        <p:spPr bwMode="auto">
          <a:xfrm>
            <a:off x="0" y="1201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9459" name="Rectangle 3"/>
          <p:cNvSpPr>
            <a:spLocks noChangeArrowheads="1"/>
          </p:cNvSpPr>
          <p:nvPr/>
        </p:nvSpPr>
        <p:spPr bwMode="auto">
          <a:xfrm>
            <a:off x="857250" y="3622685"/>
            <a:ext cx="4457700" cy="200054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200" b="0" i="1" u="none" strike="noStrike" cap="none" normalizeH="0" baseline="0" dirty="0" smtClean="0">
                <a:ln>
                  <a:noFill/>
                </a:ln>
                <a:solidFill>
                  <a:srgbClr val="CC9900"/>
                </a:solidFill>
                <a:effectLst/>
                <a:latin typeface="Simplified Arabic" pitchFamily="18" charset="-78"/>
                <a:ea typeface="Times New Roman" pitchFamily="18" charset="0"/>
                <a:cs typeface="Simplified Arabic" pitchFamily="18" charset="-78"/>
              </a:rPr>
              <a:t>  </a:t>
            </a:r>
            <a:r>
              <a:rPr kumimoji="0" lang="ar-SA" sz="1600" b="1" i="1" u="none" strike="noStrike" cap="none" normalizeH="0" baseline="0" dirty="0" smtClean="0">
                <a:ln>
                  <a:noFill/>
                </a:ln>
                <a:solidFill>
                  <a:srgbClr val="0000FF"/>
                </a:solidFill>
                <a:effectLst/>
                <a:latin typeface="Simplified Arabic" pitchFamily="18" charset="-78"/>
                <a:ea typeface="Times New Roman" pitchFamily="18" charset="0"/>
                <a:cs typeface="Simplified Arabic" pitchFamily="18" charset="-78"/>
              </a:rPr>
              <a:t> </a:t>
            </a: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b="1" i="0" u="none" strike="noStrike" cap="none" normalizeH="0" baseline="0" dirty="0" smtClean="0">
                <a:ln>
                  <a:noFill/>
                </a:ln>
                <a:solidFill>
                  <a:srgbClr val="0066CC"/>
                </a:solidFill>
                <a:effectLst/>
                <a:latin typeface="Simplified Arabic" pitchFamily="18" charset="-78"/>
                <a:ea typeface="Times New Roman" pitchFamily="18" charset="0"/>
                <a:cs typeface="Simplified Arabic" pitchFamily="18" charset="-78"/>
              </a:rPr>
              <a:t> </a:t>
            </a:r>
            <a:r>
              <a:rPr kumimoji="0" lang="ar-SA"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 دراسة أوضاع المنشأة الإدارية والفنية والمالية</a:t>
            </a:r>
            <a:endParaRPr kumimoji="0" lang="en-US" b="0" i="0" u="none" strike="noStrike" cap="none" normalizeH="0" baseline="0" dirty="0" smtClean="0">
              <a:ln>
                <a:noFill/>
              </a:ln>
              <a:solidFill>
                <a:schemeClr val="bg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 </a:t>
            </a:r>
            <a:r>
              <a:rPr kumimoji="0" lang="ar-SA" b="1" i="0" u="none" strike="noStrike" cap="none" normalizeH="0" baseline="0" dirty="0" smtClean="0">
                <a:ln>
                  <a:noFill/>
                </a:ln>
                <a:solidFill>
                  <a:schemeClr val="accent4">
                    <a:lumMod val="75000"/>
                  </a:schemeClr>
                </a:solidFill>
                <a:effectLst/>
                <a:latin typeface="Simplified Arabic" pitchFamily="18" charset="-78"/>
                <a:ea typeface="Times New Roman" pitchFamily="18" charset="0"/>
                <a:cs typeface="Simplified Arabic" pitchFamily="18" charset="-78"/>
              </a:rPr>
              <a:t>تحليل الميزانيات ودراستها</a:t>
            </a:r>
            <a:endParaRPr kumimoji="0" lang="en-US" b="0" i="0" u="none" strike="noStrike" cap="none" normalizeH="0" baseline="0" dirty="0" smtClean="0">
              <a:ln>
                <a:noFill/>
              </a:ln>
              <a:solidFill>
                <a:schemeClr val="accent4">
                  <a:lumMod val="75000"/>
                </a:schemeClr>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 إبراز قدرات المنشأة والتزامها بتنفيذ الأعمال</a:t>
            </a:r>
            <a:endParaRPr kumimoji="0" lang="en-US" b="0" i="0" u="none" strike="noStrike" cap="none" normalizeH="0" baseline="0" dirty="0" smtClean="0">
              <a:ln>
                <a:noFill/>
              </a:ln>
              <a:solidFill>
                <a:schemeClr val="bg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 </a:t>
            </a:r>
            <a:r>
              <a:rPr kumimoji="0" lang="ar-SA" b="1" i="0" u="none" strike="noStrike" cap="none" normalizeH="0" baseline="0" dirty="0" smtClean="0">
                <a:ln>
                  <a:noFill/>
                </a:ln>
                <a:solidFill>
                  <a:schemeClr val="accent4">
                    <a:lumMod val="75000"/>
                  </a:schemeClr>
                </a:solidFill>
                <a:effectLst/>
                <a:latin typeface="Simplified Arabic" pitchFamily="18" charset="-78"/>
                <a:ea typeface="Times New Roman" pitchFamily="18" charset="0"/>
                <a:cs typeface="Simplified Arabic" pitchFamily="18" charset="-78"/>
              </a:rPr>
              <a:t>العمل على تهيئة المنشأة ودعمها للحصول على احتياجاتها المالية والتسهيلات البنكية </a:t>
            </a:r>
            <a:r>
              <a:rPr kumimoji="0" lang="ar-SA"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a:t>
            </a:r>
            <a:r>
              <a:rPr kumimoji="0" lang="ar-SA" b="1" i="0" u="none" strike="noStrike" cap="none" normalizeH="0" baseline="0" dirty="0" smtClean="0">
                <a:ln>
                  <a:noFill/>
                </a:ln>
                <a:solidFill>
                  <a:srgbClr val="FFCC00"/>
                </a:solidFill>
                <a:effectLst/>
                <a:latin typeface="Simplified Arabic" pitchFamily="18" charset="-78"/>
                <a:ea typeface="Times New Roman" pitchFamily="18" charset="0"/>
                <a:cs typeface="Simplified Arabic" pitchFamily="18" charset="-78"/>
              </a:rPr>
              <a:t>بما في ذلك إعداد الملفات وترتيبها</a:t>
            </a:r>
            <a:r>
              <a:rPr kumimoji="0" lang="ar-SA"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             </a:t>
            </a:r>
            <a:endParaRPr kumimoji="0" lang="ar-SA" b="0" i="0" u="none" strike="noStrike" cap="none" normalizeH="0" baseline="0" dirty="0" smtClean="0">
              <a:ln>
                <a:noFill/>
              </a:ln>
              <a:solidFill>
                <a:schemeClr val="bg1"/>
              </a:solidFill>
              <a:effectLst/>
              <a:latin typeface="Arial" pitchFamily="34" charset="0"/>
              <a:cs typeface="Arial" pitchFamily="34" charset="0"/>
            </a:endParaRPr>
          </a:p>
        </p:txBody>
      </p:sp>
      <p:sp>
        <p:nvSpPr>
          <p:cNvPr id="20" name="مستطيل 19"/>
          <p:cNvSpPr/>
          <p:nvPr/>
        </p:nvSpPr>
        <p:spPr>
          <a:xfrm>
            <a:off x="2286000" y="2895600"/>
            <a:ext cx="2685351" cy="400110"/>
          </a:xfrm>
          <a:prstGeom prst="rect">
            <a:avLst/>
          </a:prstGeom>
        </p:spPr>
        <p:txBody>
          <a:bodyPr wrap="none">
            <a:spAutoFit/>
          </a:bodyPr>
          <a:lstStyle/>
          <a:p>
            <a:pPr lvl="0" algn="r" rtl="1" eaLnBrk="0" fontAlgn="base" hangingPunct="0">
              <a:spcBef>
                <a:spcPct val="0"/>
              </a:spcBef>
              <a:spcAft>
                <a:spcPct val="0"/>
              </a:spcAft>
            </a:pPr>
            <a:r>
              <a:rPr lang="ar-SA" sz="2000" b="1" dirty="0" smtClean="0">
                <a:solidFill>
                  <a:srgbClr val="0066CC"/>
                </a:solidFill>
                <a:effectLst/>
                <a:latin typeface="Simplified Arabic" pitchFamily="18" charset="-78"/>
                <a:ea typeface="Times New Roman" pitchFamily="18" charset="0"/>
                <a:cs typeface="Simplified Arabic" pitchFamily="18" charset="-78"/>
              </a:rPr>
              <a:t>أ- ترتيب المؤسسات والشركات</a:t>
            </a:r>
          </a:p>
        </p:txBody>
      </p:sp>
      <p:pic>
        <p:nvPicPr>
          <p:cNvPr id="22" name="صورة 21" descr="imagesCAF7P0JN.jpg"/>
          <p:cNvPicPr>
            <a:picLocks noChangeAspect="1"/>
          </p:cNvPicPr>
          <p:nvPr/>
        </p:nvPicPr>
        <p:blipFill>
          <a:blip r:embed="rId3" cstate="print">
            <a:lum contrast="40000"/>
          </a:blip>
          <a:stretch>
            <a:fillRect/>
          </a:stretch>
        </p:blipFill>
        <p:spPr>
          <a:xfrm>
            <a:off x="0" y="685800"/>
            <a:ext cx="6858000" cy="3429000"/>
          </a:xfrm>
          <a:prstGeom prst="ellipse">
            <a:avLst/>
          </a:prstGeom>
          <a:ln>
            <a:noFill/>
          </a:ln>
          <a:effectLst>
            <a:softEdge rad="635000"/>
          </a:effectLst>
        </p:spPr>
      </p:pic>
      <p:sp>
        <p:nvSpPr>
          <p:cNvPr id="23" name="مستطيل 22"/>
          <p:cNvSpPr/>
          <p:nvPr/>
        </p:nvSpPr>
        <p:spPr>
          <a:xfrm>
            <a:off x="3962400" y="2362200"/>
            <a:ext cx="2153466" cy="646331"/>
          </a:xfrm>
          <a:prstGeom prst="rect">
            <a:avLst/>
          </a:prstGeom>
          <a:noFill/>
        </p:spPr>
        <p:txBody>
          <a:bodyPr wrap="square" lIns="91440" tIns="45720" rIns="91440" bIns="45720">
            <a:spAutoFit/>
          </a:bodyPr>
          <a:lstStyle/>
          <a:p>
            <a:pPr algn="ctr"/>
            <a:r>
              <a:rPr lang="ar-SA" sz="3600" b="1" cap="all" spc="0" dirty="0" smtClean="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rPr>
              <a:t>خدماتنا </a:t>
            </a:r>
            <a:endParaRPr lang="ar-SA" sz="3600" b="1" cap="all" spc="0" dirty="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endParaRPr>
          </a:p>
        </p:txBody>
      </p:sp>
      <p:sp>
        <p:nvSpPr>
          <p:cNvPr id="24" name="Rectangle 19"/>
          <p:cNvSpPr>
            <a:spLocks noChangeArrowheads="1"/>
          </p:cNvSpPr>
          <p:nvPr/>
        </p:nvSpPr>
        <p:spPr bwMode="auto">
          <a:xfrm rot="5400000">
            <a:off x="-1739029" y="5123936"/>
            <a:ext cx="4095993" cy="369332"/>
          </a:xfrm>
          <a:prstGeom prst="rect">
            <a:avLst/>
          </a:prstGeom>
          <a:noFill/>
          <a:ln w="9525">
            <a:noFill/>
            <a:miter lim="800000"/>
            <a:headEnd/>
            <a:tailEnd/>
          </a:ln>
          <a:effectLst>
            <a:glow rad="139700">
              <a:schemeClr val="accent1">
                <a:satMod val="175000"/>
                <a:alpha val="40000"/>
              </a:schemeClr>
            </a:glow>
          </a:effectLst>
        </p:spPr>
        <p:txBody>
          <a:bodyPr wrap="none" anchor="ctr">
            <a:spAutoFit/>
          </a:bodyPr>
          <a:lstStyle/>
          <a:p>
            <a:r>
              <a:rPr lang="en-US" sz="1600" b="1" dirty="0">
                <a:solidFill>
                  <a:srgbClr val="003399"/>
                </a:solidFill>
                <a:effectLst>
                  <a:glow rad="139700">
                    <a:schemeClr val="accent1">
                      <a:satMod val="175000"/>
                      <a:alpha val="40000"/>
                    </a:schemeClr>
                  </a:glow>
                </a:effectLst>
                <a:latin typeface="Monotype Corsiva" pitchFamily="66" charset="0"/>
              </a:rPr>
              <a:t>We respect the time and are committed to our promise</a:t>
            </a:r>
            <a:r>
              <a:rPr lang="ar-SA" dirty="0">
                <a:solidFill>
                  <a:srgbClr val="003399"/>
                </a:solidFill>
                <a:effectLst>
                  <a:glow rad="139700">
                    <a:schemeClr val="accent1">
                      <a:satMod val="175000"/>
                      <a:alpha val="40000"/>
                    </a:schemeClr>
                  </a:glow>
                </a:effectLst>
              </a:rPr>
              <a:t> </a:t>
            </a:r>
          </a:p>
        </p:txBody>
      </p:sp>
      <p:pic>
        <p:nvPicPr>
          <p:cNvPr id="21" name="صورة 20" descr="iCAS0S8UM.jpg"/>
          <p:cNvPicPr>
            <a:picLocks noChangeAspect="1"/>
          </p:cNvPicPr>
          <p:nvPr/>
        </p:nvPicPr>
        <p:blipFill>
          <a:blip r:embed="rId4" cstate="print"/>
          <a:stretch>
            <a:fillRect/>
          </a:stretch>
        </p:blipFill>
        <p:spPr>
          <a:xfrm>
            <a:off x="571500" y="7416800"/>
            <a:ext cx="742950" cy="885712"/>
          </a:xfrm>
          <a:prstGeom prst="ellipse">
            <a:avLst/>
          </a:prstGeom>
          <a:ln>
            <a:noFill/>
          </a:ln>
          <a:effectLst>
            <a:softEdge rad="112500"/>
          </a:effectLst>
        </p:spPr>
      </p:pic>
      <p:pic>
        <p:nvPicPr>
          <p:cNvPr id="25" name="صورة 24" descr="imagesCA23ABOR.jpg"/>
          <p:cNvPicPr>
            <a:picLocks noChangeAspect="1"/>
          </p:cNvPicPr>
          <p:nvPr/>
        </p:nvPicPr>
        <p:blipFill>
          <a:blip r:embed="rId5" cstate="print"/>
          <a:stretch>
            <a:fillRect/>
          </a:stretch>
        </p:blipFill>
        <p:spPr>
          <a:xfrm>
            <a:off x="1485900" y="7341755"/>
            <a:ext cx="685800" cy="900547"/>
          </a:xfrm>
          <a:prstGeom prst="ellipse">
            <a:avLst/>
          </a:prstGeom>
          <a:ln>
            <a:noFill/>
          </a:ln>
          <a:effectLst>
            <a:softEdge rad="112500"/>
          </a:effectLst>
        </p:spPr>
      </p:pic>
      <p:pic>
        <p:nvPicPr>
          <p:cNvPr id="26" name="صورة 25" descr="imagesCAA3NVSP.jpg"/>
          <p:cNvPicPr>
            <a:picLocks noChangeAspect="1"/>
          </p:cNvPicPr>
          <p:nvPr/>
        </p:nvPicPr>
        <p:blipFill>
          <a:blip r:embed="rId6" cstate="print"/>
          <a:stretch>
            <a:fillRect/>
          </a:stretch>
        </p:blipFill>
        <p:spPr>
          <a:xfrm>
            <a:off x="2286000" y="7315200"/>
            <a:ext cx="628650" cy="914400"/>
          </a:xfrm>
          <a:prstGeom prst="ellipse">
            <a:avLst/>
          </a:prstGeom>
          <a:ln>
            <a:noFill/>
          </a:ln>
          <a:effectLst>
            <a:softEdge rad="112500"/>
          </a:effectLst>
        </p:spPr>
      </p:pic>
      <p:pic>
        <p:nvPicPr>
          <p:cNvPr id="27" name="صورة 26" descr="imagesCAEVX4W2.jpg"/>
          <p:cNvPicPr>
            <a:picLocks noChangeAspect="1"/>
          </p:cNvPicPr>
          <p:nvPr/>
        </p:nvPicPr>
        <p:blipFill>
          <a:blip r:embed="rId7" cstate="print"/>
          <a:stretch>
            <a:fillRect/>
          </a:stretch>
        </p:blipFill>
        <p:spPr>
          <a:xfrm>
            <a:off x="3086100" y="7315201"/>
            <a:ext cx="685800" cy="901700"/>
          </a:xfrm>
          <a:prstGeom prst="ellipse">
            <a:avLst/>
          </a:prstGeom>
          <a:ln>
            <a:noFill/>
          </a:ln>
          <a:effectLst>
            <a:softEdge rad="112500"/>
          </a:effectLst>
        </p:spPr>
      </p:pic>
      <p:pic>
        <p:nvPicPr>
          <p:cNvPr id="28" name="صورة 27" descr="imagesCATGRNMR.jpg"/>
          <p:cNvPicPr>
            <a:picLocks noChangeAspect="1"/>
          </p:cNvPicPr>
          <p:nvPr/>
        </p:nvPicPr>
        <p:blipFill>
          <a:blip r:embed="rId8" cstate="print"/>
          <a:stretch>
            <a:fillRect/>
          </a:stretch>
        </p:blipFill>
        <p:spPr>
          <a:xfrm>
            <a:off x="4000500" y="7315200"/>
            <a:ext cx="742950" cy="889000"/>
          </a:xfrm>
          <a:prstGeom prst="ellipse">
            <a:avLst/>
          </a:prstGeom>
          <a:ln>
            <a:noFill/>
          </a:ln>
          <a:effectLst>
            <a:softEdge rad="112500"/>
          </a:effectLst>
        </p:spPr>
      </p:pic>
      <p:pic>
        <p:nvPicPr>
          <p:cNvPr id="29" name="صورة 28" descr="imagesCA1KDYYQ.jpg"/>
          <p:cNvPicPr>
            <a:picLocks noChangeAspect="1"/>
          </p:cNvPicPr>
          <p:nvPr/>
        </p:nvPicPr>
        <p:blipFill>
          <a:blip r:embed="rId9" cstate="print"/>
          <a:stretch>
            <a:fillRect/>
          </a:stretch>
        </p:blipFill>
        <p:spPr>
          <a:xfrm>
            <a:off x="4914900" y="7315200"/>
            <a:ext cx="768927" cy="939800"/>
          </a:xfrm>
          <a:prstGeom prst="ellipse">
            <a:avLst/>
          </a:prstGeom>
          <a:ln>
            <a:noFill/>
          </a:ln>
          <a:effectLst>
            <a:softEdge rad="112500"/>
          </a:effectLst>
        </p:spPr>
      </p:pic>
      <p:pic>
        <p:nvPicPr>
          <p:cNvPr id="30" name="صورة 29" descr="iStock_000004645956XSmall-100x75.jpg"/>
          <p:cNvPicPr>
            <a:picLocks noChangeAspect="1"/>
          </p:cNvPicPr>
          <p:nvPr/>
        </p:nvPicPr>
        <p:blipFill>
          <a:blip r:embed="rId2" cstate="print"/>
          <a:stretch>
            <a:fillRect/>
          </a:stretch>
        </p:blipFill>
        <p:spPr>
          <a:xfrm>
            <a:off x="5886450" y="7315201"/>
            <a:ext cx="714375" cy="952500"/>
          </a:xfrm>
          <a:prstGeom prst="ellipse">
            <a:avLst/>
          </a:prstGeom>
          <a:ln>
            <a:noFill/>
          </a:ln>
          <a:effectLst>
            <a:softEdge rad="112500"/>
          </a:effectLst>
        </p:spPr>
      </p:pic>
      <p:pic>
        <p:nvPicPr>
          <p:cNvPr id="31" name="Picture 5" descr="Untitled-1"/>
          <p:cNvPicPr>
            <a:picLocks noChangeAspect="1" noChangeArrowheads="1"/>
          </p:cNvPicPr>
          <p:nvPr/>
        </p:nvPicPr>
        <p:blipFill>
          <a:blip r:embed="rId10" cstate="print"/>
          <a:srcRect/>
          <a:stretch>
            <a:fillRect/>
          </a:stretch>
        </p:blipFill>
        <p:spPr bwMode="auto">
          <a:xfrm>
            <a:off x="0" y="381000"/>
            <a:ext cx="3276600" cy="2336800"/>
          </a:xfrm>
          <a:prstGeom prst="rect">
            <a:avLst/>
          </a:prstGeom>
          <a:ln>
            <a:noFill/>
          </a:ln>
          <a:effectLst>
            <a:outerShdw blurRad="190500" algn="tl" rotWithShape="0">
              <a:srgbClr val="000000">
                <a:alpha val="70000"/>
              </a:srgbClr>
            </a:outerShdw>
          </a:effectLst>
        </p:spPr>
      </p:pic>
    </p:spTree>
  </p:cSld>
  <p:clrMapOvr>
    <a:masterClrMapping/>
  </p:clrMapOvr>
  <p:transition spd="med" advTm="4758">
    <p:circl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descr="q15-ar"/>
          <p:cNvPicPr>
            <a:picLocks noChangeAspect="1" noChangeArrowheads="1"/>
          </p:cNvPicPr>
          <p:nvPr/>
        </p:nvPicPr>
        <p:blipFill>
          <a:blip r:embed="rId2" cstate="print"/>
          <a:srcRect/>
          <a:stretch>
            <a:fillRect/>
          </a:stretch>
        </p:blipFill>
        <p:spPr>
          <a:xfrm>
            <a:off x="0" y="0"/>
            <a:ext cx="6858000" cy="3200400"/>
          </a:xfrm>
          <a:prstGeom prst="ellipse">
            <a:avLst/>
          </a:prstGeom>
          <a:ln>
            <a:noFill/>
          </a:ln>
          <a:effectLst>
            <a:softEdge rad="635000"/>
          </a:effectLst>
        </p:spPr>
      </p:pic>
      <p:pic>
        <p:nvPicPr>
          <p:cNvPr id="9" name="Picture 5" descr="Untitled-1"/>
          <p:cNvPicPr>
            <a:picLocks noChangeAspect="1" noChangeArrowheads="1"/>
          </p:cNvPicPr>
          <p:nvPr/>
        </p:nvPicPr>
        <p:blipFill>
          <a:blip r:embed="rId3" cstate="print"/>
          <a:srcRect/>
          <a:stretch>
            <a:fillRect/>
          </a:stretch>
        </p:blipFill>
        <p:spPr bwMode="auto">
          <a:xfrm>
            <a:off x="0" y="228600"/>
            <a:ext cx="3276600" cy="2336800"/>
          </a:xfrm>
          <a:prstGeom prst="rect">
            <a:avLst/>
          </a:prstGeom>
          <a:noFill/>
        </p:spPr>
      </p:pic>
      <p:sp>
        <p:nvSpPr>
          <p:cNvPr id="10" name="مستطيل 9"/>
          <p:cNvSpPr/>
          <p:nvPr/>
        </p:nvSpPr>
        <p:spPr>
          <a:xfrm>
            <a:off x="1389380" y="8331201"/>
            <a:ext cx="3972562" cy="461665"/>
          </a:xfrm>
          <a:prstGeom prst="rect">
            <a:avLst/>
          </a:prstGeom>
          <a:noFill/>
        </p:spPr>
        <p:txBody>
          <a:bodyPr wrap="none" lIns="91440" tIns="45720" rIns="91440" bIns="45720">
            <a:spAutoFit/>
          </a:bodyPr>
          <a:lstStyle/>
          <a:p>
            <a:pPr algn="ctr"/>
            <a:r>
              <a:rPr lang="ar-SA" sz="1200" b="1" cap="none" spc="0" dirty="0" smtClean="0">
                <a:ln w="1905"/>
                <a:solidFill>
                  <a:schemeClr val="bg1"/>
                </a:solidFill>
                <a:effectLst>
                  <a:innerShdw blurRad="69850" dist="43180" dir="5400000">
                    <a:srgbClr val="000000">
                      <a:alpha val="65000"/>
                    </a:srgbClr>
                  </a:innerShdw>
                </a:effectLst>
              </a:rPr>
              <a:t>المملكة العربية السعودية – الرياض   هاتف :4644493  فاكس : 2930052</a:t>
            </a:r>
          </a:p>
          <a:p>
            <a:pPr algn="ctr"/>
            <a:r>
              <a:rPr lang="en-US" sz="1200" b="1" dirty="0" smtClean="0">
                <a:ln w="1905"/>
                <a:solidFill>
                  <a:schemeClr val="bg1"/>
                </a:solidFill>
                <a:effectLst>
                  <a:innerShdw blurRad="69850" dist="43180" dir="5400000">
                    <a:srgbClr val="000000">
                      <a:alpha val="65000"/>
                    </a:srgbClr>
                  </a:innerShdw>
                </a:effectLst>
              </a:rPr>
              <a:t>www.saudimal.com</a:t>
            </a:r>
            <a:endParaRPr lang="ar-SA" sz="1200" b="1" cap="none" spc="0" dirty="0">
              <a:ln w="1905"/>
              <a:solidFill>
                <a:schemeClr val="bg1"/>
              </a:solidFill>
              <a:effectLst>
                <a:innerShdw blurRad="69850" dist="43180" dir="5400000">
                  <a:srgbClr val="000000">
                    <a:alpha val="65000"/>
                  </a:srgbClr>
                </a:innerShdw>
              </a:effectLst>
            </a:endParaRPr>
          </a:p>
        </p:txBody>
      </p:sp>
      <p:sp>
        <p:nvSpPr>
          <p:cNvPr id="18433" name="Rectangle 1"/>
          <p:cNvSpPr>
            <a:spLocks noChangeArrowheads="1"/>
          </p:cNvSpPr>
          <p:nvPr/>
        </p:nvSpPr>
        <p:spPr bwMode="auto">
          <a:xfrm>
            <a:off x="457200" y="4690974"/>
            <a:ext cx="601980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SA"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 التعريف بالمشروع</a:t>
            </a:r>
            <a:endParaRPr kumimoji="0" lang="en-US" b="0" i="0" u="none" strike="noStrike" cap="none" normalizeH="0" baseline="0" dirty="0" smtClean="0">
              <a:ln>
                <a:noFill/>
              </a:ln>
              <a:solidFill>
                <a:schemeClr val="bg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 </a:t>
            </a:r>
            <a:r>
              <a:rPr kumimoji="0" lang="ar-SA" b="1" i="0" u="none" strike="noStrike" cap="none" normalizeH="0" baseline="0" dirty="0" smtClean="0">
                <a:ln>
                  <a:noFill/>
                </a:ln>
                <a:solidFill>
                  <a:schemeClr val="accent4">
                    <a:lumMod val="75000"/>
                  </a:schemeClr>
                </a:solidFill>
                <a:effectLst/>
                <a:latin typeface="Simplified Arabic" pitchFamily="18" charset="-78"/>
                <a:ea typeface="Times New Roman" pitchFamily="18" charset="0"/>
                <a:cs typeface="Simplified Arabic" pitchFamily="18" charset="-78"/>
              </a:rPr>
              <a:t>لمحة عن تطور ونمو الاقتصاد السعودي </a:t>
            </a:r>
            <a:endParaRPr kumimoji="0" lang="en-US" b="0" i="0" u="none" strike="noStrike" cap="none" normalizeH="0" baseline="0" dirty="0" smtClean="0">
              <a:ln>
                <a:noFill/>
              </a:ln>
              <a:solidFill>
                <a:schemeClr val="accent4">
                  <a:lumMod val="75000"/>
                </a:schemeClr>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 دراسة تحليلية لسوق المشروع في المملكة، الوضع الحالي، التوجهات، الطلب، الكلفة، أسعار البيع.....</a:t>
            </a:r>
            <a:endParaRPr kumimoji="0" lang="en-US" b="0" i="0" u="none" strike="noStrike" cap="none" normalizeH="0" baseline="0" dirty="0" smtClean="0">
              <a:ln>
                <a:noFill/>
              </a:ln>
              <a:solidFill>
                <a:schemeClr val="bg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 </a:t>
            </a:r>
            <a:r>
              <a:rPr kumimoji="0" lang="ar-SA" b="1" i="0" u="none" strike="noStrike" cap="none" normalizeH="0" baseline="0" dirty="0" smtClean="0">
                <a:ln>
                  <a:noFill/>
                </a:ln>
                <a:solidFill>
                  <a:schemeClr val="accent4">
                    <a:lumMod val="75000"/>
                  </a:schemeClr>
                </a:solidFill>
                <a:effectLst/>
                <a:latin typeface="Simplified Arabic" pitchFamily="18" charset="-78"/>
                <a:ea typeface="Times New Roman" pitchFamily="18" charset="0"/>
                <a:cs typeface="Simplified Arabic" pitchFamily="18" charset="-78"/>
              </a:rPr>
              <a:t>دراسة بيئة المشروع والعوامل الداعمة لنجاحه.</a:t>
            </a:r>
            <a:endParaRPr kumimoji="0" lang="en-US" b="0" i="0" u="none" strike="noStrike" cap="none" normalizeH="0" baseline="0" dirty="0" smtClean="0">
              <a:ln>
                <a:noFill/>
              </a:ln>
              <a:solidFill>
                <a:schemeClr val="accent4">
                  <a:lumMod val="75000"/>
                </a:schemeClr>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 الدعم الحكومي والتوجيهات الحكومية.</a:t>
            </a:r>
            <a:endParaRPr kumimoji="0" lang="en-US" b="0" i="0" u="none" strike="noStrike" cap="none" normalizeH="0" baseline="0" dirty="0" smtClean="0">
              <a:ln>
                <a:noFill/>
              </a:ln>
              <a:solidFill>
                <a:schemeClr val="bg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 </a:t>
            </a:r>
            <a:r>
              <a:rPr kumimoji="0" lang="ar-SA" b="1" i="0" u="none" strike="noStrike" cap="none" normalizeH="0" baseline="0" dirty="0" smtClean="0">
                <a:ln>
                  <a:noFill/>
                </a:ln>
                <a:solidFill>
                  <a:schemeClr val="accent4">
                    <a:lumMod val="75000"/>
                  </a:schemeClr>
                </a:solidFill>
                <a:effectLst/>
                <a:latin typeface="Simplified Arabic" pitchFamily="18" charset="-78"/>
                <a:ea typeface="Times New Roman" pitchFamily="18" charset="0"/>
                <a:cs typeface="Simplified Arabic" pitchFamily="18" charset="-78"/>
              </a:rPr>
              <a:t>الدراسة الفنية، والمالية، وتحديد رأس المال المطلوب</a:t>
            </a:r>
            <a:r>
              <a:rPr kumimoji="0" lang="ar-SA"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a:t>
            </a:r>
            <a:endParaRPr kumimoji="0" lang="en-US" b="0" i="0" u="none" strike="noStrike" cap="none" normalizeH="0" baseline="0" dirty="0" smtClean="0">
              <a:ln>
                <a:noFill/>
              </a:ln>
              <a:solidFill>
                <a:schemeClr val="bg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 المؤشرات المالية للمشروع</a:t>
            </a:r>
            <a:r>
              <a:rPr kumimoji="0" lang="ar-SA" b="0"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 .</a:t>
            </a:r>
            <a:endParaRPr kumimoji="0" lang="ar-SA" b="0" i="0" u="none" strike="noStrike" cap="none" normalizeH="0" baseline="0" dirty="0" smtClean="0">
              <a:ln>
                <a:noFill/>
              </a:ln>
              <a:solidFill>
                <a:schemeClr val="bg1"/>
              </a:solidFill>
              <a:effectLst/>
              <a:latin typeface="Arial" pitchFamily="34" charset="0"/>
              <a:cs typeface="Arial" pitchFamily="34" charset="0"/>
            </a:endParaRPr>
          </a:p>
        </p:txBody>
      </p:sp>
      <p:sp>
        <p:nvSpPr>
          <p:cNvPr id="14" name="مستطيل 13"/>
          <p:cNvSpPr/>
          <p:nvPr/>
        </p:nvSpPr>
        <p:spPr>
          <a:xfrm>
            <a:off x="2057400" y="2590800"/>
            <a:ext cx="3550708" cy="461665"/>
          </a:xfrm>
          <a:prstGeom prst="rect">
            <a:avLst/>
          </a:prstGeom>
        </p:spPr>
        <p:txBody>
          <a:bodyPr wrap="square">
            <a:spAutoFit/>
          </a:bodyPr>
          <a:lstStyle/>
          <a:p>
            <a:pPr lvl="0" algn="r" rtl="1" fontAlgn="base">
              <a:spcBef>
                <a:spcPct val="0"/>
              </a:spcBef>
              <a:spcAft>
                <a:spcPct val="0"/>
              </a:spcAft>
            </a:pPr>
            <a:r>
              <a:rPr lang="ar-SA" sz="2400" b="1" dirty="0" smtClean="0">
                <a:solidFill>
                  <a:srgbClr val="0066CC"/>
                </a:solidFill>
                <a:effectLst/>
                <a:latin typeface="Simplified Arabic" pitchFamily="18" charset="-78"/>
                <a:ea typeface="Times New Roman" pitchFamily="18" charset="0"/>
                <a:cs typeface="Simplified Arabic" pitchFamily="18" charset="-78"/>
              </a:rPr>
              <a:t>ب</a:t>
            </a:r>
            <a:r>
              <a:rPr lang="ar-SA" sz="2000" b="1" dirty="0" smtClean="0">
                <a:solidFill>
                  <a:srgbClr val="0066CC"/>
                </a:solidFill>
                <a:effectLst/>
                <a:latin typeface="Simplified Arabic" pitchFamily="18" charset="-78"/>
                <a:ea typeface="Times New Roman" pitchFamily="18" charset="0"/>
                <a:cs typeface="Simplified Arabic" pitchFamily="18" charset="-78"/>
              </a:rPr>
              <a:t>- الدراسات المالية والجدوى الاقتصادية </a:t>
            </a:r>
            <a:endParaRPr lang="en-US" sz="2000" dirty="0" smtClean="0">
              <a:solidFill>
                <a:srgbClr val="0066CC"/>
              </a:solidFill>
              <a:effectLst/>
              <a:latin typeface="Arial" pitchFamily="34" charset="0"/>
              <a:cs typeface="Arial" pitchFamily="34" charset="0"/>
            </a:endParaRPr>
          </a:p>
        </p:txBody>
      </p:sp>
      <p:pic>
        <p:nvPicPr>
          <p:cNvPr id="19" name="صورة 18" descr="iCAS0S8UM.jpg"/>
          <p:cNvPicPr>
            <a:picLocks noChangeAspect="1"/>
          </p:cNvPicPr>
          <p:nvPr/>
        </p:nvPicPr>
        <p:blipFill>
          <a:blip r:embed="rId4" cstate="print"/>
          <a:stretch>
            <a:fillRect/>
          </a:stretch>
        </p:blipFill>
        <p:spPr>
          <a:xfrm>
            <a:off x="152400" y="6477000"/>
            <a:ext cx="1314450" cy="1905000"/>
          </a:xfrm>
          <a:prstGeom prst="ellipse">
            <a:avLst/>
          </a:prstGeom>
          <a:ln>
            <a:noFill/>
          </a:ln>
          <a:effectLst>
            <a:softEdge rad="112500"/>
          </a:effectLst>
        </p:spPr>
      </p:pic>
      <p:sp>
        <p:nvSpPr>
          <p:cNvPr id="16" name="مستطيل 15"/>
          <p:cNvSpPr/>
          <p:nvPr/>
        </p:nvSpPr>
        <p:spPr>
          <a:xfrm>
            <a:off x="342900" y="3149600"/>
            <a:ext cx="6229350" cy="1231107"/>
          </a:xfrm>
          <a:prstGeom prst="rect">
            <a:avLst/>
          </a:prstGeom>
        </p:spPr>
        <p:txBody>
          <a:bodyPr wrap="square">
            <a:spAutoFit/>
          </a:bodyPr>
          <a:lstStyle/>
          <a:p>
            <a:pPr algn="ctr"/>
            <a:r>
              <a:rPr lang="ar-SA" b="1" dirty="0" smtClean="0">
                <a:solidFill>
                  <a:schemeClr val="bg1"/>
                </a:solidFill>
                <a:effectLst>
                  <a:glow rad="101600">
                    <a:schemeClr val="tx1">
                      <a:lumMod val="50000"/>
                      <a:lumOff val="50000"/>
                      <a:alpha val="60000"/>
                    </a:schemeClr>
                  </a:glow>
                </a:effectLst>
              </a:rPr>
              <a:t>دراسة الجدوى الاقتصادية لأي مشروع هي عبارة عن عملية جمع معلومات عن مشروع مقترح ومن ثم تحليلها لمعرفة إمكانية تنفيذ وتقليل مخاطر، وربحية المشروع، والناتج الرئيسي لدراسة الجدوى هو الإجابة على السؤال "هل المشروع مجدي للاستثمار؟" بنعم أو لا( )</a:t>
            </a:r>
            <a:r>
              <a:rPr lang="ar-SA" b="1" dirty="0" smtClean="0">
                <a:solidFill>
                  <a:srgbClr val="FFCC00"/>
                </a:solidFill>
                <a:effectLst>
                  <a:glow rad="101600">
                    <a:schemeClr val="tx1">
                      <a:lumMod val="50000"/>
                      <a:lumOff val="50000"/>
                      <a:alpha val="60000"/>
                    </a:schemeClr>
                  </a:glow>
                </a:effectLst>
              </a:rPr>
              <a:t>.</a:t>
            </a:r>
            <a:endParaRPr lang="en-US" b="1" dirty="0">
              <a:solidFill>
                <a:srgbClr val="FFCC00"/>
              </a:solidFill>
              <a:effectLst>
                <a:glow rad="101600">
                  <a:schemeClr val="tx1">
                    <a:lumMod val="50000"/>
                    <a:lumOff val="50000"/>
                    <a:alpha val="60000"/>
                  </a:schemeClr>
                </a:glow>
              </a:effectLst>
            </a:endParaRPr>
          </a:p>
        </p:txBody>
      </p:sp>
      <p:pic>
        <p:nvPicPr>
          <p:cNvPr id="20" name="صورة 19" descr="imagesCA23ABOR.jpg"/>
          <p:cNvPicPr>
            <a:picLocks noChangeAspect="1"/>
          </p:cNvPicPr>
          <p:nvPr/>
        </p:nvPicPr>
        <p:blipFill>
          <a:blip r:embed="rId5" cstate="print"/>
          <a:stretch>
            <a:fillRect/>
          </a:stretch>
        </p:blipFill>
        <p:spPr>
          <a:xfrm>
            <a:off x="1485900" y="7341755"/>
            <a:ext cx="685800" cy="900547"/>
          </a:xfrm>
          <a:prstGeom prst="ellipse">
            <a:avLst/>
          </a:prstGeom>
          <a:ln>
            <a:noFill/>
          </a:ln>
          <a:effectLst>
            <a:softEdge rad="112500"/>
          </a:effectLst>
        </p:spPr>
      </p:pic>
      <p:pic>
        <p:nvPicPr>
          <p:cNvPr id="21" name="صورة 20" descr="imagesCAA3NVSP.jpg"/>
          <p:cNvPicPr>
            <a:picLocks noChangeAspect="1"/>
          </p:cNvPicPr>
          <p:nvPr/>
        </p:nvPicPr>
        <p:blipFill>
          <a:blip r:embed="rId6" cstate="print"/>
          <a:stretch>
            <a:fillRect/>
          </a:stretch>
        </p:blipFill>
        <p:spPr>
          <a:xfrm>
            <a:off x="2286000" y="7315200"/>
            <a:ext cx="628650" cy="914400"/>
          </a:xfrm>
          <a:prstGeom prst="ellipse">
            <a:avLst/>
          </a:prstGeom>
          <a:ln>
            <a:noFill/>
          </a:ln>
          <a:effectLst>
            <a:softEdge rad="112500"/>
          </a:effectLst>
        </p:spPr>
      </p:pic>
      <p:pic>
        <p:nvPicPr>
          <p:cNvPr id="22" name="صورة 21" descr="imagesCAEVX4W2.jpg"/>
          <p:cNvPicPr>
            <a:picLocks noChangeAspect="1"/>
          </p:cNvPicPr>
          <p:nvPr/>
        </p:nvPicPr>
        <p:blipFill>
          <a:blip r:embed="rId7" cstate="print"/>
          <a:stretch>
            <a:fillRect/>
          </a:stretch>
        </p:blipFill>
        <p:spPr>
          <a:xfrm>
            <a:off x="3086100" y="7315201"/>
            <a:ext cx="685800" cy="901700"/>
          </a:xfrm>
          <a:prstGeom prst="ellipse">
            <a:avLst/>
          </a:prstGeom>
          <a:ln>
            <a:noFill/>
          </a:ln>
          <a:effectLst>
            <a:softEdge rad="112500"/>
          </a:effectLst>
        </p:spPr>
      </p:pic>
      <p:pic>
        <p:nvPicPr>
          <p:cNvPr id="23" name="صورة 22" descr="imagesCATGRNMR.jpg"/>
          <p:cNvPicPr>
            <a:picLocks noChangeAspect="1"/>
          </p:cNvPicPr>
          <p:nvPr/>
        </p:nvPicPr>
        <p:blipFill>
          <a:blip r:embed="rId8" cstate="print"/>
          <a:stretch>
            <a:fillRect/>
          </a:stretch>
        </p:blipFill>
        <p:spPr>
          <a:xfrm>
            <a:off x="4000500" y="7315200"/>
            <a:ext cx="742950" cy="889000"/>
          </a:xfrm>
          <a:prstGeom prst="ellipse">
            <a:avLst/>
          </a:prstGeom>
          <a:ln>
            <a:noFill/>
          </a:ln>
          <a:effectLst>
            <a:softEdge rad="112500"/>
          </a:effectLst>
        </p:spPr>
      </p:pic>
      <p:pic>
        <p:nvPicPr>
          <p:cNvPr id="24" name="صورة 23" descr="imagesCA1KDYYQ.jpg"/>
          <p:cNvPicPr>
            <a:picLocks noChangeAspect="1"/>
          </p:cNvPicPr>
          <p:nvPr/>
        </p:nvPicPr>
        <p:blipFill>
          <a:blip r:embed="rId9" cstate="print"/>
          <a:stretch>
            <a:fillRect/>
          </a:stretch>
        </p:blipFill>
        <p:spPr>
          <a:xfrm>
            <a:off x="4914900" y="7315200"/>
            <a:ext cx="768927" cy="939800"/>
          </a:xfrm>
          <a:prstGeom prst="ellipse">
            <a:avLst/>
          </a:prstGeom>
          <a:ln>
            <a:noFill/>
          </a:ln>
          <a:effectLst>
            <a:softEdge rad="112500"/>
          </a:effectLst>
        </p:spPr>
      </p:pic>
      <p:pic>
        <p:nvPicPr>
          <p:cNvPr id="25" name="صورة 24" descr="iStock_000004645956XSmall-100x75.jpg"/>
          <p:cNvPicPr>
            <a:picLocks noChangeAspect="1"/>
          </p:cNvPicPr>
          <p:nvPr/>
        </p:nvPicPr>
        <p:blipFill>
          <a:blip r:embed="rId10" cstate="print"/>
          <a:stretch>
            <a:fillRect/>
          </a:stretch>
        </p:blipFill>
        <p:spPr>
          <a:xfrm>
            <a:off x="5886450" y="7315201"/>
            <a:ext cx="714375" cy="952500"/>
          </a:xfrm>
          <a:prstGeom prst="ellipse">
            <a:avLst/>
          </a:prstGeom>
          <a:ln>
            <a:noFill/>
          </a:ln>
          <a:effectLst>
            <a:softEdge rad="112500"/>
          </a:effectLst>
        </p:spPr>
      </p:pic>
    </p:spTree>
  </p:cSld>
  <p:clrMapOvr>
    <a:masterClrMapping/>
  </p:clrMapOvr>
  <p:transition spd="med" advTm="6381">
    <p:circl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5" descr="Untitled-1"/>
          <p:cNvPicPr>
            <a:picLocks noChangeAspect="1" noChangeArrowheads="1"/>
          </p:cNvPicPr>
          <p:nvPr/>
        </p:nvPicPr>
        <p:blipFill>
          <a:blip r:embed="rId2" cstate="print"/>
          <a:srcRect/>
          <a:stretch>
            <a:fillRect/>
          </a:stretch>
        </p:blipFill>
        <p:spPr bwMode="auto">
          <a:xfrm>
            <a:off x="0" y="406400"/>
            <a:ext cx="3048000" cy="2336800"/>
          </a:xfrm>
          <a:prstGeom prst="rect">
            <a:avLst/>
          </a:prstGeom>
          <a:noFill/>
        </p:spPr>
      </p:pic>
      <p:sp>
        <p:nvSpPr>
          <p:cNvPr id="11" name="مستطيل 10"/>
          <p:cNvSpPr/>
          <p:nvPr/>
        </p:nvSpPr>
        <p:spPr>
          <a:xfrm>
            <a:off x="1389380" y="8331201"/>
            <a:ext cx="3972562" cy="461665"/>
          </a:xfrm>
          <a:prstGeom prst="rect">
            <a:avLst/>
          </a:prstGeom>
          <a:noFill/>
        </p:spPr>
        <p:txBody>
          <a:bodyPr wrap="none" lIns="91440" tIns="45720" rIns="91440" bIns="45720">
            <a:spAutoFit/>
          </a:bodyPr>
          <a:lstStyle/>
          <a:p>
            <a:pPr algn="ctr"/>
            <a:r>
              <a:rPr lang="ar-SA" sz="1200" b="1" cap="none" spc="0" dirty="0" smtClean="0">
                <a:ln w="1905"/>
                <a:solidFill>
                  <a:schemeClr val="bg1"/>
                </a:solidFill>
                <a:effectLst>
                  <a:innerShdw blurRad="69850" dist="43180" dir="5400000">
                    <a:srgbClr val="000000">
                      <a:alpha val="65000"/>
                    </a:srgbClr>
                  </a:innerShdw>
                </a:effectLst>
              </a:rPr>
              <a:t>المملكة العربية السعودية – الرياض   هاتف :4644493  فاكس : 2930052</a:t>
            </a:r>
          </a:p>
          <a:p>
            <a:pPr algn="ctr"/>
            <a:r>
              <a:rPr lang="en-US" sz="1200" b="1" dirty="0" smtClean="0">
                <a:ln w="1905"/>
                <a:solidFill>
                  <a:schemeClr val="bg1"/>
                </a:solidFill>
                <a:effectLst>
                  <a:innerShdw blurRad="69850" dist="43180" dir="5400000">
                    <a:srgbClr val="000000">
                      <a:alpha val="65000"/>
                    </a:srgbClr>
                  </a:innerShdw>
                </a:effectLst>
              </a:rPr>
              <a:t>www.saudimal.com</a:t>
            </a:r>
            <a:endParaRPr lang="ar-SA" sz="1200" b="1" cap="none" spc="0" dirty="0">
              <a:ln w="1905"/>
              <a:solidFill>
                <a:schemeClr val="bg1"/>
              </a:solidFill>
              <a:effectLst>
                <a:innerShdw blurRad="69850" dist="43180" dir="5400000">
                  <a:srgbClr val="000000">
                    <a:alpha val="65000"/>
                  </a:srgbClr>
                </a:innerShdw>
              </a:effectLst>
            </a:endParaRPr>
          </a:p>
        </p:txBody>
      </p:sp>
      <p:sp>
        <p:nvSpPr>
          <p:cNvPr id="17409" name="Rectangle 1"/>
          <p:cNvSpPr>
            <a:spLocks noChangeArrowheads="1"/>
          </p:cNvSpPr>
          <p:nvPr/>
        </p:nvSpPr>
        <p:spPr bwMode="auto">
          <a:xfrm>
            <a:off x="1028700" y="3229689"/>
            <a:ext cx="4396647" cy="36933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تلك الشركات التي تخطط ناجحة أكثر من الشركات التي لا تخطط.كاستشارة مالية باستطاعة مال مساعدة العميل لتطوير الخطط الإستراتيجية التي تجمع الإمكانيات المالية للصفقة مع الحفاظ على الأهداف الخاصة وأهداف الشركة من الشركة التي تهدف إلى لاستملاك.السنوات العديدة من التجربة بالإضافة إلى العمل في الأسواق المالية تمكننا من التخطيط وتمييز الشركات المؤهلة للاندماج.تتضمن هذه العملية تحليل لشركة العميل وتقرير أفضل الطرق لإنجاز الاستملاك والاندماج .كما أننا نساعد عملائنا في تطوير الخطط المالية الشاملة ونوجه عملائنا إلى هيكلة مالية مثالية لإنجاز أهدافهم.يتضمن دعمنا تقييم شركة العميل و الاندماج المرغوب به.</a:t>
            </a:r>
            <a:endParaRPr kumimoji="0" lang="en-US" b="0" i="0" u="none" strike="noStrike" cap="none" normalizeH="0" baseline="0" dirty="0" smtClean="0">
              <a:ln>
                <a:noFill/>
              </a:ln>
              <a:solidFill>
                <a:schemeClr val="bg1"/>
              </a:solidFill>
              <a:effectLst/>
              <a:latin typeface="Arial" pitchFamily="34"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bg1"/>
              </a:solidFill>
              <a:effectLst/>
              <a:latin typeface="Arial" pitchFamily="34" charset="0"/>
              <a:cs typeface="Arial" pitchFamily="34" charset="0"/>
            </a:endParaRPr>
          </a:p>
        </p:txBody>
      </p:sp>
      <p:sp>
        <p:nvSpPr>
          <p:cNvPr id="15" name="مستطيل 14"/>
          <p:cNvSpPr/>
          <p:nvPr/>
        </p:nvSpPr>
        <p:spPr>
          <a:xfrm>
            <a:off x="2362200" y="2667000"/>
            <a:ext cx="2949846" cy="369332"/>
          </a:xfrm>
          <a:prstGeom prst="rect">
            <a:avLst/>
          </a:prstGeom>
        </p:spPr>
        <p:txBody>
          <a:bodyPr wrap="square">
            <a:spAutoFit/>
          </a:bodyPr>
          <a:lstStyle/>
          <a:p>
            <a:pPr lvl="0" rtl="1" fontAlgn="base">
              <a:spcBef>
                <a:spcPct val="0"/>
              </a:spcBef>
              <a:spcAft>
                <a:spcPct val="0"/>
              </a:spcAft>
            </a:pPr>
            <a:r>
              <a:rPr lang="ar-SA" b="1" dirty="0" smtClean="0">
                <a:solidFill>
                  <a:srgbClr val="0000FF"/>
                </a:solidFill>
                <a:effectLst/>
                <a:latin typeface="Simplified Arabic" pitchFamily="18" charset="-78"/>
                <a:ea typeface="Times New Roman" pitchFamily="18" charset="0"/>
                <a:cs typeface="Simplified Arabic" pitchFamily="18" charset="-78"/>
              </a:rPr>
              <a:t>ج - خدمات التقييم والتملك والاندماج</a:t>
            </a:r>
            <a:endParaRPr lang="en-US" sz="1000" dirty="0" smtClean="0">
              <a:effectLst/>
              <a:latin typeface="Arial" pitchFamily="34" charset="0"/>
              <a:cs typeface="Arial" pitchFamily="34" charset="0"/>
            </a:endParaRPr>
          </a:p>
        </p:txBody>
      </p:sp>
      <p:sp>
        <p:nvSpPr>
          <p:cNvPr id="18" name="مستطيل 17"/>
          <p:cNvSpPr/>
          <p:nvPr/>
        </p:nvSpPr>
        <p:spPr>
          <a:xfrm>
            <a:off x="4191000" y="1600200"/>
            <a:ext cx="2118267" cy="923330"/>
          </a:xfrm>
          <a:prstGeom prst="rect">
            <a:avLst/>
          </a:prstGeom>
          <a:noFill/>
        </p:spPr>
        <p:txBody>
          <a:bodyPr wrap="square" lIns="91440" tIns="45720" rIns="91440" bIns="45720">
            <a:spAutoFit/>
          </a:bodyPr>
          <a:lstStyle/>
          <a:p>
            <a:pPr algn="ctr"/>
            <a:r>
              <a:rPr lang="ar-SA" sz="3200" b="1" cap="all" spc="0" dirty="0" smtClean="0">
                <a:ln w="9000" cmpd="sng">
                  <a:solidFill>
                    <a:schemeClr val="accent4">
                      <a:shade val="50000"/>
                      <a:satMod val="120000"/>
                    </a:schemeClr>
                  </a:solidFill>
                  <a:prstDash val="solid"/>
                </a:ln>
                <a:solidFill>
                  <a:srgbClr val="2F61FF"/>
                </a:solidFill>
                <a:effectLst>
                  <a:reflection blurRad="12700" stA="28000" endPos="45000" dist="1000" dir="5400000" sy="-100000" algn="bl" rotWithShape="0"/>
                </a:effectLst>
              </a:rPr>
              <a:t>خدماتنا</a:t>
            </a:r>
            <a:r>
              <a:rPr lang="ar-SA"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endParaRPr lang="ar-SA"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17" name="صورة 16" descr="iCAS0S8UM.jpg"/>
          <p:cNvPicPr>
            <a:picLocks noChangeAspect="1"/>
          </p:cNvPicPr>
          <p:nvPr/>
        </p:nvPicPr>
        <p:blipFill>
          <a:blip r:embed="rId3" cstate="print"/>
          <a:stretch>
            <a:fillRect/>
          </a:stretch>
        </p:blipFill>
        <p:spPr>
          <a:xfrm>
            <a:off x="571500" y="7416800"/>
            <a:ext cx="742950" cy="885712"/>
          </a:xfrm>
          <a:prstGeom prst="ellipse">
            <a:avLst/>
          </a:prstGeom>
          <a:ln>
            <a:noFill/>
          </a:ln>
          <a:effectLst>
            <a:softEdge rad="112500"/>
          </a:effectLst>
        </p:spPr>
      </p:pic>
      <p:pic>
        <p:nvPicPr>
          <p:cNvPr id="19" name="صورة 18" descr="imagesCA23ABOR.jpg"/>
          <p:cNvPicPr>
            <a:picLocks noChangeAspect="1"/>
          </p:cNvPicPr>
          <p:nvPr/>
        </p:nvPicPr>
        <p:blipFill>
          <a:blip r:embed="rId4" cstate="print"/>
          <a:stretch>
            <a:fillRect/>
          </a:stretch>
        </p:blipFill>
        <p:spPr>
          <a:xfrm>
            <a:off x="1485900" y="7341755"/>
            <a:ext cx="685800" cy="900547"/>
          </a:xfrm>
          <a:prstGeom prst="ellipse">
            <a:avLst/>
          </a:prstGeom>
          <a:ln>
            <a:noFill/>
          </a:ln>
          <a:effectLst>
            <a:softEdge rad="112500"/>
          </a:effectLst>
        </p:spPr>
      </p:pic>
      <p:pic>
        <p:nvPicPr>
          <p:cNvPr id="20" name="صورة 19" descr="imagesCAA3NVSP.jpg"/>
          <p:cNvPicPr>
            <a:picLocks noChangeAspect="1"/>
          </p:cNvPicPr>
          <p:nvPr/>
        </p:nvPicPr>
        <p:blipFill>
          <a:blip r:embed="rId5" cstate="print"/>
          <a:stretch>
            <a:fillRect/>
          </a:stretch>
        </p:blipFill>
        <p:spPr>
          <a:xfrm>
            <a:off x="2286000" y="7315200"/>
            <a:ext cx="628650" cy="914400"/>
          </a:xfrm>
          <a:prstGeom prst="ellipse">
            <a:avLst/>
          </a:prstGeom>
          <a:ln>
            <a:noFill/>
          </a:ln>
          <a:effectLst>
            <a:softEdge rad="112500"/>
          </a:effectLst>
        </p:spPr>
      </p:pic>
      <p:pic>
        <p:nvPicPr>
          <p:cNvPr id="21" name="صورة 20" descr="imagesCAEVX4W2.jpg"/>
          <p:cNvPicPr>
            <a:picLocks noChangeAspect="1"/>
          </p:cNvPicPr>
          <p:nvPr/>
        </p:nvPicPr>
        <p:blipFill>
          <a:blip r:embed="rId6" cstate="print"/>
          <a:stretch>
            <a:fillRect/>
          </a:stretch>
        </p:blipFill>
        <p:spPr>
          <a:xfrm>
            <a:off x="3086100" y="7315201"/>
            <a:ext cx="685800" cy="901700"/>
          </a:xfrm>
          <a:prstGeom prst="ellipse">
            <a:avLst/>
          </a:prstGeom>
          <a:ln>
            <a:noFill/>
          </a:ln>
          <a:effectLst>
            <a:softEdge rad="112500"/>
          </a:effectLst>
        </p:spPr>
      </p:pic>
      <p:pic>
        <p:nvPicPr>
          <p:cNvPr id="22" name="صورة 21" descr="imagesCATGRNMR.jpg"/>
          <p:cNvPicPr>
            <a:picLocks noChangeAspect="1"/>
          </p:cNvPicPr>
          <p:nvPr/>
        </p:nvPicPr>
        <p:blipFill>
          <a:blip r:embed="rId7" cstate="print"/>
          <a:stretch>
            <a:fillRect/>
          </a:stretch>
        </p:blipFill>
        <p:spPr>
          <a:xfrm>
            <a:off x="4000500" y="7315200"/>
            <a:ext cx="742950" cy="889000"/>
          </a:xfrm>
          <a:prstGeom prst="ellipse">
            <a:avLst/>
          </a:prstGeom>
          <a:ln>
            <a:noFill/>
          </a:ln>
          <a:effectLst>
            <a:softEdge rad="112500"/>
          </a:effectLst>
        </p:spPr>
      </p:pic>
      <p:pic>
        <p:nvPicPr>
          <p:cNvPr id="23" name="صورة 22" descr="imagesCA1KDYYQ.jpg"/>
          <p:cNvPicPr>
            <a:picLocks noChangeAspect="1"/>
          </p:cNvPicPr>
          <p:nvPr/>
        </p:nvPicPr>
        <p:blipFill>
          <a:blip r:embed="rId8" cstate="print"/>
          <a:stretch>
            <a:fillRect/>
          </a:stretch>
        </p:blipFill>
        <p:spPr>
          <a:xfrm>
            <a:off x="4914900" y="7315200"/>
            <a:ext cx="768927" cy="939800"/>
          </a:xfrm>
          <a:prstGeom prst="ellipse">
            <a:avLst/>
          </a:prstGeom>
          <a:ln>
            <a:noFill/>
          </a:ln>
          <a:effectLst>
            <a:softEdge rad="112500"/>
          </a:effectLst>
        </p:spPr>
      </p:pic>
      <p:pic>
        <p:nvPicPr>
          <p:cNvPr id="24" name="صورة 23" descr="iStock_000004645956XSmall-100x75.jpg"/>
          <p:cNvPicPr>
            <a:picLocks noChangeAspect="1"/>
          </p:cNvPicPr>
          <p:nvPr/>
        </p:nvPicPr>
        <p:blipFill>
          <a:blip r:embed="rId9" cstate="print"/>
          <a:stretch>
            <a:fillRect/>
          </a:stretch>
        </p:blipFill>
        <p:spPr>
          <a:xfrm>
            <a:off x="5886450" y="7315201"/>
            <a:ext cx="714375" cy="952500"/>
          </a:xfrm>
          <a:prstGeom prst="ellipse">
            <a:avLst/>
          </a:prstGeom>
          <a:ln>
            <a:noFill/>
          </a:ln>
          <a:effectLst>
            <a:softEdge rad="112500"/>
          </a:effectLst>
        </p:spPr>
      </p:pic>
    </p:spTree>
  </p:cSld>
  <p:clrMapOvr>
    <a:masterClrMapping/>
  </p:clrMapOvr>
  <p:transition spd="med" advTm="6022">
    <p:circl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صورة 14" descr="imagesCARZVQYT.jpg"/>
          <p:cNvPicPr>
            <a:picLocks noChangeAspect="1"/>
          </p:cNvPicPr>
          <p:nvPr/>
        </p:nvPicPr>
        <p:blipFill>
          <a:blip r:embed="rId2" cstate="print">
            <a:lum contrast="40000"/>
          </a:blip>
          <a:stretch>
            <a:fillRect/>
          </a:stretch>
        </p:blipFill>
        <p:spPr>
          <a:xfrm>
            <a:off x="0" y="152400"/>
            <a:ext cx="6858000" cy="3505200"/>
          </a:xfrm>
          <a:prstGeom prst="ellipse">
            <a:avLst/>
          </a:prstGeom>
          <a:ln>
            <a:noFill/>
          </a:ln>
          <a:effectLst>
            <a:softEdge rad="635000"/>
          </a:effectLst>
        </p:spPr>
      </p:pic>
      <p:sp>
        <p:nvSpPr>
          <p:cNvPr id="11" name="مستطيل 10"/>
          <p:cNvSpPr/>
          <p:nvPr/>
        </p:nvSpPr>
        <p:spPr>
          <a:xfrm>
            <a:off x="1389380" y="8331201"/>
            <a:ext cx="3972562" cy="461665"/>
          </a:xfrm>
          <a:prstGeom prst="rect">
            <a:avLst/>
          </a:prstGeom>
          <a:noFill/>
        </p:spPr>
        <p:txBody>
          <a:bodyPr wrap="none" lIns="91440" tIns="45720" rIns="91440" bIns="45720">
            <a:spAutoFit/>
          </a:bodyPr>
          <a:lstStyle/>
          <a:p>
            <a:pPr algn="ctr"/>
            <a:r>
              <a:rPr lang="ar-SA" sz="1200" b="1" cap="none" spc="0" dirty="0" smtClean="0">
                <a:ln w="1905"/>
                <a:solidFill>
                  <a:srgbClr val="003399"/>
                </a:solidFill>
                <a:effectLst>
                  <a:innerShdw blurRad="69850" dist="43180" dir="5400000">
                    <a:srgbClr val="000000">
                      <a:alpha val="65000"/>
                    </a:srgbClr>
                  </a:innerShdw>
                </a:effectLst>
              </a:rPr>
              <a:t>المملكة العربية السعودية – الرياض   هاتف :4644493  فاكس : 2930052</a:t>
            </a:r>
          </a:p>
          <a:p>
            <a:pPr algn="ctr"/>
            <a:r>
              <a:rPr lang="en-US" sz="1200" b="1" dirty="0" smtClean="0">
                <a:ln w="1905"/>
                <a:solidFill>
                  <a:srgbClr val="003399"/>
                </a:solidFill>
                <a:effectLst>
                  <a:innerShdw blurRad="69850" dist="43180" dir="5400000">
                    <a:srgbClr val="000000">
                      <a:alpha val="65000"/>
                    </a:srgbClr>
                  </a:innerShdw>
                </a:effectLst>
              </a:rPr>
              <a:t>www.saudimal.com</a:t>
            </a:r>
            <a:endParaRPr lang="ar-SA" sz="1200" b="1" cap="none" spc="0" dirty="0">
              <a:ln w="1905"/>
              <a:solidFill>
                <a:srgbClr val="003399"/>
              </a:solidFill>
              <a:effectLst>
                <a:innerShdw blurRad="69850" dist="43180" dir="5400000">
                  <a:srgbClr val="000000">
                    <a:alpha val="65000"/>
                  </a:srgbClr>
                </a:innerShdw>
              </a:effectLst>
            </a:endParaRPr>
          </a:p>
        </p:txBody>
      </p:sp>
      <p:sp>
        <p:nvSpPr>
          <p:cNvPr id="16385" name="Rectangle 1"/>
          <p:cNvSpPr>
            <a:spLocks noChangeArrowheads="1"/>
          </p:cNvSpPr>
          <p:nvPr/>
        </p:nvSpPr>
        <p:spPr bwMode="auto">
          <a:xfrm>
            <a:off x="685800" y="4232286"/>
            <a:ext cx="5334000"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tab pos="4900613" algn="l"/>
              </a:tabLst>
            </a:pPr>
            <a:r>
              <a:rPr kumimoji="0" lang="ar-SA" sz="2000"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تقييم واقع النشاط، بهدف الوصول إلى الوضع الأمثل لما يلي:                           </a:t>
            </a:r>
            <a:endParaRPr kumimoji="0" lang="en-US" sz="20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tab pos="4900613" algn="l"/>
              </a:tabLst>
            </a:pPr>
            <a:r>
              <a:rPr kumimoji="0" lang="ar-SA" sz="2000"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 الهيكل التمويلي </a:t>
            </a:r>
            <a:endParaRPr kumimoji="0" lang="en-US" sz="20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tab pos="4900613" algn="l"/>
              </a:tabLst>
            </a:pPr>
            <a:r>
              <a:rPr kumimoji="0" lang="ar-SA" sz="2000"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  </a:t>
            </a:r>
            <a:r>
              <a:rPr kumimoji="0" lang="ar-SA" sz="2000" b="1" i="0" u="none" strike="noStrike" cap="none" normalizeH="0" baseline="0" dirty="0" smtClean="0">
                <a:ln>
                  <a:noFill/>
                </a:ln>
                <a:solidFill>
                  <a:schemeClr val="accent4">
                    <a:lumMod val="75000"/>
                  </a:schemeClr>
                </a:solidFill>
                <a:effectLst/>
                <a:latin typeface="Simplified Arabic" pitchFamily="18" charset="-78"/>
                <a:ea typeface="Times New Roman" pitchFamily="18" charset="0"/>
                <a:cs typeface="Simplified Arabic" pitchFamily="18" charset="-78"/>
              </a:rPr>
              <a:t>الهيكل التشغيلي</a:t>
            </a:r>
            <a:endParaRPr kumimoji="0" lang="en-US" sz="2000" b="0" i="0" u="none" strike="noStrike" cap="none" normalizeH="0" baseline="0" dirty="0" smtClean="0">
              <a:ln>
                <a:noFill/>
              </a:ln>
              <a:solidFill>
                <a:schemeClr val="accent4">
                  <a:lumMod val="75000"/>
                </a:schemeClr>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tab pos="4900613" algn="l"/>
              </a:tabLst>
            </a:pPr>
            <a:r>
              <a:rPr kumimoji="0" lang="ar-SA" sz="2000"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 الهيكل الأسواق والخدمات    </a:t>
            </a:r>
            <a:endParaRPr kumimoji="0" lang="en-US" sz="20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tab pos="4900613" algn="l"/>
              </a:tabLst>
            </a:pPr>
            <a:r>
              <a:rPr kumimoji="0" lang="ar-SA" sz="2000"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 </a:t>
            </a:r>
            <a:r>
              <a:rPr kumimoji="0" lang="ar-SA" sz="2000" b="1" i="0" u="none" strike="noStrike" cap="none" normalizeH="0" baseline="0" dirty="0" smtClean="0">
                <a:ln>
                  <a:noFill/>
                </a:ln>
                <a:solidFill>
                  <a:schemeClr val="accent4">
                    <a:lumMod val="75000"/>
                  </a:schemeClr>
                </a:solidFill>
                <a:effectLst/>
                <a:latin typeface="Simplified Arabic" pitchFamily="18" charset="-78"/>
                <a:ea typeface="Times New Roman" pitchFamily="18" charset="0"/>
                <a:cs typeface="Simplified Arabic" pitchFamily="18" charset="-78"/>
              </a:rPr>
              <a:t>الهيكل التنظيمي ونظم الحوافز </a:t>
            </a:r>
            <a:endParaRPr kumimoji="0" lang="ar-SA" sz="2000" b="0" i="0" u="none" strike="noStrike" cap="none" normalizeH="0" baseline="0" dirty="0" smtClean="0">
              <a:ln>
                <a:noFill/>
              </a:ln>
              <a:solidFill>
                <a:schemeClr val="accent4">
                  <a:lumMod val="75000"/>
                </a:schemeClr>
              </a:solidFill>
              <a:effectLst/>
              <a:latin typeface="Arial" pitchFamily="34" charset="0"/>
              <a:cs typeface="Arial" pitchFamily="34" charset="0"/>
            </a:endParaRPr>
          </a:p>
        </p:txBody>
      </p:sp>
      <p:sp>
        <p:nvSpPr>
          <p:cNvPr id="14" name="مستطيل 13"/>
          <p:cNvSpPr/>
          <p:nvPr/>
        </p:nvSpPr>
        <p:spPr>
          <a:xfrm>
            <a:off x="1828800" y="3048000"/>
            <a:ext cx="3429000" cy="738664"/>
          </a:xfrm>
          <a:prstGeom prst="rect">
            <a:avLst/>
          </a:prstGeom>
        </p:spPr>
        <p:txBody>
          <a:bodyPr wrap="square">
            <a:spAutoFit/>
          </a:bodyPr>
          <a:lstStyle/>
          <a:p>
            <a:pPr lvl="0" algn="r" rtl="1" fontAlgn="base">
              <a:spcBef>
                <a:spcPct val="0"/>
              </a:spcBef>
              <a:spcAft>
                <a:spcPct val="0"/>
              </a:spcAft>
              <a:tabLst>
                <a:tab pos="4900613" algn="l"/>
              </a:tabLst>
            </a:pPr>
            <a:r>
              <a:rPr lang="ar-SA" sz="2400" b="1" i="1" dirty="0" smtClean="0">
                <a:solidFill>
                  <a:srgbClr val="0066CC"/>
                </a:solidFill>
                <a:effectLst>
                  <a:outerShdw blurRad="50800" dist="38100" dir="8100000" algn="tr" rotWithShape="0">
                    <a:prstClr val="black">
                      <a:alpha val="40000"/>
                    </a:prstClr>
                  </a:outerShdw>
                </a:effectLst>
                <a:latin typeface="Simplified Arabic" pitchFamily="18" charset="-78"/>
                <a:ea typeface="Times New Roman" pitchFamily="18" charset="0"/>
                <a:cs typeface="Simplified Arabic" pitchFamily="18" charset="-78"/>
              </a:rPr>
              <a:t>هيكلة وإعادة الهيكلة للمشروعات</a:t>
            </a:r>
            <a:endParaRPr lang="en-US" sz="1100" dirty="0" smtClean="0">
              <a:effectLst>
                <a:outerShdw blurRad="50800" dist="38100" dir="8100000" algn="tr" rotWithShape="0">
                  <a:prstClr val="black">
                    <a:alpha val="40000"/>
                  </a:prstClr>
                </a:outerShdw>
              </a:effectLst>
              <a:latin typeface="Arial" pitchFamily="34" charset="0"/>
              <a:cs typeface="Arial" pitchFamily="34" charset="0"/>
            </a:endParaRPr>
          </a:p>
          <a:p>
            <a:pPr lvl="0" algn="r" rtl="1" eaLnBrk="0" fontAlgn="base" hangingPunct="0">
              <a:spcBef>
                <a:spcPct val="0"/>
              </a:spcBef>
              <a:spcAft>
                <a:spcPct val="0"/>
              </a:spcAft>
              <a:tabLst>
                <a:tab pos="4900613" algn="l"/>
              </a:tabLst>
            </a:pPr>
            <a:r>
              <a:rPr lang="ar-SA" i="1" dirty="0" smtClean="0">
                <a:solidFill>
                  <a:srgbClr val="FFCC00"/>
                </a:solidFill>
                <a:effectLst>
                  <a:outerShdw blurRad="50800" dist="38100" dir="8100000" algn="tr" rotWithShape="0">
                    <a:prstClr val="black">
                      <a:alpha val="40000"/>
                    </a:prstClr>
                  </a:outerShdw>
                </a:effectLst>
                <a:latin typeface="Simplified Arabic" pitchFamily="18" charset="-78"/>
                <a:ea typeface="Times New Roman" pitchFamily="18" charset="0"/>
                <a:cs typeface="Simplified Arabic" pitchFamily="18" charset="-78"/>
              </a:rPr>
              <a:t>             </a:t>
            </a:r>
            <a:r>
              <a:rPr lang="ar-SA" i="1" dirty="0" smtClean="0">
                <a:solidFill>
                  <a:srgbClr val="3366FF"/>
                </a:solidFill>
                <a:effectLst>
                  <a:outerShdw blurRad="50800" dist="38100" dir="8100000" algn="tr" rotWithShape="0">
                    <a:prstClr val="black">
                      <a:alpha val="40000"/>
                    </a:prstClr>
                  </a:outerShdw>
                </a:effectLst>
                <a:latin typeface="Simplified Arabic" pitchFamily="18" charset="-78"/>
                <a:ea typeface="Times New Roman" pitchFamily="18" charset="0"/>
                <a:cs typeface="Simplified Arabic" pitchFamily="18" charset="-78"/>
              </a:rPr>
              <a:t>          </a:t>
            </a:r>
            <a:r>
              <a:rPr lang="ar-SA" i="1" u="sng" dirty="0" smtClean="0">
                <a:solidFill>
                  <a:srgbClr val="3366FF"/>
                </a:solidFill>
                <a:effectLst>
                  <a:outerShdw blurRad="50800" dist="38100" dir="8100000" algn="tr" rotWithShape="0">
                    <a:prstClr val="black">
                      <a:alpha val="40000"/>
                    </a:prstClr>
                  </a:outerShdw>
                </a:effectLst>
                <a:latin typeface="Simplified Arabic" pitchFamily="18" charset="-78"/>
                <a:ea typeface="Times New Roman" pitchFamily="18" charset="0"/>
                <a:cs typeface="Simplified Arabic" pitchFamily="18" charset="-78"/>
              </a:rPr>
              <a:t>                                                      </a:t>
            </a:r>
            <a:endParaRPr lang="en-US" sz="1100" dirty="0" smtClean="0">
              <a:effectLst>
                <a:outerShdw blurRad="50800" dist="38100" dir="8100000" algn="tr" rotWithShape="0">
                  <a:prstClr val="black">
                    <a:alpha val="40000"/>
                  </a:prstClr>
                </a:outerShdw>
              </a:effectLst>
              <a:latin typeface="Arial" pitchFamily="34" charset="0"/>
              <a:cs typeface="Arial" pitchFamily="34" charset="0"/>
            </a:endParaRPr>
          </a:p>
        </p:txBody>
      </p:sp>
      <p:pic>
        <p:nvPicPr>
          <p:cNvPr id="16" name="صورة 15" descr="iCAS0S8UM.jpg"/>
          <p:cNvPicPr>
            <a:picLocks noChangeAspect="1"/>
          </p:cNvPicPr>
          <p:nvPr/>
        </p:nvPicPr>
        <p:blipFill>
          <a:blip r:embed="rId3" cstate="print"/>
          <a:stretch>
            <a:fillRect/>
          </a:stretch>
        </p:blipFill>
        <p:spPr>
          <a:xfrm>
            <a:off x="571500" y="7416800"/>
            <a:ext cx="742950" cy="885712"/>
          </a:xfrm>
          <a:prstGeom prst="ellipse">
            <a:avLst/>
          </a:prstGeom>
          <a:ln>
            <a:noFill/>
          </a:ln>
          <a:effectLst>
            <a:softEdge rad="112500"/>
          </a:effectLst>
        </p:spPr>
      </p:pic>
      <p:pic>
        <p:nvPicPr>
          <p:cNvPr id="17" name="صورة 16" descr="imagesCA23ABOR.jpg"/>
          <p:cNvPicPr>
            <a:picLocks noChangeAspect="1"/>
          </p:cNvPicPr>
          <p:nvPr/>
        </p:nvPicPr>
        <p:blipFill>
          <a:blip r:embed="rId4" cstate="print"/>
          <a:stretch>
            <a:fillRect/>
          </a:stretch>
        </p:blipFill>
        <p:spPr>
          <a:xfrm>
            <a:off x="1485900" y="7341755"/>
            <a:ext cx="685800" cy="900547"/>
          </a:xfrm>
          <a:prstGeom prst="ellipse">
            <a:avLst/>
          </a:prstGeom>
          <a:ln>
            <a:noFill/>
          </a:ln>
          <a:effectLst>
            <a:softEdge rad="112500"/>
          </a:effectLst>
        </p:spPr>
      </p:pic>
      <p:pic>
        <p:nvPicPr>
          <p:cNvPr id="18" name="صورة 17" descr="imagesCAA3NVSP.jpg"/>
          <p:cNvPicPr>
            <a:picLocks noChangeAspect="1"/>
          </p:cNvPicPr>
          <p:nvPr/>
        </p:nvPicPr>
        <p:blipFill>
          <a:blip r:embed="rId5" cstate="print"/>
          <a:stretch>
            <a:fillRect/>
          </a:stretch>
        </p:blipFill>
        <p:spPr>
          <a:xfrm>
            <a:off x="2286000" y="7315200"/>
            <a:ext cx="628650" cy="914400"/>
          </a:xfrm>
          <a:prstGeom prst="ellipse">
            <a:avLst/>
          </a:prstGeom>
          <a:ln>
            <a:noFill/>
          </a:ln>
          <a:effectLst>
            <a:softEdge rad="112500"/>
          </a:effectLst>
        </p:spPr>
      </p:pic>
      <p:pic>
        <p:nvPicPr>
          <p:cNvPr id="19" name="صورة 18" descr="imagesCAEVX4W2.jpg"/>
          <p:cNvPicPr>
            <a:picLocks noChangeAspect="1"/>
          </p:cNvPicPr>
          <p:nvPr/>
        </p:nvPicPr>
        <p:blipFill>
          <a:blip r:embed="rId6" cstate="print"/>
          <a:stretch>
            <a:fillRect/>
          </a:stretch>
        </p:blipFill>
        <p:spPr>
          <a:xfrm>
            <a:off x="3086100" y="7315201"/>
            <a:ext cx="685800" cy="901700"/>
          </a:xfrm>
          <a:prstGeom prst="ellipse">
            <a:avLst/>
          </a:prstGeom>
          <a:ln>
            <a:noFill/>
          </a:ln>
          <a:effectLst>
            <a:softEdge rad="112500"/>
          </a:effectLst>
        </p:spPr>
      </p:pic>
      <p:pic>
        <p:nvPicPr>
          <p:cNvPr id="20" name="صورة 19" descr="imagesCATGRNMR.jpg"/>
          <p:cNvPicPr>
            <a:picLocks noChangeAspect="1"/>
          </p:cNvPicPr>
          <p:nvPr/>
        </p:nvPicPr>
        <p:blipFill>
          <a:blip r:embed="rId7" cstate="print"/>
          <a:stretch>
            <a:fillRect/>
          </a:stretch>
        </p:blipFill>
        <p:spPr>
          <a:xfrm>
            <a:off x="4000500" y="7315200"/>
            <a:ext cx="742950" cy="889000"/>
          </a:xfrm>
          <a:prstGeom prst="ellipse">
            <a:avLst/>
          </a:prstGeom>
          <a:ln>
            <a:noFill/>
          </a:ln>
          <a:effectLst>
            <a:softEdge rad="112500"/>
          </a:effectLst>
        </p:spPr>
      </p:pic>
      <p:pic>
        <p:nvPicPr>
          <p:cNvPr id="21" name="صورة 20" descr="imagesCA1KDYYQ.jpg"/>
          <p:cNvPicPr>
            <a:picLocks noChangeAspect="1"/>
          </p:cNvPicPr>
          <p:nvPr/>
        </p:nvPicPr>
        <p:blipFill>
          <a:blip r:embed="rId8" cstate="print"/>
          <a:stretch>
            <a:fillRect/>
          </a:stretch>
        </p:blipFill>
        <p:spPr>
          <a:xfrm>
            <a:off x="4914900" y="7315200"/>
            <a:ext cx="768927" cy="939800"/>
          </a:xfrm>
          <a:prstGeom prst="ellipse">
            <a:avLst/>
          </a:prstGeom>
          <a:ln>
            <a:noFill/>
          </a:ln>
          <a:effectLst>
            <a:softEdge rad="112500"/>
          </a:effectLst>
        </p:spPr>
      </p:pic>
      <p:pic>
        <p:nvPicPr>
          <p:cNvPr id="22" name="صورة 21" descr="iStock_000004645956XSmall-100x75.jpg"/>
          <p:cNvPicPr>
            <a:picLocks noChangeAspect="1"/>
          </p:cNvPicPr>
          <p:nvPr/>
        </p:nvPicPr>
        <p:blipFill>
          <a:blip r:embed="rId9" cstate="print"/>
          <a:stretch>
            <a:fillRect/>
          </a:stretch>
        </p:blipFill>
        <p:spPr>
          <a:xfrm>
            <a:off x="5886450" y="7315201"/>
            <a:ext cx="714375" cy="952500"/>
          </a:xfrm>
          <a:prstGeom prst="ellipse">
            <a:avLst/>
          </a:prstGeom>
          <a:ln>
            <a:noFill/>
          </a:ln>
          <a:effectLst>
            <a:softEdge rad="112500"/>
          </a:effectLst>
        </p:spPr>
      </p:pic>
      <p:pic>
        <p:nvPicPr>
          <p:cNvPr id="23" name="Picture 5" descr="Untitled-1"/>
          <p:cNvPicPr>
            <a:picLocks noChangeAspect="1" noChangeArrowheads="1"/>
          </p:cNvPicPr>
          <p:nvPr/>
        </p:nvPicPr>
        <p:blipFill>
          <a:blip r:embed="rId10" cstate="print"/>
          <a:srcRect/>
          <a:stretch>
            <a:fillRect/>
          </a:stretch>
        </p:blipFill>
        <p:spPr bwMode="auto">
          <a:xfrm>
            <a:off x="0" y="406400"/>
            <a:ext cx="3276600" cy="2336800"/>
          </a:xfrm>
          <a:prstGeom prst="rect">
            <a:avLst/>
          </a:prstGeom>
          <a:noFill/>
        </p:spPr>
      </p:pic>
    </p:spTree>
  </p:cSld>
  <p:clrMapOvr>
    <a:masterClrMapping/>
  </p:clrMapOvr>
  <p:transition spd="med" advTm="3448">
    <p:circl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ستطيل 8"/>
          <p:cNvSpPr/>
          <p:nvPr/>
        </p:nvSpPr>
        <p:spPr>
          <a:xfrm>
            <a:off x="1389380" y="8331201"/>
            <a:ext cx="3972562" cy="461665"/>
          </a:xfrm>
          <a:prstGeom prst="rect">
            <a:avLst/>
          </a:prstGeom>
          <a:noFill/>
        </p:spPr>
        <p:txBody>
          <a:bodyPr wrap="none" lIns="91440" tIns="45720" rIns="91440" bIns="45720">
            <a:spAutoFit/>
          </a:bodyPr>
          <a:lstStyle/>
          <a:p>
            <a:pPr algn="ctr"/>
            <a:r>
              <a:rPr lang="ar-SA" sz="1200" b="1" cap="none" spc="0" dirty="0" smtClean="0">
                <a:ln w="1905"/>
                <a:solidFill>
                  <a:schemeClr val="bg1"/>
                </a:solidFill>
                <a:effectLst>
                  <a:innerShdw blurRad="69850" dist="43180" dir="5400000">
                    <a:srgbClr val="000000">
                      <a:alpha val="65000"/>
                    </a:srgbClr>
                  </a:innerShdw>
                </a:effectLst>
              </a:rPr>
              <a:t>المملكة العربية السعودية – الرياض   هاتف :4644493  فاكس : 2930052</a:t>
            </a:r>
          </a:p>
          <a:p>
            <a:pPr algn="ctr"/>
            <a:r>
              <a:rPr lang="en-US" sz="1200" b="1" dirty="0" smtClean="0">
                <a:ln w="1905"/>
                <a:solidFill>
                  <a:schemeClr val="bg1"/>
                </a:solidFill>
                <a:effectLst>
                  <a:innerShdw blurRad="69850" dist="43180" dir="5400000">
                    <a:srgbClr val="000000">
                      <a:alpha val="65000"/>
                    </a:srgbClr>
                  </a:innerShdw>
                </a:effectLst>
              </a:rPr>
              <a:t>www.saudimal.com</a:t>
            </a:r>
            <a:endParaRPr lang="ar-SA" sz="1200" b="1" cap="none" spc="0" dirty="0">
              <a:ln w="1905"/>
              <a:solidFill>
                <a:schemeClr val="bg1"/>
              </a:solidFill>
              <a:effectLst>
                <a:innerShdw blurRad="69850" dist="43180" dir="5400000">
                  <a:srgbClr val="000000">
                    <a:alpha val="65000"/>
                  </a:srgbClr>
                </a:innerShdw>
              </a:effectLst>
            </a:endParaRPr>
          </a:p>
        </p:txBody>
      </p:sp>
      <p:pic>
        <p:nvPicPr>
          <p:cNvPr id="10" name="Picture 5" descr="Untitled-1"/>
          <p:cNvPicPr>
            <a:picLocks noChangeAspect="1" noChangeArrowheads="1"/>
          </p:cNvPicPr>
          <p:nvPr/>
        </p:nvPicPr>
        <p:blipFill>
          <a:blip r:embed="rId3" cstate="print"/>
          <a:srcRect/>
          <a:stretch>
            <a:fillRect/>
          </a:stretch>
        </p:blipFill>
        <p:spPr bwMode="auto">
          <a:xfrm>
            <a:off x="0" y="406400"/>
            <a:ext cx="2895600" cy="2336800"/>
          </a:xfrm>
          <a:prstGeom prst="rect">
            <a:avLst/>
          </a:prstGeom>
          <a:noFill/>
          <a:scene3d>
            <a:camera prst="orthographicFront"/>
            <a:lightRig rig="threePt" dir="t"/>
          </a:scene3d>
          <a:sp3d>
            <a:bevelT prst="angle"/>
          </a:sp3d>
        </p:spPr>
      </p:pic>
      <p:sp>
        <p:nvSpPr>
          <p:cNvPr id="3073" name="Rectangle 1"/>
          <p:cNvSpPr>
            <a:spLocks noChangeArrowheads="1"/>
          </p:cNvSpPr>
          <p:nvPr/>
        </p:nvSpPr>
        <p:spPr bwMode="auto">
          <a:xfrm>
            <a:off x="1371600" y="4191000"/>
            <a:ext cx="4114800"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SA" sz="1600"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 </a:t>
            </a:r>
            <a:r>
              <a:rPr kumimoji="0" lang="ar-SA"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خطة المصاريف التشغيلية.</a:t>
            </a:r>
            <a:endParaRPr kumimoji="0" lang="en-US" b="0" i="0" u="none" strike="noStrike" cap="none" normalizeH="0" baseline="0" dirty="0" smtClean="0">
              <a:ln>
                <a:noFill/>
              </a:ln>
              <a:solidFill>
                <a:schemeClr val="bg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 خطة المتطلبات الرأسمالية.</a:t>
            </a:r>
            <a:endParaRPr kumimoji="0" lang="en-US" b="0" i="0" u="none" strike="noStrike" cap="none" normalizeH="0" baseline="0" dirty="0" smtClean="0">
              <a:ln>
                <a:noFill/>
              </a:ln>
              <a:solidFill>
                <a:schemeClr val="bg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 تحديد الاحتياجات المالية وخطة التمويل.</a:t>
            </a:r>
            <a:endParaRPr kumimoji="0" lang="en-US" b="0" i="0" u="none" strike="noStrike" cap="none" normalizeH="0" baseline="0" dirty="0" smtClean="0">
              <a:ln>
                <a:noFill/>
              </a:ln>
              <a:solidFill>
                <a:schemeClr val="bg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 إستراتيجية التسوق والمبيعات</a:t>
            </a:r>
            <a:endParaRPr kumimoji="0" lang="en-US" b="0" i="0" u="none" strike="noStrike" cap="none" normalizeH="0" baseline="0" dirty="0" smtClean="0">
              <a:ln>
                <a:noFill/>
              </a:ln>
              <a:solidFill>
                <a:schemeClr val="bg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 المبيعات المتوقعة.</a:t>
            </a:r>
            <a:endParaRPr kumimoji="0" lang="en-US" b="0" i="0" u="none" strike="noStrike" cap="none" normalizeH="0" baseline="0" dirty="0" smtClean="0">
              <a:ln>
                <a:noFill/>
              </a:ln>
              <a:solidFill>
                <a:schemeClr val="bg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 خطة الكادر الإداري والفني .</a:t>
            </a:r>
            <a:endParaRPr kumimoji="0" lang="en-US" b="0" i="0" u="none" strike="noStrike" cap="none" normalizeH="0" baseline="0" dirty="0" smtClean="0">
              <a:ln>
                <a:noFill/>
              </a:ln>
              <a:solidFill>
                <a:schemeClr val="bg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5" name="صورة 14" descr="imagesCAF7P0JN.jpg"/>
          <p:cNvPicPr>
            <a:picLocks noChangeAspect="1"/>
          </p:cNvPicPr>
          <p:nvPr/>
        </p:nvPicPr>
        <p:blipFill>
          <a:blip r:embed="rId4" cstate="print">
            <a:lum contrast="40000"/>
          </a:blip>
          <a:stretch>
            <a:fillRect/>
          </a:stretch>
        </p:blipFill>
        <p:spPr>
          <a:xfrm>
            <a:off x="2057400" y="228600"/>
            <a:ext cx="4800600" cy="2641600"/>
          </a:xfrm>
          <a:prstGeom prst="ellipse">
            <a:avLst/>
          </a:prstGeom>
          <a:ln>
            <a:noFill/>
          </a:ln>
          <a:effectLst>
            <a:softEdge rad="635000"/>
          </a:effectLst>
        </p:spPr>
      </p:pic>
      <p:sp>
        <p:nvSpPr>
          <p:cNvPr id="13" name="مستطيل 12"/>
          <p:cNvSpPr/>
          <p:nvPr/>
        </p:nvSpPr>
        <p:spPr>
          <a:xfrm>
            <a:off x="2362200" y="3276600"/>
            <a:ext cx="3018775" cy="461665"/>
          </a:xfrm>
          <a:prstGeom prst="rect">
            <a:avLst/>
          </a:prstGeom>
        </p:spPr>
        <p:txBody>
          <a:bodyPr wrap="none">
            <a:spAutoFit/>
          </a:bodyPr>
          <a:lstStyle/>
          <a:p>
            <a:r>
              <a:rPr lang="en-US" sz="2400" b="1" i="1" dirty="0" smtClean="0">
                <a:solidFill>
                  <a:srgbClr val="0066CC"/>
                </a:solidFill>
                <a:effectLst/>
                <a:latin typeface="Simplified Arabic" pitchFamily="18" charset="-78"/>
                <a:ea typeface="Times New Roman" pitchFamily="18" charset="0"/>
                <a:cs typeface="Simplified Arabic" pitchFamily="18" charset="-78"/>
              </a:rPr>
              <a:t> </a:t>
            </a:r>
            <a:r>
              <a:rPr lang="ar-SA" sz="2400" b="1" i="1" dirty="0" smtClean="0">
                <a:solidFill>
                  <a:srgbClr val="0066CC"/>
                </a:solidFill>
                <a:effectLst/>
                <a:latin typeface="Simplified Arabic" pitchFamily="18" charset="-78"/>
                <a:ea typeface="Times New Roman" pitchFamily="18" charset="0"/>
                <a:cs typeface="Simplified Arabic" pitchFamily="18" charset="-78"/>
              </a:rPr>
              <a:t>إعداد خطة عمل لمدة معينة</a:t>
            </a:r>
            <a:endParaRPr lang="en-US" sz="2400" dirty="0">
              <a:solidFill>
                <a:srgbClr val="0066CC"/>
              </a:solidFill>
              <a:effectLst/>
            </a:endParaRPr>
          </a:p>
        </p:txBody>
      </p:sp>
      <p:pic>
        <p:nvPicPr>
          <p:cNvPr id="16" name="صورة 15" descr="iCAS0S8UM.jpg"/>
          <p:cNvPicPr>
            <a:picLocks noChangeAspect="1"/>
          </p:cNvPicPr>
          <p:nvPr/>
        </p:nvPicPr>
        <p:blipFill>
          <a:blip r:embed="rId5" cstate="print"/>
          <a:stretch>
            <a:fillRect/>
          </a:stretch>
        </p:blipFill>
        <p:spPr>
          <a:xfrm>
            <a:off x="571500" y="7416800"/>
            <a:ext cx="742950" cy="885712"/>
          </a:xfrm>
          <a:prstGeom prst="ellipse">
            <a:avLst/>
          </a:prstGeom>
          <a:ln>
            <a:noFill/>
          </a:ln>
          <a:effectLst>
            <a:softEdge rad="112500"/>
          </a:effectLst>
        </p:spPr>
      </p:pic>
      <p:pic>
        <p:nvPicPr>
          <p:cNvPr id="17" name="صورة 16" descr="imagesCA23ABOR.jpg"/>
          <p:cNvPicPr>
            <a:picLocks noChangeAspect="1"/>
          </p:cNvPicPr>
          <p:nvPr/>
        </p:nvPicPr>
        <p:blipFill>
          <a:blip r:embed="rId6" cstate="print"/>
          <a:stretch>
            <a:fillRect/>
          </a:stretch>
        </p:blipFill>
        <p:spPr>
          <a:xfrm>
            <a:off x="1485900" y="7341755"/>
            <a:ext cx="685800" cy="900547"/>
          </a:xfrm>
          <a:prstGeom prst="ellipse">
            <a:avLst/>
          </a:prstGeom>
          <a:ln>
            <a:noFill/>
          </a:ln>
          <a:effectLst>
            <a:softEdge rad="112500"/>
          </a:effectLst>
        </p:spPr>
      </p:pic>
      <p:pic>
        <p:nvPicPr>
          <p:cNvPr id="18" name="صورة 17" descr="imagesCAA3NVSP.jpg"/>
          <p:cNvPicPr>
            <a:picLocks noChangeAspect="1"/>
          </p:cNvPicPr>
          <p:nvPr/>
        </p:nvPicPr>
        <p:blipFill>
          <a:blip r:embed="rId7" cstate="print"/>
          <a:stretch>
            <a:fillRect/>
          </a:stretch>
        </p:blipFill>
        <p:spPr>
          <a:xfrm>
            <a:off x="2286000" y="7315200"/>
            <a:ext cx="628650" cy="914400"/>
          </a:xfrm>
          <a:prstGeom prst="ellipse">
            <a:avLst/>
          </a:prstGeom>
          <a:ln>
            <a:noFill/>
          </a:ln>
          <a:effectLst>
            <a:softEdge rad="112500"/>
          </a:effectLst>
        </p:spPr>
      </p:pic>
      <p:pic>
        <p:nvPicPr>
          <p:cNvPr id="19" name="صورة 18" descr="imagesCAEVX4W2.jpg"/>
          <p:cNvPicPr>
            <a:picLocks noChangeAspect="1"/>
          </p:cNvPicPr>
          <p:nvPr/>
        </p:nvPicPr>
        <p:blipFill>
          <a:blip r:embed="rId8" cstate="print"/>
          <a:stretch>
            <a:fillRect/>
          </a:stretch>
        </p:blipFill>
        <p:spPr>
          <a:xfrm>
            <a:off x="3086100" y="7315201"/>
            <a:ext cx="685800" cy="901700"/>
          </a:xfrm>
          <a:prstGeom prst="ellipse">
            <a:avLst/>
          </a:prstGeom>
          <a:ln>
            <a:noFill/>
          </a:ln>
          <a:effectLst>
            <a:softEdge rad="112500"/>
          </a:effectLst>
        </p:spPr>
      </p:pic>
      <p:pic>
        <p:nvPicPr>
          <p:cNvPr id="20" name="صورة 19" descr="imagesCATGRNMR.jpg"/>
          <p:cNvPicPr>
            <a:picLocks noChangeAspect="1"/>
          </p:cNvPicPr>
          <p:nvPr/>
        </p:nvPicPr>
        <p:blipFill>
          <a:blip r:embed="rId9" cstate="print"/>
          <a:stretch>
            <a:fillRect/>
          </a:stretch>
        </p:blipFill>
        <p:spPr>
          <a:xfrm>
            <a:off x="4000500" y="7315200"/>
            <a:ext cx="742950" cy="889000"/>
          </a:xfrm>
          <a:prstGeom prst="ellipse">
            <a:avLst/>
          </a:prstGeom>
          <a:ln>
            <a:noFill/>
          </a:ln>
          <a:effectLst>
            <a:softEdge rad="112500"/>
          </a:effectLst>
        </p:spPr>
      </p:pic>
      <p:pic>
        <p:nvPicPr>
          <p:cNvPr id="21" name="صورة 20" descr="imagesCA1KDYYQ.jpg"/>
          <p:cNvPicPr>
            <a:picLocks noChangeAspect="1"/>
          </p:cNvPicPr>
          <p:nvPr/>
        </p:nvPicPr>
        <p:blipFill>
          <a:blip r:embed="rId10" cstate="print"/>
          <a:stretch>
            <a:fillRect/>
          </a:stretch>
        </p:blipFill>
        <p:spPr>
          <a:xfrm>
            <a:off x="4914900" y="7315200"/>
            <a:ext cx="768927" cy="939800"/>
          </a:xfrm>
          <a:prstGeom prst="ellipse">
            <a:avLst/>
          </a:prstGeom>
          <a:ln>
            <a:noFill/>
          </a:ln>
          <a:effectLst>
            <a:softEdge rad="112500"/>
          </a:effectLst>
        </p:spPr>
      </p:pic>
      <p:pic>
        <p:nvPicPr>
          <p:cNvPr id="22" name="صورة 21" descr="iStock_000004645956XSmall-100x75.jpg"/>
          <p:cNvPicPr>
            <a:picLocks noChangeAspect="1"/>
          </p:cNvPicPr>
          <p:nvPr/>
        </p:nvPicPr>
        <p:blipFill>
          <a:blip r:embed="rId11" cstate="print"/>
          <a:stretch>
            <a:fillRect/>
          </a:stretch>
        </p:blipFill>
        <p:spPr>
          <a:xfrm>
            <a:off x="5886450" y="7315201"/>
            <a:ext cx="714375" cy="952500"/>
          </a:xfrm>
          <a:prstGeom prst="ellipse">
            <a:avLst/>
          </a:prstGeom>
          <a:ln>
            <a:noFill/>
          </a:ln>
          <a:effectLst>
            <a:softEdge rad="112500"/>
          </a:effectLst>
        </p:spPr>
      </p:pic>
    </p:spTree>
  </p:cSld>
  <p:clrMapOvr>
    <a:masterClrMapping/>
  </p:clrMapOvr>
  <p:transition spd="med" advTm="2106">
    <p:circl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صورة 40" descr="imagesCAKCUZYR.jpg"/>
          <p:cNvPicPr>
            <a:picLocks noChangeAspect="1"/>
          </p:cNvPicPr>
          <p:nvPr/>
        </p:nvPicPr>
        <p:blipFill>
          <a:blip r:embed="rId2" cstate="print"/>
          <a:stretch>
            <a:fillRect/>
          </a:stretch>
        </p:blipFill>
        <p:spPr>
          <a:xfrm>
            <a:off x="0" y="228600"/>
            <a:ext cx="6858000" cy="3810000"/>
          </a:xfrm>
          <a:prstGeom prst="ellipse">
            <a:avLst/>
          </a:prstGeom>
          <a:ln>
            <a:noFill/>
          </a:ln>
          <a:effectLst>
            <a:softEdge rad="635000"/>
          </a:effectLst>
        </p:spPr>
      </p:pic>
      <p:pic>
        <p:nvPicPr>
          <p:cNvPr id="2" name="صورة 1" descr="iCAS0S8UM.jpg"/>
          <p:cNvPicPr>
            <a:picLocks noChangeAspect="1"/>
          </p:cNvPicPr>
          <p:nvPr/>
        </p:nvPicPr>
        <p:blipFill>
          <a:blip r:embed="rId3" cstate="print"/>
          <a:stretch>
            <a:fillRect/>
          </a:stretch>
        </p:blipFill>
        <p:spPr>
          <a:xfrm>
            <a:off x="571500" y="7416800"/>
            <a:ext cx="742950" cy="885712"/>
          </a:xfrm>
          <a:prstGeom prst="ellipse">
            <a:avLst/>
          </a:prstGeom>
          <a:ln>
            <a:noFill/>
          </a:ln>
          <a:effectLst>
            <a:softEdge rad="112500"/>
          </a:effectLst>
        </p:spPr>
      </p:pic>
      <p:pic>
        <p:nvPicPr>
          <p:cNvPr id="3" name="صورة 2" descr="imagesCA23ABOR.jpg"/>
          <p:cNvPicPr>
            <a:picLocks noChangeAspect="1"/>
          </p:cNvPicPr>
          <p:nvPr/>
        </p:nvPicPr>
        <p:blipFill>
          <a:blip r:embed="rId4" cstate="print"/>
          <a:stretch>
            <a:fillRect/>
          </a:stretch>
        </p:blipFill>
        <p:spPr>
          <a:xfrm>
            <a:off x="1485900" y="7341755"/>
            <a:ext cx="685800" cy="900547"/>
          </a:xfrm>
          <a:prstGeom prst="ellipse">
            <a:avLst/>
          </a:prstGeom>
          <a:ln>
            <a:noFill/>
          </a:ln>
          <a:effectLst>
            <a:softEdge rad="112500"/>
          </a:effectLst>
        </p:spPr>
      </p:pic>
      <p:pic>
        <p:nvPicPr>
          <p:cNvPr id="4" name="صورة 3" descr="imagesCAA3NVSP.jpg"/>
          <p:cNvPicPr>
            <a:picLocks noChangeAspect="1"/>
          </p:cNvPicPr>
          <p:nvPr/>
        </p:nvPicPr>
        <p:blipFill>
          <a:blip r:embed="rId5" cstate="print"/>
          <a:stretch>
            <a:fillRect/>
          </a:stretch>
        </p:blipFill>
        <p:spPr>
          <a:xfrm>
            <a:off x="2286000" y="7315200"/>
            <a:ext cx="628650" cy="914400"/>
          </a:xfrm>
          <a:prstGeom prst="ellipse">
            <a:avLst/>
          </a:prstGeom>
          <a:ln>
            <a:noFill/>
          </a:ln>
          <a:effectLst>
            <a:softEdge rad="112500"/>
          </a:effectLst>
        </p:spPr>
      </p:pic>
      <p:pic>
        <p:nvPicPr>
          <p:cNvPr id="5" name="صورة 4" descr="imagesCAEVX4W2.jpg"/>
          <p:cNvPicPr>
            <a:picLocks noChangeAspect="1"/>
          </p:cNvPicPr>
          <p:nvPr/>
        </p:nvPicPr>
        <p:blipFill>
          <a:blip r:embed="rId6" cstate="print"/>
          <a:stretch>
            <a:fillRect/>
          </a:stretch>
        </p:blipFill>
        <p:spPr>
          <a:xfrm>
            <a:off x="3086100" y="7315201"/>
            <a:ext cx="685800" cy="901700"/>
          </a:xfrm>
          <a:prstGeom prst="ellipse">
            <a:avLst/>
          </a:prstGeom>
          <a:ln>
            <a:noFill/>
          </a:ln>
          <a:effectLst>
            <a:softEdge rad="112500"/>
          </a:effectLst>
        </p:spPr>
      </p:pic>
      <p:pic>
        <p:nvPicPr>
          <p:cNvPr id="6" name="صورة 5" descr="imagesCATGRNMR.jpg"/>
          <p:cNvPicPr>
            <a:picLocks noChangeAspect="1"/>
          </p:cNvPicPr>
          <p:nvPr/>
        </p:nvPicPr>
        <p:blipFill>
          <a:blip r:embed="rId7" cstate="print"/>
          <a:stretch>
            <a:fillRect/>
          </a:stretch>
        </p:blipFill>
        <p:spPr>
          <a:xfrm>
            <a:off x="4000500" y="7315200"/>
            <a:ext cx="742950" cy="889000"/>
          </a:xfrm>
          <a:prstGeom prst="ellipse">
            <a:avLst/>
          </a:prstGeom>
          <a:ln>
            <a:noFill/>
          </a:ln>
          <a:effectLst>
            <a:softEdge rad="112500"/>
          </a:effectLst>
        </p:spPr>
      </p:pic>
      <p:pic>
        <p:nvPicPr>
          <p:cNvPr id="7" name="صورة 6" descr="imagesCA1KDYYQ.jpg"/>
          <p:cNvPicPr>
            <a:picLocks noChangeAspect="1"/>
          </p:cNvPicPr>
          <p:nvPr/>
        </p:nvPicPr>
        <p:blipFill>
          <a:blip r:embed="rId8" cstate="print"/>
          <a:stretch>
            <a:fillRect/>
          </a:stretch>
        </p:blipFill>
        <p:spPr>
          <a:xfrm>
            <a:off x="4914900" y="7315200"/>
            <a:ext cx="768927" cy="939800"/>
          </a:xfrm>
          <a:prstGeom prst="ellipse">
            <a:avLst/>
          </a:prstGeom>
          <a:ln>
            <a:noFill/>
          </a:ln>
          <a:effectLst>
            <a:softEdge rad="112500"/>
          </a:effectLst>
        </p:spPr>
      </p:pic>
      <p:pic>
        <p:nvPicPr>
          <p:cNvPr id="8" name="صورة 7" descr="iStock_000004645956XSmall-100x75.jpg"/>
          <p:cNvPicPr>
            <a:picLocks noChangeAspect="1"/>
          </p:cNvPicPr>
          <p:nvPr/>
        </p:nvPicPr>
        <p:blipFill>
          <a:blip r:embed="rId9" cstate="print"/>
          <a:stretch>
            <a:fillRect/>
          </a:stretch>
        </p:blipFill>
        <p:spPr>
          <a:xfrm>
            <a:off x="5886450" y="7315201"/>
            <a:ext cx="714375" cy="952500"/>
          </a:xfrm>
          <a:prstGeom prst="ellipse">
            <a:avLst/>
          </a:prstGeom>
          <a:ln>
            <a:noFill/>
          </a:ln>
          <a:effectLst>
            <a:softEdge rad="112500"/>
          </a:effectLst>
        </p:spPr>
      </p:pic>
      <p:pic>
        <p:nvPicPr>
          <p:cNvPr id="10" name="Picture 5" descr="Untitled-1"/>
          <p:cNvPicPr>
            <a:picLocks noChangeAspect="1" noChangeArrowheads="1"/>
          </p:cNvPicPr>
          <p:nvPr/>
        </p:nvPicPr>
        <p:blipFill>
          <a:blip r:embed="rId10" cstate="print"/>
          <a:srcRect/>
          <a:stretch>
            <a:fillRect/>
          </a:stretch>
        </p:blipFill>
        <p:spPr bwMode="auto">
          <a:xfrm>
            <a:off x="0" y="406400"/>
            <a:ext cx="3048000" cy="2336800"/>
          </a:xfrm>
          <a:prstGeom prst="rect">
            <a:avLst/>
          </a:prstGeom>
          <a:ln>
            <a:noFill/>
          </a:ln>
          <a:effectLst>
            <a:outerShdw blurRad="292100" dist="139700" dir="2700000" algn="tl" rotWithShape="0">
              <a:srgbClr val="333333">
                <a:alpha val="65000"/>
              </a:srgbClr>
            </a:outerShdw>
          </a:effectLst>
        </p:spPr>
      </p:pic>
      <p:sp>
        <p:nvSpPr>
          <p:cNvPr id="9" name="مستطيل 8"/>
          <p:cNvSpPr/>
          <p:nvPr/>
        </p:nvSpPr>
        <p:spPr>
          <a:xfrm>
            <a:off x="1435066" y="8331201"/>
            <a:ext cx="3881191" cy="461665"/>
          </a:xfrm>
          <a:prstGeom prst="rect">
            <a:avLst/>
          </a:prstGeom>
          <a:noFill/>
        </p:spPr>
        <p:txBody>
          <a:bodyPr wrap="none" lIns="91440" tIns="45720" rIns="91440" bIns="45720">
            <a:spAutoFit/>
          </a:bodyPr>
          <a:lstStyle/>
          <a:p>
            <a:pPr algn="ctr"/>
            <a:r>
              <a:rPr lang="ar-SA" sz="1200" cap="none" spc="0" dirty="0" smtClean="0">
                <a:ln w="1905"/>
                <a:solidFill>
                  <a:schemeClr val="bg1"/>
                </a:solidFill>
                <a:effectLst>
                  <a:innerShdw blurRad="69850" dist="43180" dir="5400000">
                    <a:srgbClr val="000000">
                      <a:alpha val="65000"/>
                    </a:srgbClr>
                  </a:innerShdw>
                </a:effectLst>
              </a:rPr>
              <a:t>المملكة العربية السعودية – الرياض   هاتف :4644493  فاكس : 2930052</a:t>
            </a:r>
          </a:p>
          <a:p>
            <a:pPr algn="ctr"/>
            <a:r>
              <a:rPr lang="en-US" sz="1200" dirty="0" smtClean="0">
                <a:ln w="1905"/>
                <a:solidFill>
                  <a:schemeClr val="bg1"/>
                </a:solidFill>
                <a:effectLst>
                  <a:innerShdw blurRad="69850" dist="43180" dir="5400000">
                    <a:srgbClr val="000000">
                      <a:alpha val="65000"/>
                    </a:srgbClr>
                  </a:innerShdw>
                </a:effectLst>
              </a:rPr>
              <a:t>www.saudimal.com</a:t>
            </a:r>
            <a:endParaRPr lang="ar-SA" sz="1200" cap="none" spc="0" dirty="0">
              <a:ln w="1905"/>
              <a:solidFill>
                <a:schemeClr val="bg1"/>
              </a:solidFill>
              <a:effectLst>
                <a:innerShdw blurRad="69850" dist="43180" dir="5400000">
                  <a:srgbClr val="000000">
                    <a:alpha val="65000"/>
                  </a:srgbClr>
                </a:innerShdw>
              </a:effectLst>
            </a:endParaRPr>
          </a:p>
        </p:txBody>
      </p:sp>
      <p:sp>
        <p:nvSpPr>
          <p:cNvPr id="2050" name="Rectangle 2"/>
          <p:cNvSpPr>
            <a:spLocks noChangeArrowheads="1"/>
          </p:cNvSpPr>
          <p:nvPr/>
        </p:nvSpPr>
        <p:spPr bwMode="auto">
          <a:xfrm>
            <a:off x="0" y="1201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51" name="Rectangle 3"/>
          <p:cNvSpPr>
            <a:spLocks noChangeArrowheads="1"/>
          </p:cNvSpPr>
          <p:nvPr/>
        </p:nvSpPr>
        <p:spPr bwMode="auto">
          <a:xfrm>
            <a:off x="1676400" y="3657600"/>
            <a:ext cx="4857750" cy="13542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lang="ar-SA" b="1" i="1" dirty="0" smtClean="0">
                <a:solidFill>
                  <a:schemeClr val="bg1"/>
                </a:solidFill>
                <a:latin typeface="Simplified Arabic" pitchFamily="18" charset="-78"/>
                <a:cs typeface="Simplified Arabic" pitchFamily="18" charset="-78"/>
              </a:rPr>
              <a:t>  *</a:t>
            </a:r>
            <a:r>
              <a:rPr lang="ar-SA" b="1" i="1" dirty="0" smtClean="0">
                <a:solidFill>
                  <a:srgbClr val="3366FF"/>
                </a:solidFill>
                <a:latin typeface="Simplified Arabic" pitchFamily="18" charset="-78"/>
                <a:cs typeface="Simplified Arabic" pitchFamily="18" charset="-78"/>
              </a:rPr>
              <a:t> </a:t>
            </a:r>
            <a:r>
              <a:rPr lang="ar-SA" sz="1600" b="1" i="1" dirty="0" smtClean="0">
                <a:solidFill>
                  <a:schemeClr val="bg1"/>
                </a:solidFill>
                <a:latin typeface="Simplified Arabic" pitchFamily="18" charset="-78"/>
                <a:cs typeface="Simplified Arabic" pitchFamily="18" charset="-78"/>
              </a:rPr>
              <a:t>الإشراف والخدمات المحاسبية </a:t>
            </a:r>
            <a:endParaRPr kumimoji="0" lang="en-US" sz="16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1600"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  *  البيانات والمؤشرات المالية المتوقعة</a:t>
            </a:r>
            <a:endParaRPr kumimoji="0" lang="en-US" sz="16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 typeface="Arial" pitchFamily="34" charset="0"/>
              <a:buChar char="•"/>
              <a:tabLst/>
            </a:pPr>
            <a:r>
              <a:rPr kumimoji="0" lang="ar-SA" sz="1600"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الإشراف على تنفيذ خطة العمل </a:t>
            </a:r>
            <a:endParaRPr kumimoji="0" lang="en-US" sz="16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 typeface="Arial" pitchFamily="34" charset="0"/>
              <a:buChar char="•"/>
              <a:tabLst/>
            </a:pPr>
            <a:r>
              <a:rPr kumimoji="0" lang="ar-SA" sz="1600"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  *  جلب مستثمرين محليين وخارجيين.</a:t>
            </a:r>
            <a:endParaRPr kumimoji="0" lang="en-US" sz="16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1600" b="1" i="0" u="none" strike="noStrike" cap="none" normalizeH="0" baseline="0" dirty="0" smtClean="0">
                <a:ln>
                  <a:noFill/>
                </a:ln>
                <a:solidFill>
                  <a:schemeClr val="bg1"/>
                </a:solidFill>
                <a:effectLst/>
                <a:latin typeface="Simplified Arabic" pitchFamily="18" charset="-78"/>
                <a:ea typeface="Times New Roman" pitchFamily="18" charset="0"/>
                <a:cs typeface="Simplified Arabic" pitchFamily="18" charset="-78"/>
              </a:rPr>
              <a:t>     *  ترتيب التعاون مع شركات مماثلة محلية وخارجية.</a:t>
            </a:r>
            <a:endParaRPr kumimoji="0" lang="en-US" sz="1600" b="0" i="0" u="none" strike="noStrike" cap="none" normalizeH="0" baseline="0" dirty="0" smtClean="0">
              <a:ln>
                <a:noFill/>
              </a:ln>
              <a:solidFill>
                <a:schemeClr val="bg1"/>
              </a:solidFill>
              <a:effectLst/>
              <a:latin typeface="Arial" pitchFamily="34" charset="0"/>
              <a:cs typeface="Arial" pitchFamily="34" charset="0"/>
            </a:endParaRPr>
          </a:p>
        </p:txBody>
      </p:sp>
      <p:sp>
        <p:nvSpPr>
          <p:cNvPr id="19" name="مستطيل 18"/>
          <p:cNvSpPr/>
          <p:nvPr/>
        </p:nvSpPr>
        <p:spPr>
          <a:xfrm>
            <a:off x="3810000" y="2895600"/>
            <a:ext cx="1856598" cy="584775"/>
          </a:xfrm>
          <a:prstGeom prst="rect">
            <a:avLst/>
          </a:prstGeom>
        </p:spPr>
        <p:txBody>
          <a:bodyPr wrap="none">
            <a:spAutoFit/>
          </a:bodyPr>
          <a:lstStyle/>
          <a:p>
            <a:pPr lvl="0" algn="r" rtl="1" fontAlgn="base">
              <a:spcBef>
                <a:spcPct val="0"/>
              </a:spcBef>
              <a:spcAft>
                <a:spcPct val="0"/>
              </a:spcAft>
            </a:pPr>
            <a:r>
              <a:rPr lang="ar-SA" sz="3200" b="1" i="1" dirty="0" smtClean="0">
                <a:solidFill>
                  <a:srgbClr val="2F61FF"/>
                </a:solidFill>
                <a:effectLst/>
                <a:latin typeface="Simplified Arabic" pitchFamily="18" charset="-78"/>
                <a:ea typeface="Times New Roman" pitchFamily="18" charset="0"/>
                <a:cs typeface="Simplified Arabic" pitchFamily="18" charset="-78"/>
              </a:rPr>
              <a:t>خدمات أخرى</a:t>
            </a:r>
          </a:p>
        </p:txBody>
      </p:sp>
      <p:sp>
        <p:nvSpPr>
          <p:cNvPr id="3091" name="Rectangle 19"/>
          <p:cNvSpPr>
            <a:spLocks noChangeArrowheads="1"/>
          </p:cNvSpPr>
          <p:nvPr/>
        </p:nvSpPr>
        <p:spPr bwMode="auto">
          <a:xfrm>
            <a:off x="5388449" y="5594124"/>
            <a:ext cx="1077604" cy="76944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80"/>
                </a:solidFill>
                <a:effectLst/>
                <a:latin typeface="Times New Roman" pitchFamily="18" charset="0"/>
                <a:ea typeface="Times New Roman" pitchFamily="18" charset="0"/>
                <a:cs typeface="Times New Roman" pitchFamily="18" charset="0"/>
              </a:rPr>
              <a:t>Bookkeeping.</a:t>
            </a: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1400" b="1" i="0" u="none" strike="noStrike" cap="none" normalizeH="0" baseline="0" dirty="0" smtClean="0">
                <a:ln>
                  <a:noFill/>
                </a:ln>
                <a:solidFill>
                  <a:schemeClr val="bg1"/>
                </a:solidFill>
                <a:effectLst/>
                <a:latin typeface="Times New Roman" pitchFamily="18" charset="0"/>
                <a:ea typeface="Times New Roman" pitchFamily="18" charset="0"/>
                <a:cs typeface="mohammad bold art 1" charset="-78"/>
              </a:rPr>
              <a:t>  مسك الدفاتر</a:t>
            </a:r>
            <a:r>
              <a:rPr kumimoji="0" lang="en-US" sz="1400" b="1" i="0" u="none" strike="noStrike" cap="none" normalizeH="0" baseline="0" dirty="0" smtClean="0">
                <a:ln>
                  <a:noFill/>
                </a:ln>
                <a:solidFill>
                  <a:schemeClr val="bg1"/>
                </a:solidFill>
                <a:effectLst/>
                <a:latin typeface="Times New Roman" pitchFamily="18" charset="0"/>
                <a:ea typeface="Times New Roman" pitchFamily="18" charset="0"/>
                <a:cs typeface="mohammad bold art 1" charset="-78"/>
              </a:rPr>
              <a:t> </a:t>
            </a:r>
            <a:endParaRPr kumimoji="0" lang="en-US" sz="1400" b="1" i="0" u="none" strike="noStrike" cap="none" normalizeH="0" baseline="0" dirty="0" smtClean="0">
              <a:ln>
                <a:noFill/>
              </a:ln>
              <a:solidFill>
                <a:schemeClr val="bg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3" name="Rectangle 21"/>
          <p:cNvSpPr>
            <a:spLocks noChangeArrowheads="1"/>
          </p:cNvSpPr>
          <p:nvPr/>
        </p:nvSpPr>
        <p:spPr bwMode="auto">
          <a:xfrm>
            <a:off x="2438400" y="5309115"/>
            <a:ext cx="3872691"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dirty="0" smtClean="0">
              <a:ln>
                <a:noFill/>
              </a:ln>
              <a:solidFill>
                <a:srgbClr val="000080"/>
              </a:solidFill>
              <a:effectLst/>
              <a:latin typeface="Times New Roman" pitchFamily="18" charset="0"/>
              <a:ea typeface="Times New Roman" pitchFamily="18" charset="0"/>
              <a:cs typeface="Times New Roman" pitchFamily="18"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80"/>
                </a:solidFill>
                <a:effectLst/>
                <a:latin typeface="Times New Roman" pitchFamily="18" charset="0"/>
                <a:ea typeface="Times New Roman" pitchFamily="18" charset="0"/>
                <a:cs typeface="Times New Roman" pitchFamily="18" charset="0"/>
              </a:rPr>
              <a:t>Monthly Accounting Reports</a:t>
            </a: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1400" b="1" i="0" u="none" strike="noStrike" cap="none" normalizeH="0" baseline="0" dirty="0" smtClean="0">
                <a:ln>
                  <a:noFill/>
                </a:ln>
                <a:solidFill>
                  <a:schemeClr val="bg1"/>
                </a:solidFill>
                <a:effectLst/>
                <a:latin typeface="Times New Roman" pitchFamily="18" charset="0"/>
                <a:ea typeface="Times New Roman" pitchFamily="18" charset="0"/>
                <a:cs typeface="mohammad bold art 1" charset="-78"/>
              </a:rPr>
              <a:t>التقارير المحاسبية الشهرية</a:t>
            </a:r>
            <a:r>
              <a:rPr kumimoji="0" lang="en-US" sz="1400" b="1" i="0" u="none" strike="noStrike" cap="none" normalizeH="0" baseline="0" dirty="0" smtClean="0">
                <a:ln>
                  <a:noFill/>
                </a:ln>
                <a:solidFill>
                  <a:schemeClr val="bg1"/>
                </a:solidFill>
                <a:effectLst/>
                <a:latin typeface="Times New Roman" pitchFamily="18" charset="0"/>
                <a:ea typeface="Times New Roman" pitchFamily="18" charset="0"/>
                <a:cs typeface="mohammad bold art 1" charset="-78"/>
              </a:rPr>
              <a:t> </a:t>
            </a:r>
            <a:endParaRPr kumimoji="0" lang="en-US" sz="1400" b="1" i="0" u="none" strike="noStrike" cap="none" normalizeH="0" baseline="0" dirty="0" smtClean="0">
              <a:ln>
                <a:noFill/>
              </a:ln>
              <a:solidFill>
                <a:schemeClr val="bg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80"/>
                </a:solidFill>
                <a:effectLst/>
                <a:latin typeface="Times New Roman" pitchFamily="18" charset="0"/>
                <a:ea typeface="Times New Roman" pitchFamily="18" charset="0"/>
                <a:cs typeface="Times New Roman" pitchFamily="18" charset="0"/>
              </a:rPr>
              <a:t>Trial balance</a:t>
            </a:r>
            <a:r>
              <a:rPr kumimoji="0" lang="en-US"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1400" b="1" i="0" u="none" strike="noStrike" cap="none" normalizeH="0" baseline="0" dirty="0" smtClean="0">
                <a:ln>
                  <a:noFill/>
                </a:ln>
                <a:solidFill>
                  <a:schemeClr val="bg1"/>
                </a:solidFill>
                <a:effectLst/>
                <a:latin typeface="Times New Roman" pitchFamily="18" charset="0"/>
                <a:ea typeface="Times New Roman" pitchFamily="18" charset="0"/>
                <a:cs typeface="mohammad bold art 1" charset="-78"/>
              </a:rPr>
              <a:t>إعداد ميزان المراجعة</a:t>
            </a:r>
            <a:r>
              <a:rPr kumimoji="0" lang="en-US" sz="1400" b="1" i="0" u="none" strike="noStrike" cap="none" normalizeH="0" baseline="0" dirty="0" smtClean="0">
                <a:ln>
                  <a:noFill/>
                </a:ln>
                <a:solidFill>
                  <a:schemeClr val="bg1"/>
                </a:solidFill>
                <a:effectLst/>
                <a:latin typeface="Times New Roman" pitchFamily="18" charset="0"/>
                <a:ea typeface="Times New Roman" pitchFamily="18" charset="0"/>
                <a:cs typeface="mohammad bold art 1" charset="-78"/>
              </a:rPr>
              <a:t> </a:t>
            </a:r>
            <a:endParaRPr kumimoji="0" lang="en-US" sz="1400" b="1" i="0" u="none" strike="noStrike" cap="none" normalizeH="0" baseline="0" dirty="0" smtClean="0">
              <a:ln>
                <a:noFill/>
              </a:ln>
              <a:solidFill>
                <a:schemeClr val="bg1"/>
              </a:solidFill>
              <a:effectLst/>
              <a:latin typeface="Arial" pitchFamily="34" charset="0"/>
              <a:cs typeface="Arial" pitchFamily="34" charset="0"/>
            </a:endParaRPr>
          </a:p>
        </p:txBody>
      </p:sp>
      <p:sp>
        <p:nvSpPr>
          <p:cNvPr id="3094" name="Oval 22" descr="صورة هامة"/>
          <p:cNvSpPr>
            <a:spLocks noChangeArrowheads="1"/>
          </p:cNvSpPr>
          <p:nvPr/>
        </p:nvSpPr>
        <p:spPr bwMode="auto">
          <a:xfrm>
            <a:off x="0" y="2819400"/>
            <a:ext cx="3429000" cy="3429000"/>
          </a:xfrm>
          <a:prstGeom prst="ellipse">
            <a:avLst/>
          </a:prstGeom>
          <a:blipFill dpi="0" rotWithShape="1">
            <a:blip r:embed="rId11" cstate="print"/>
            <a:srcRect/>
            <a:stretch>
              <a:fillRect/>
            </a:stretch>
          </a:blipFill>
          <a:ln w="28575">
            <a:solidFill>
              <a:srgbClr val="000080"/>
            </a:solidFill>
            <a:round/>
            <a:headEnd/>
            <a:tailEnd/>
          </a:ln>
          <a:effectLst>
            <a:softEdge rad="635000"/>
          </a:effectLst>
        </p:spPr>
        <p:txBody>
          <a:bodyPr vert="horz" wrap="square" lIns="91440" tIns="45720" rIns="91440" bIns="45720" numCol="1" anchor="t" anchorCtr="0" compatLnSpc="1">
            <a:prstTxWarp prst="textNoShape">
              <a:avLst/>
            </a:prstTxWarp>
          </a:bodyPr>
          <a:lstStyle/>
          <a:p>
            <a:endParaRPr lang="en-US"/>
          </a:p>
        </p:txBody>
      </p:sp>
      <p:sp>
        <p:nvSpPr>
          <p:cNvPr id="3095" name="Rectangle 23"/>
          <p:cNvSpPr>
            <a:spLocks noChangeArrowheads="1"/>
          </p:cNvSpPr>
          <p:nvPr/>
        </p:nvSpPr>
        <p:spPr bwMode="auto">
          <a:xfrm>
            <a:off x="3962400" y="6400800"/>
            <a:ext cx="2388154" cy="553998"/>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80"/>
                </a:solidFill>
                <a:effectLst/>
                <a:latin typeface="Times New Roman" pitchFamily="18" charset="0"/>
                <a:ea typeface="Times New Roman" pitchFamily="18" charset="0"/>
                <a:cs typeface="Times New Roman" pitchFamily="18" charset="0"/>
              </a:rPr>
              <a:t>Accounts receivable aging report.</a:t>
            </a: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6" name="Rectangle 24"/>
          <p:cNvSpPr>
            <a:spLocks noChangeArrowheads="1"/>
          </p:cNvSpPr>
          <p:nvPr/>
        </p:nvSpPr>
        <p:spPr bwMode="auto">
          <a:xfrm>
            <a:off x="381000" y="5486400"/>
            <a:ext cx="2060049" cy="143629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80"/>
                </a:solidFill>
                <a:effectLst/>
                <a:latin typeface="Times New Roman" pitchFamily="18" charset="0"/>
                <a:ea typeface="Times New Roman" pitchFamily="18" charset="0"/>
                <a:cs typeface="Times New Roman" pitchFamily="18" charset="0"/>
              </a:rPr>
              <a:t>Accounts payable aging reports.</a:t>
            </a: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80"/>
                </a:solidFill>
                <a:effectLst/>
                <a:latin typeface="Times New Roman" pitchFamily="18" charset="0"/>
                <a:ea typeface="Times New Roman" pitchFamily="18" charset="0"/>
                <a:cs typeface="Times New Roman" pitchFamily="18" charset="0"/>
              </a:rPr>
              <a:t>Staff receivables aging reports.</a:t>
            </a: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1400" b="1" i="0" u="none" strike="noStrike" cap="none" normalizeH="0" baseline="0" dirty="0" smtClean="0">
                <a:ln>
                  <a:noFill/>
                </a:ln>
                <a:solidFill>
                  <a:schemeClr val="bg1"/>
                </a:solidFill>
                <a:effectLst/>
                <a:latin typeface="Times New Roman" pitchFamily="18" charset="0"/>
                <a:ea typeface="Times New Roman" pitchFamily="18" charset="0"/>
                <a:cs typeface="mohammad bold art 1" charset="-78"/>
              </a:rPr>
              <a:t>مستحقات الموظفين والتقارير</a:t>
            </a:r>
            <a:r>
              <a:rPr kumimoji="0" lang="en-US" sz="1400" b="1" i="0" u="none" strike="noStrike" cap="none" normalizeH="0" baseline="0" dirty="0" smtClean="0">
                <a:ln>
                  <a:noFill/>
                </a:ln>
                <a:solidFill>
                  <a:schemeClr val="bg1"/>
                </a:solidFill>
                <a:effectLst/>
                <a:latin typeface="Times New Roman" pitchFamily="18" charset="0"/>
                <a:ea typeface="Times New Roman" pitchFamily="18" charset="0"/>
                <a:cs typeface="mohammad bold art 1" charset="-78"/>
              </a:rPr>
              <a:t> </a:t>
            </a:r>
            <a:endParaRPr kumimoji="0" lang="en-US" sz="1400" b="1" i="0" u="none" strike="noStrike" cap="none" normalizeH="0" baseline="0" dirty="0" smtClean="0">
              <a:ln>
                <a:noFill/>
              </a:ln>
              <a:solidFill>
                <a:schemeClr val="bg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80"/>
                </a:solidFill>
                <a:effectLst/>
                <a:latin typeface="Times New Roman" pitchFamily="18" charset="0"/>
                <a:ea typeface="Times New Roman" pitchFamily="18" charset="0"/>
                <a:cs typeface="Times New Roman" pitchFamily="18" charset="0"/>
              </a:rPr>
              <a:t>Bank reconciliation.</a:t>
            </a: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1400" b="1" i="0" u="none" strike="noStrike" cap="none" normalizeH="0" baseline="0" dirty="0" smtClean="0">
                <a:ln>
                  <a:noFill/>
                </a:ln>
                <a:solidFill>
                  <a:schemeClr val="bg1"/>
                </a:solidFill>
                <a:effectLst/>
                <a:latin typeface="Times New Roman" pitchFamily="18" charset="0"/>
                <a:ea typeface="Times New Roman" pitchFamily="18" charset="0"/>
                <a:cs typeface="mohammad bold art 1" charset="-78"/>
              </a:rPr>
              <a:t>التسويات البنكية</a:t>
            </a:r>
            <a:r>
              <a:rPr kumimoji="0" lang="en-US" sz="1400" b="1" i="0" u="none" strike="noStrike" cap="none" normalizeH="0" baseline="0" dirty="0" smtClean="0">
                <a:ln>
                  <a:noFill/>
                </a:ln>
                <a:solidFill>
                  <a:schemeClr val="bg1"/>
                </a:solidFill>
                <a:effectLst/>
                <a:latin typeface="Times New Roman" pitchFamily="18" charset="0"/>
                <a:ea typeface="Times New Roman" pitchFamily="18" charset="0"/>
                <a:cs typeface="mohammad bold art 1" charset="-78"/>
              </a:rPr>
              <a:t> </a:t>
            </a:r>
            <a:endParaRPr kumimoji="0" lang="en-US" sz="1400" b="1" i="0" u="none" strike="noStrike" cap="none" normalizeH="0" baseline="0" dirty="0" smtClean="0">
              <a:ln>
                <a:noFill/>
              </a:ln>
              <a:solidFill>
                <a:schemeClr val="bg1"/>
              </a:solidFill>
              <a:effectLst/>
              <a:latin typeface="Arial" pitchFamily="34" charset="0"/>
              <a:cs typeface="Arial" pitchFamily="34" charset="0"/>
            </a:endParaRPr>
          </a:p>
        </p:txBody>
      </p:sp>
    </p:spTree>
  </p:cSld>
  <p:clrMapOvr>
    <a:masterClrMapping/>
  </p:clrMapOvr>
  <p:transition spd="med" advTm="4446">
    <p:circl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4057650" y="2962781"/>
            <a:ext cx="2309767" cy="14465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tab pos="2241550" algn="l"/>
                <a:tab pos="2867025" algn="ctr"/>
              </a:tabLst>
            </a:pPr>
            <a:r>
              <a:rPr kumimoji="0" lang="en-US" sz="1200" b="1" i="0" u="none" strike="noStrike" cap="none" normalizeH="0" baseline="0" dirty="0" smtClean="0">
                <a:ln>
                  <a:noFill/>
                </a:ln>
                <a:solidFill>
                  <a:srgbClr val="000080"/>
                </a:solidFill>
                <a:effectLst/>
                <a:latin typeface="Times New Roman" pitchFamily="18" charset="0"/>
                <a:ea typeface="Times New Roman" pitchFamily="18" charset="0"/>
                <a:cs typeface="Times New Roman" pitchFamily="18" charset="0"/>
              </a:rPr>
              <a:t>Managerial Reports</a:t>
            </a: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tab pos="2241550" algn="l"/>
                <a:tab pos="2867025" algn="ctr"/>
              </a:tabLst>
            </a:pPr>
            <a:r>
              <a:rPr kumimoji="0" lang="en-US" sz="1400" b="1" i="0" u="none" strike="noStrike" cap="none" normalizeH="0" baseline="0" dirty="0" smtClean="0">
                <a:ln>
                  <a:noFill/>
                </a:ln>
                <a:solidFill>
                  <a:schemeClr val="bg1"/>
                </a:solidFill>
                <a:effectLst/>
                <a:latin typeface="Times New Roman" pitchFamily="18" charset="0"/>
                <a:ea typeface="Times New Roman" pitchFamily="18" charset="0"/>
                <a:cs typeface="AGA Kaleelah Regular" charset="-78"/>
              </a:rPr>
              <a:t>      </a:t>
            </a:r>
            <a:r>
              <a:rPr kumimoji="0" lang="ar-SA" sz="1400" b="1" i="0" u="none" strike="noStrike" cap="none" normalizeH="0" baseline="0" dirty="0" smtClean="0">
                <a:ln>
                  <a:noFill/>
                </a:ln>
                <a:solidFill>
                  <a:schemeClr val="bg1"/>
                </a:solidFill>
                <a:effectLst/>
                <a:latin typeface="Times New Roman" pitchFamily="18" charset="0"/>
                <a:ea typeface="Times New Roman" pitchFamily="18" charset="0"/>
                <a:cs typeface="AGA Kaleelah Regular" charset="-78"/>
              </a:rPr>
              <a:t>التقارير الإدارية</a:t>
            </a:r>
            <a:r>
              <a:rPr kumimoji="0" lang="en-US" sz="1400" b="1" i="0" u="none" strike="noStrike" cap="none" normalizeH="0" baseline="0" dirty="0" smtClean="0">
                <a:ln>
                  <a:noFill/>
                </a:ln>
                <a:solidFill>
                  <a:schemeClr val="bg1"/>
                </a:solidFill>
                <a:effectLst/>
                <a:latin typeface="Times New Roman" pitchFamily="18" charset="0"/>
                <a:ea typeface="Times New Roman" pitchFamily="18" charset="0"/>
                <a:cs typeface="AGA Kaleelah Regular" charset="-78"/>
              </a:rPr>
              <a:t> </a:t>
            </a:r>
            <a:endParaRPr kumimoji="0" lang="en-US" sz="1400" b="1" i="0" u="none" strike="noStrike" cap="none" normalizeH="0" baseline="0" dirty="0" smtClean="0">
              <a:ln>
                <a:noFill/>
              </a:ln>
              <a:solidFill>
                <a:schemeClr val="bg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tab pos="2241550" algn="l"/>
                <a:tab pos="2867025" algn="ctr"/>
              </a:tabLst>
            </a:pPr>
            <a:r>
              <a:rPr kumimoji="0" lang="en-US" sz="1200" b="1" i="0" u="none" strike="noStrike" cap="none" normalizeH="0" baseline="0" dirty="0" smtClean="0">
                <a:ln>
                  <a:noFill/>
                </a:ln>
                <a:solidFill>
                  <a:srgbClr val="000080"/>
                </a:solidFill>
                <a:effectLst/>
                <a:latin typeface="Times New Roman" pitchFamily="18" charset="0"/>
                <a:ea typeface="Times New Roman" pitchFamily="18" charset="0"/>
                <a:cs typeface="Times New Roman" pitchFamily="18" charset="0"/>
              </a:rPr>
              <a:t>Income statements (In house).</a:t>
            </a: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tab pos="2241550" algn="l"/>
                <a:tab pos="2867025" algn="ctr"/>
              </a:tabLst>
            </a:pPr>
            <a:r>
              <a:rPr kumimoji="0" lang="en-US" sz="1400" b="1" i="0" u="none" strike="noStrike" cap="none" normalizeH="0" baseline="0" dirty="0" smtClean="0">
                <a:ln>
                  <a:noFill/>
                </a:ln>
                <a:solidFill>
                  <a:schemeClr val="bg1"/>
                </a:solidFill>
                <a:effectLst/>
                <a:latin typeface="Times New Roman" pitchFamily="18" charset="0"/>
                <a:ea typeface="Times New Roman" pitchFamily="18" charset="0"/>
                <a:cs typeface="AGA Kaleelah Regular" charset="-78"/>
              </a:rPr>
              <a:t>     </a:t>
            </a:r>
            <a:r>
              <a:rPr kumimoji="0" lang="ar-SA" sz="1400" b="1" i="0" u="none" strike="noStrike" cap="none" normalizeH="0" baseline="0" dirty="0" smtClean="0">
                <a:ln>
                  <a:noFill/>
                </a:ln>
                <a:solidFill>
                  <a:schemeClr val="bg1"/>
                </a:solidFill>
                <a:effectLst/>
                <a:latin typeface="Times New Roman" pitchFamily="18" charset="0"/>
                <a:ea typeface="Times New Roman" pitchFamily="18" charset="0"/>
                <a:cs typeface="AGA Kaleelah Regular" charset="-78"/>
              </a:rPr>
              <a:t>قائمة الدخل</a:t>
            </a:r>
            <a:r>
              <a:rPr kumimoji="0" lang="en-US" sz="1400" b="1" i="0" u="none" strike="noStrike" cap="none" normalizeH="0" baseline="0" dirty="0" smtClean="0">
                <a:ln>
                  <a:noFill/>
                </a:ln>
                <a:solidFill>
                  <a:schemeClr val="bg1"/>
                </a:solidFill>
                <a:effectLst/>
                <a:latin typeface="Times New Roman" pitchFamily="18" charset="0"/>
                <a:ea typeface="Times New Roman" pitchFamily="18" charset="0"/>
                <a:cs typeface="AGA Kaleelah Regular" charset="-78"/>
              </a:rPr>
              <a:t> </a:t>
            </a:r>
            <a:endParaRPr kumimoji="0" lang="en-US" sz="1400" b="1" i="0" u="none" strike="noStrike" cap="none" normalizeH="0" baseline="0" dirty="0" smtClean="0">
              <a:ln>
                <a:noFill/>
              </a:ln>
              <a:solidFill>
                <a:schemeClr val="bg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tab pos="2241550" algn="l"/>
                <a:tab pos="2867025" algn="ctr"/>
              </a:tabLst>
            </a:pPr>
            <a:r>
              <a:rPr kumimoji="0" lang="en-US" sz="1200" b="1" i="0" u="none" strike="noStrike" cap="none" normalizeH="0" baseline="0" dirty="0" smtClean="0">
                <a:ln>
                  <a:noFill/>
                </a:ln>
                <a:solidFill>
                  <a:srgbClr val="000080"/>
                </a:solidFill>
                <a:effectLst/>
                <a:latin typeface="Times New Roman" pitchFamily="18" charset="0"/>
                <a:ea typeface="Times New Roman" pitchFamily="18" charset="0"/>
                <a:cs typeface="Times New Roman" pitchFamily="18" charset="0"/>
              </a:rPr>
              <a:t>Balance sheet (In house). </a:t>
            </a: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tab pos="2241550" algn="l"/>
                <a:tab pos="2867025" algn="ctr"/>
              </a:tabLst>
            </a:pPr>
            <a:r>
              <a:rPr kumimoji="0" lang="en-US" sz="1200" b="1" i="0" u="none" strike="noStrike" cap="none" normalizeH="0" baseline="0" dirty="0" smtClean="0">
                <a:ln>
                  <a:noFill/>
                </a:ln>
                <a:solidFill>
                  <a:srgbClr val="CC9900"/>
                </a:solidFill>
                <a:effectLst/>
                <a:latin typeface="Times New Roman" pitchFamily="18" charset="0"/>
                <a:ea typeface="Times New Roman" pitchFamily="18" charset="0"/>
                <a:cs typeface="AGA Kaleelah Regular" charset="-78"/>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5604" name="Rectangle 4"/>
          <p:cNvSpPr>
            <a:spLocks noChangeArrowheads="1"/>
          </p:cNvSpPr>
          <p:nvPr/>
        </p:nvSpPr>
        <p:spPr bwMode="auto">
          <a:xfrm>
            <a:off x="4724400" y="4343400"/>
            <a:ext cx="995786" cy="677108"/>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dirty="0" smtClean="0">
              <a:ln>
                <a:noFill/>
              </a:ln>
              <a:solidFill>
                <a:srgbClr val="000080"/>
              </a:solidFill>
              <a:effectLst/>
              <a:latin typeface="Times New Roman" pitchFamily="18" charset="0"/>
              <a:ea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80"/>
                </a:solidFill>
                <a:effectLst/>
                <a:latin typeface="Times New Roman" pitchFamily="18" charset="0"/>
                <a:ea typeface="Times New Roman" pitchFamily="18" charset="0"/>
                <a:cs typeface="Times New Roman" pitchFamily="18" charset="0"/>
              </a:rPr>
              <a:t>Cash flow</a:t>
            </a: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SA" sz="1400" b="1" i="0" u="none" strike="noStrike" cap="none" normalizeH="0" baseline="0" dirty="0" smtClean="0">
                <a:ln>
                  <a:noFill/>
                </a:ln>
                <a:solidFill>
                  <a:schemeClr val="bg1"/>
                </a:solidFill>
                <a:effectLst/>
                <a:latin typeface="Times New Roman" pitchFamily="18" charset="0"/>
                <a:ea typeface="Times New Roman" pitchFamily="18" charset="0"/>
                <a:cs typeface="AGA Kaleelah Regular" charset="-78"/>
              </a:rPr>
              <a:t>التدفق النقدي</a:t>
            </a:r>
            <a:r>
              <a:rPr kumimoji="0" lang="en-US" sz="1400" b="1" i="0" u="none" strike="noStrike" cap="none" normalizeH="0" baseline="0" dirty="0" smtClean="0">
                <a:ln>
                  <a:noFill/>
                </a:ln>
                <a:solidFill>
                  <a:schemeClr val="bg1"/>
                </a:solidFill>
                <a:effectLst/>
                <a:latin typeface="Times New Roman" pitchFamily="18" charset="0"/>
                <a:ea typeface="Times New Roman" pitchFamily="18" charset="0"/>
                <a:cs typeface="AGA Kaleelah Regular" charset="-78"/>
              </a:rPr>
              <a:t> </a:t>
            </a:r>
            <a:endParaRPr kumimoji="0" lang="en-US" sz="1400" b="1" i="0" u="none" strike="noStrike" cap="none" normalizeH="0" baseline="0" dirty="0" smtClean="0">
              <a:ln>
                <a:noFill/>
              </a:ln>
              <a:solidFill>
                <a:schemeClr val="bg1"/>
              </a:solidFill>
              <a:effectLst/>
              <a:latin typeface="Arial" pitchFamily="34" charset="0"/>
              <a:cs typeface="Arial" pitchFamily="34" charset="0"/>
            </a:endParaRPr>
          </a:p>
        </p:txBody>
      </p:sp>
      <p:sp>
        <p:nvSpPr>
          <p:cNvPr id="25605" name="Oval 5" descr="crisis management"/>
          <p:cNvSpPr>
            <a:spLocks noChangeArrowheads="1"/>
          </p:cNvSpPr>
          <p:nvPr/>
        </p:nvSpPr>
        <p:spPr bwMode="auto">
          <a:xfrm>
            <a:off x="0" y="0"/>
            <a:ext cx="3352800" cy="7391400"/>
          </a:xfrm>
          <a:prstGeom prst="ellipse">
            <a:avLst/>
          </a:prstGeom>
          <a:blipFill dpi="0" rotWithShape="1">
            <a:blip r:embed="rId2" cstate="print"/>
            <a:srcRect/>
            <a:stretch>
              <a:fillRect/>
            </a:stretch>
          </a:blipFill>
          <a:ln w="28575">
            <a:solidFill>
              <a:srgbClr val="CC9900"/>
            </a:solidFill>
            <a:round/>
            <a:headEnd/>
            <a:tailEnd/>
          </a:ln>
          <a:effectLst>
            <a:softEdge rad="635000"/>
          </a:effectLst>
        </p:spPr>
        <p:txBody>
          <a:bodyPr vert="horz" wrap="square" lIns="91440" tIns="45720" rIns="91440" bIns="45720" numCol="1" anchor="t" anchorCtr="0" compatLnSpc="1">
            <a:prstTxWarp prst="textNoShape">
              <a:avLst/>
            </a:prstTxWarp>
          </a:bodyPr>
          <a:lstStyle/>
          <a:p>
            <a:endParaRPr lang="en-US">
              <a:effectLst>
                <a:glow rad="139700">
                  <a:schemeClr val="accent1">
                    <a:satMod val="175000"/>
                    <a:alpha val="40000"/>
                  </a:schemeClr>
                </a:glow>
              </a:effectLst>
            </a:endParaRPr>
          </a:p>
        </p:txBody>
      </p:sp>
      <p:sp>
        <p:nvSpPr>
          <p:cNvPr id="5" name="مستطيل 4"/>
          <p:cNvSpPr/>
          <p:nvPr/>
        </p:nvSpPr>
        <p:spPr>
          <a:xfrm>
            <a:off x="3505200" y="4038600"/>
            <a:ext cx="2383986" cy="369332"/>
          </a:xfrm>
          <a:prstGeom prst="rect">
            <a:avLst/>
          </a:prstGeom>
        </p:spPr>
        <p:txBody>
          <a:bodyPr wrap="none">
            <a:spAutoFit/>
          </a:bodyPr>
          <a:lstStyle/>
          <a:p>
            <a:r>
              <a:rPr lang="en-US" b="1" dirty="0" smtClean="0">
                <a:solidFill>
                  <a:schemeClr val="bg1"/>
                </a:solidFill>
                <a:latin typeface="Times New Roman" pitchFamily="18" charset="0"/>
                <a:ea typeface="Times New Roman" pitchFamily="18" charset="0"/>
                <a:cs typeface="AGA Kaleelah Regular" charset="-78"/>
              </a:rPr>
              <a:t>	</a:t>
            </a:r>
            <a:r>
              <a:rPr lang="ar-SA" sz="1400" b="1" dirty="0" smtClean="0">
                <a:solidFill>
                  <a:schemeClr val="bg1"/>
                </a:solidFill>
                <a:latin typeface="Times New Roman" pitchFamily="18" charset="0"/>
                <a:ea typeface="Times New Roman" pitchFamily="18" charset="0"/>
                <a:cs typeface="AGA Kaleelah Regular" charset="-78"/>
              </a:rPr>
              <a:t>الميزانية العمومية    </a:t>
            </a:r>
            <a:r>
              <a:rPr lang="en-US" sz="1400" b="1" dirty="0" smtClean="0">
                <a:solidFill>
                  <a:schemeClr val="bg1"/>
                </a:solidFill>
                <a:latin typeface="Times New Roman" pitchFamily="18" charset="0"/>
                <a:ea typeface="Times New Roman" pitchFamily="18" charset="0"/>
                <a:cs typeface="AGA Kaleelah Regular" charset="-78"/>
              </a:rPr>
              <a:t> </a:t>
            </a:r>
            <a:endParaRPr lang="en-US" sz="1400" b="1" dirty="0">
              <a:solidFill>
                <a:schemeClr val="bg1"/>
              </a:solidFill>
            </a:endParaRPr>
          </a:p>
        </p:txBody>
      </p:sp>
      <p:pic>
        <p:nvPicPr>
          <p:cNvPr id="7" name="صورة 6" descr="iCAS0S8UM.jpg"/>
          <p:cNvPicPr>
            <a:picLocks noChangeAspect="1"/>
          </p:cNvPicPr>
          <p:nvPr/>
        </p:nvPicPr>
        <p:blipFill>
          <a:blip r:embed="rId3" cstate="print"/>
          <a:stretch>
            <a:fillRect/>
          </a:stretch>
        </p:blipFill>
        <p:spPr>
          <a:xfrm>
            <a:off x="571500" y="7416800"/>
            <a:ext cx="742950" cy="885712"/>
          </a:xfrm>
          <a:prstGeom prst="ellipse">
            <a:avLst/>
          </a:prstGeom>
          <a:ln>
            <a:noFill/>
          </a:ln>
          <a:effectLst>
            <a:softEdge rad="112500"/>
          </a:effectLst>
        </p:spPr>
      </p:pic>
      <p:pic>
        <p:nvPicPr>
          <p:cNvPr id="8" name="صورة 7" descr="imagesCA23ABOR.jpg"/>
          <p:cNvPicPr>
            <a:picLocks noChangeAspect="1"/>
          </p:cNvPicPr>
          <p:nvPr/>
        </p:nvPicPr>
        <p:blipFill>
          <a:blip r:embed="rId4" cstate="print"/>
          <a:stretch>
            <a:fillRect/>
          </a:stretch>
        </p:blipFill>
        <p:spPr>
          <a:xfrm>
            <a:off x="1485900" y="7341755"/>
            <a:ext cx="685800" cy="900547"/>
          </a:xfrm>
          <a:prstGeom prst="ellipse">
            <a:avLst/>
          </a:prstGeom>
          <a:ln>
            <a:noFill/>
          </a:ln>
          <a:effectLst>
            <a:softEdge rad="112500"/>
          </a:effectLst>
        </p:spPr>
      </p:pic>
      <p:pic>
        <p:nvPicPr>
          <p:cNvPr id="9" name="صورة 8" descr="imagesCAA3NVSP.jpg"/>
          <p:cNvPicPr>
            <a:picLocks noChangeAspect="1"/>
          </p:cNvPicPr>
          <p:nvPr/>
        </p:nvPicPr>
        <p:blipFill>
          <a:blip r:embed="rId5" cstate="print"/>
          <a:stretch>
            <a:fillRect/>
          </a:stretch>
        </p:blipFill>
        <p:spPr>
          <a:xfrm>
            <a:off x="2286000" y="7315200"/>
            <a:ext cx="628650" cy="914400"/>
          </a:xfrm>
          <a:prstGeom prst="ellipse">
            <a:avLst/>
          </a:prstGeom>
          <a:ln>
            <a:noFill/>
          </a:ln>
          <a:effectLst>
            <a:softEdge rad="112500"/>
          </a:effectLst>
        </p:spPr>
      </p:pic>
      <p:pic>
        <p:nvPicPr>
          <p:cNvPr id="10" name="صورة 9" descr="imagesCAEVX4W2.jpg"/>
          <p:cNvPicPr>
            <a:picLocks noChangeAspect="1"/>
          </p:cNvPicPr>
          <p:nvPr/>
        </p:nvPicPr>
        <p:blipFill>
          <a:blip r:embed="rId6" cstate="print"/>
          <a:stretch>
            <a:fillRect/>
          </a:stretch>
        </p:blipFill>
        <p:spPr>
          <a:xfrm>
            <a:off x="3086100" y="7315201"/>
            <a:ext cx="685800" cy="901700"/>
          </a:xfrm>
          <a:prstGeom prst="ellipse">
            <a:avLst/>
          </a:prstGeom>
          <a:ln>
            <a:noFill/>
          </a:ln>
          <a:effectLst>
            <a:softEdge rad="112500"/>
          </a:effectLst>
        </p:spPr>
      </p:pic>
      <p:pic>
        <p:nvPicPr>
          <p:cNvPr id="11" name="صورة 10" descr="imagesCATGRNMR.jpg"/>
          <p:cNvPicPr>
            <a:picLocks noChangeAspect="1"/>
          </p:cNvPicPr>
          <p:nvPr/>
        </p:nvPicPr>
        <p:blipFill>
          <a:blip r:embed="rId7" cstate="print"/>
          <a:stretch>
            <a:fillRect/>
          </a:stretch>
        </p:blipFill>
        <p:spPr>
          <a:xfrm>
            <a:off x="4000500" y="7315200"/>
            <a:ext cx="742950" cy="889000"/>
          </a:xfrm>
          <a:prstGeom prst="ellipse">
            <a:avLst/>
          </a:prstGeom>
          <a:ln>
            <a:noFill/>
          </a:ln>
          <a:effectLst>
            <a:softEdge rad="112500"/>
          </a:effectLst>
        </p:spPr>
      </p:pic>
      <p:pic>
        <p:nvPicPr>
          <p:cNvPr id="12" name="صورة 11" descr="imagesCA1KDYYQ.jpg"/>
          <p:cNvPicPr>
            <a:picLocks noChangeAspect="1"/>
          </p:cNvPicPr>
          <p:nvPr/>
        </p:nvPicPr>
        <p:blipFill>
          <a:blip r:embed="rId8" cstate="print"/>
          <a:stretch>
            <a:fillRect/>
          </a:stretch>
        </p:blipFill>
        <p:spPr>
          <a:xfrm>
            <a:off x="4914900" y="7315200"/>
            <a:ext cx="768927" cy="939800"/>
          </a:xfrm>
          <a:prstGeom prst="ellipse">
            <a:avLst/>
          </a:prstGeom>
          <a:ln>
            <a:noFill/>
          </a:ln>
          <a:effectLst>
            <a:softEdge rad="112500"/>
          </a:effectLst>
        </p:spPr>
      </p:pic>
      <p:pic>
        <p:nvPicPr>
          <p:cNvPr id="13" name="صورة 12" descr="iStock_000004645956XSmall-100x75.jpg"/>
          <p:cNvPicPr>
            <a:picLocks noChangeAspect="1"/>
          </p:cNvPicPr>
          <p:nvPr/>
        </p:nvPicPr>
        <p:blipFill>
          <a:blip r:embed="rId9" cstate="print"/>
          <a:stretch>
            <a:fillRect/>
          </a:stretch>
        </p:blipFill>
        <p:spPr>
          <a:xfrm>
            <a:off x="5886450" y="7315201"/>
            <a:ext cx="714375" cy="952500"/>
          </a:xfrm>
          <a:prstGeom prst="ellipse">
            <a:avLst/>
          </a:prstGeom>
          <a:ln>
            <a:noFill/>
          </a:ln>
          <a:effectLst>
            <a:softEdge rad="112500"/>
          </a:effectLst>
        </p:spPr>
      </p:pic>
      <p:sp>
        <p:nvSpPr>
          <p:cNvPr id="14" name="مستطيل 13"/>
          <p:cNvSpPr/>
          <p:nvPr/>
        </p:nvSpPr>
        <p:spPr>
          <a:xfrm>
            <a:off x="1296406" y="8331201"/>
            <a:ext cx="4158511" cy="461665"/>
          </a:xfrm>
          <a:prstGeom prst="rect">
            <a:avLst/>
          </a:prstGeom>
          <a:noFill/>
        </p:spPr>
        <p:txBody>
          <a:bodyPr wrap="none" lIns="91440" tIns="45720" rIns="91440" bIns="45720">
            <a:spAutoFit/>
          </a:bodyPr>
          <a:lstStyle/>
          <a:p>
            <a:pPr algn="ctr"/>
            <a:r>
              <a:rPr lang="ar-SA" sz="1200" b="1" cap="none" spc="0" dirty="0" smtClean="0">
                <a:ln w="1905"/>
                <a:solidFill>
                  <a:schemeClr val="bg1"/>
                </a:solidFill>
                <a:effectLst>
                  <a:innerShdw blurRad="69850" dist="43180" dir="5400000">
                    <a:srgbClr val="000000">
                      <a:alpha val="65000"/>
                    </a:srgbClr>
                  </a:innerShdw>
                </a:effectLst>
                <a:cs typeface="PT Bold Heading" pitchFamily="2" charset="-78"/>
              </a:rPr>
              <a:t>المملكة العربية السعودية – الرياض   هاتف :4644493  فاكس : 2930052</a:t>
            </a:r>
          </a:p>
          <a:p>
            <a:pPr algn="ctr"/>
            <a:r>
              <a:rPr lang="en-US" sz="1200" b="1" dirty="0" smtClean="0">
                <a:ln w="1905"/>
                <a:solidFill>
                  <a:schemeClr val="bg1"/>
                </a:solidFill>
                <a:effectLst>
                  <a:innerShdw blurRad="69850" dist="43180" dir="5400000">
                    <a:srgbClr val="000000">
                      <a:alpha val="65000"/>
                    </a:srgbClr>
                  </a:innerShdw>
                </a:effectLst>
                <a:cs typeface="PT Bold Heading" pitchFamily="2" charset="-78"/>
              </a:rPr>
              <a:t>www.saudimal.com</a:t>
            </a:r>
            <a:endParaRPr lang="ar-SA" sz="1200" b="1" cap="none" spc="0" dirty="0">
              <a:ln w="1905"/>
              <a:solidFill>
                <a:schemeClr val="bg1"/>
              </a:solidFill>
              <a:effectLst>
                <a:innerShdw blurRad="69850" dist="43180" dir="5400000">
                  <a:srgbClr val="000000">
                    <a:alpha val="65000"/>
                  </a:srgbClr>
                </a:innerShdw>
              </a:effectLst>
              <a:cs typeface="PT Bold Heading" pitchFamily="2" charset="-78"/>
            </a:endParaRPr>
          </a:p>
        </p:txBody>
      </p:sp>
      <p:sp>
        <p:nvSpPr>
          <p:cNvPr id="25606" name="WordArt 6"/>
          <p:cNvSpPr>
            <a:spLocks noChangeArrowheads="1" noChangeShapeType="1" noTextEdit="1"/>
          </p:cNvSpPr>
          <p:nvPr/>
        </p:nvSpPr>
        <p:spPr bwMode="auto">
          <a:xfrm>
            <a:off x="381000" y="5384800"/>
            <a:ext cx="6172200" cy="1524000"/>
          </a:xfrm>
          <a:prstGeom prst="rect">
            <a:avLst/>
          </a:prstGeom>
        </p:spPr>
        <p:txBody>
          <a:bodyPr wrap="none" fromWordArt="1">
            <a:prstTxWarp prst="textDeflate">
              <a:avLst>
                <a:gd name="adj" fmla="val 0"/>
              </a:avLst>
            </a:prstTxWarp>
          </a:bodyPr>
          <a:lstStyle/>
          <a:p>
            <a:pPr algn="ctr" rtl="0"/>
            <a:r>
              <a:rPr lang="en-US" sz="3600" kern="1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a:cs typeface="Times"/>
              </a:rPr>
              <a:t>The message</a:t>
            </a:r>
          </a:p>
          <a:p>
            <a:pPr algn="ctr" rtl="0"/>
            <a:r>
              <a:rPr lang="en-US" sz="3600" kern="1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a:cs typeface="Times"/>
              </a:rPr>
              <a:t>Get better service and pay less.</a:t>
            </a:r>
          </a:p>
          <a:p>
            <a:pPr algn="ctr" rtl="0"/>
            <a:r>
              <a:rPr lang="en-US" sz="3600" kern="1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a:cs typeface="Times"/>
              </a:rPr>
              <a:t>Professionals in your office.</a:t>
            </a:r>
            <a:endParaRPr lang="en-US" sz="3600" kern="1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a:cs typeface="Times"/>
            </a:endParaRPr>
          </a:p>
        </p:txBody>
      </p:sp>
      <p:sp>
        <p:nvSpPr>
          <p:cNvPr id="17" name="مستطيل 16"/>
          <p:cNvSpPr/>
          <p:nvPr/>
        </p:nvSpPr>
        <p:spPr>
          <a:xfrm>
            <a:off x="3653611" y="1828801"/>
            <a:ext cx="2775119" cy="584775"/>
          </a:xfrm>
          <a:prstGeom prst="rect">
            <a:avLst/>
          </a:prstGeom>
          <a:noFill/>
        </p:spPr>
        <p:txBody>
          <a:bodyPr wrap="none" lIns="91440" tIns="45720" rIns="91440" bIns="45720">
            <a:spAutoFit/>
          </a:bodyPr>
          <a:lstStyle/>
          <a:p>
            <a:pPr algn="ctr"/>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الخدمات المحاسبية </a:t>
            </a:r>
            <a:endParaRPr lang="ar-SA" sz="32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18" name="Picture 5" descr="Untitled-1"/>
          <p:cNvPicPr>
            <a:picLocks noChangeAspect="1" noChangeArrowheads="1"/>
          </p:cNvPicPr>
          <p:nvPr/>
        </p:nvPicPr>
        <p:blipFill>
          <a:blip r:embed="rId10" cstate="print"/>
          <a:srcRect/>
          <a:stretch>
            <a:fillRect/>
          </a:stretch>
        </p:blipFill>
        <p:spPr bwMode="auto">
          <a:xfrm>
            <a:off x="0" y="406400"/>
            <a:ext cx="3276600" cy="2336800"/>
          </a:xfrm>
          <a:prstGeom prst="rect">
            <a:avLst/>
          </a:prstGeom>
          <a:noFill/>
        </p:spPr>
      </p:pic>
    </p:spTree>
  </p:cSld>
  <p:clrMapOvr>
    <a:masterClrMapping/>
  </p:clrMapOvr>
  <p:transition spd="med" advTm="5928">
    <p:circl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p:cNvPicPr>
          <p:nvPr/>
        </p:nvPicPr>
        <p:blipFill>
          <a:blip r:embed="rId2" cstate="print"/>
          <a:srcRect/>
          <a:stretch>
            <a:fillRect/>
          </a:stretch>
        </p:blipFill>
        <p:spPr bwMode="auto">
          <a:xfrm>
            <a:off x="304800" y="4419600"/>
            <a:ext cx="1803400" cy="812800"/>
          </a:xfrm>
          <a:prstGeom prst="rect">
            <a:avLst/>
          </a:prstGeom>
          <a:ln>
            <a:noFill/>
          </a:ln>
          <a:effectLst>
            <a:softEdge rad="112500"/>
          </a:effectLst>
        </p:spPr>
      </p:pic>
      <p:pic>
        <p:nvPicPr>
          <p:cNvPr id="4" name="Picture 9"/>
          <p:cNvPicPr>
            <a:picLocks noChangeAspect="1"/>
          </p:cNvPicPr>
          <p:nvPr/>
        </p:nvPicPr>
        <p:blipFill>
          <a:blip r:embed="rId3" cstate="print"/>
          <a:srcRect/>
          <a:stretch>
            <a:fillRect/>
          </a:stretch>
        </p:blipFill>
        <p:spPr bwMode="auto">
          <a:xfrm>
            <a:off x="4572000" y="4343400"/>
            <a:ext cx="1752600" cy="912812"/>
          </a:xfrm>
          <a:prstGeom prst="rect">
            <a:avLst/>
          </a:prstGeom>
          <a:ln>
            <a:noFill/>
          </a:ln>
          <a:effectLst>
            <a:softEdge rad="112500"/>
          </a:effectLst>
        </p:spPr>
      </p:pic>
      <p:pic>
        <p:nvPicPr>
          <p:cNvPr id="5" name="Picture 18"/>
          <p:cNvPicPr>
            <a:picLocks noChangeAspect="1" noChangeArrowheads="1"/>
          </p:cNvPicPr>
          <p:nvPr/>
        </p:nvPicPr>
        <p:blipFill>
          <a:blip r:embed="rId4" cstate="print"/>
          <a:srcRect/>
          <a:stretch>
            <a:fillRect/>
          </a:stretch>
        </p:blipFill>
        <p:spPr bwMode="auto">
          <a:xfrm>
            <a:off x="2286000" y="3124200"/>
            <a:ext cx="1836737" cy="965200"/>
          </a:xfrm>
          <a:prstGeom prst="rect">
            <a:avLst/>
          </a:prstGeom>
          <a:ln>
            <a:noFill/>
          </a:ln>
          <a:effectLst>
            <a:softEdge rad="112500"/>
          </a:effectLst>
        </p:spPr>
      </p:pic>
      <p:pic>
        <p:nvPicPr>
          <p:cNvPr id="6" name="Picture 13" descr="society_logo2"/>
          <p:cNvPicPr>
            <a:picLocks noChangeAspect="1" noChangeArrowheads="1"/>
          </p:cNvPicPr>
          <p:nvPr/>
        </p:nvPicPr>
        <p:blipFill>
          <a:blip r:embed="rId5" cstate="print"/>
          <a:srcRect/>
          <a:stretch>
            <a:fillRect/>
          </a:stretch>
        </p:blipFill>
        <p:spPr bwMode="auto">
          <a:xfrm>
            <a:off x="2438400" y="4495800"/>
            <a:ext cx="1752600" cy="812800"/>
          </a:xfrm>
          <a:prstGeom prst="rect">
            <a:avLst/>
          </a:prstGeom>
          <a:ln>
            <a:noFill/>
          </a:ln>
          <a:effectLst>
            <a:softEdge rad="112500"/>
          </a:effectLst>
        </p:spPr>
      </p:pic>
      <p:pic>
        <p:nvPicPr>
          <p:cNvPr id="7" name="Picture 20" descr="logo"/>
          <p:cNvPicPr>
            <a:picLocks noChangeAspect="1" noChangeArrowheads="1"/>
          </p:cNvPicPr>
          <p:nvPr/>
        </p:nvPicPr>
        <p:blipFill>
          <a:blip r:embed="rId6" cstate="print"/>
          <a:srcRect/>
          <a:stretch>
            <a:fillRect/>
          </a:stretch>
        </p:blipFill>
        <p:spPr bwMode="auto">
          <a:xfrm>
            <a:off x="4572000" y="5638800"/>
            <a:ext cx="1687513" cy="8191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17"/>
          <p:cNvPicPr>
            <a:picLocks noChangeAspect="1" noChangeArrowheads="1"/>
          </p:cNvPicPr>
          <p:nvPr/>
        </p:nvPicPr>
        <p:blipFill>
          <a:blip r:embed="rId7" cstate="print"/>
          <a:srcRect/>
          <a:stretch>
            <a:fillRect/>
          </a:stretch>
        </p:blipFill>
        <p:spPr bwMode="auto">
          <a:xfrm>
            <a:off x="4495800" y="3200400"/>
            <a:ext cx="1752600" cy="914400"/>
          </a:xfrm>
          <a:prstGeom prst="rect">
            <a:avLst/>
          </a:prstGeom>
          <a:ln>
            <a:noFill/>
          </a:ln>
          <a:effectLst>
            <a:softEdge rad="112500"/>
          </a:effectLst>
        </p:spPr>
      </p:pic>
      <p:pic>
        <p:nvPicPr>
          <p:cNvPr id="9" name="Picture 34"/>
          <p:cNvPicPr>
            <a:picLocks noChangeAspect="1" noChangeArrowheads="1"/>
          </p:cNvPicPr>
          <p:nvPr/>
        </p:nvPicPr>
        <p:blipFill>
          <a:blip r:embed="rId8" cstate="print"/>
          <a:srcRect/>
          <a:stretch>
            <a:fillRect/>
          </a:stretch>
        </p:blipFill>
        <p:spPr bwMode="auto">
          <a:xfrm>
            <a:off x="2438400" y="5562600"/>
            <a:ext cx="1752600" cy="863600"/>
          </a:xfrm>
          <a:prstGeom prst="rect">
            <a:avLst/>
          </a:prstGeom>
          <a:ln>
            <a:noFill/>
          </a:ln>
          <a:effectLst>
            <a:softEdge rad="112500"/>
          </a:effectLst>
        </p:spPr>
      </p:pic>
      <p:pic>
        <p:nvPicPr>
          <p:cNvPr id="10" name="Picture 39"/>
          <p:cNvPicPr>
            <a:picLocks noChangeAspect="1" noChangeArrowheads="1"/>
          </p:cNvPicPr>
          <p:nvPr/>
        </p:nvPicPr>
        <p:blipFill>
          <a:blip r:embed="rId9" cstate="print"/>
          <a:srcRect/>
          <a:stretch>
            <a:fillRect/>
          </a:stretch>
        </p:blipFill>
        <p:spPr bwMode="auto">
          <a:xfrm>
            <a:off x="161925" y="5257800"/>
            <a:ext cx="447675" cy="1219200"/>
          </a:xfrm>
          <a:prstGeom prst="rect">
            <a:avLst/>
          </a:prstGeom>
          <a:ln>
            <a:noFill/>
          </a:ln>
          <a:effectLst>
            <a:softEdge rad="112500"/>
          </a:effectLst>
        </p:spPr>
      </p:pic>
      <p:pic>
        <p:nvPicPr>
          <p:cNvPr id="11" name="Picture 40"/>
          <p:cNvPicPr>
            <a:picLocks noChangeAspect="1" noChangeArrowheads="1"/>
          </p:cNvPicPr>
          <p:nvPr/>
        </p:nvPicPr>
        <p:blipFill>
          <a:blip r:embed="rId10" cstate="print"/>
          <a:srcRect/>
          <a:stretch>
            <a:fillRect/>
          </a:stretch>
        </p:blipFill>
        <p:spPr bwMode="auto">
          <a:xfrm>
            <a:off x="609600" y="5773738"/>
            <a:ext cx="771525" cy="442912"/>
          </a:xfrm>
          <a:prstGeom prst="rect">
            <a:avLst/>
          </a:prstGeom>
          <a:ln>
            <a:noFill/>
          </a:ln>
          <a:effectLst>
            <a:softEdge rad="112500"/>
          </a:effectLst>
        </p:spPr>
      </p:pic>
      <p:pic>
        <p:nvPicPr>
          <p:cNvPr id="12" name="Picture 41"/>
          <p:cNvPicPr>
            <a:picLocks noChangeAspect="1" noChangeArrowheads="1"/>
          </p:cNvPicPr>
          <p:nvPr/>
        </p:nvPicPr>
        <p:blipFill>
          <a:blip r:embed="rId11" cstate="print"/>
          <a:srcRect/>
          <a:stretch>
            <a:fillRect/>
          </a:stretch>
        </p:blipFill>
        <p:spPr bwMode="auto">
          <a:xfrm>
            <a:off x="609600" y="5257800"/>
            <a:ext cx="1714500" cy="515938"/>
          </a:xfrm>
          <a:prstGeom prst="rect">
            <a:avLst/>
          </a:prstGeom>
          <a:ln>
            <a:noFill/>
          </a:ln>
          <a:effectLst>
            <a:softEdge rad="112500"/>
          </a:effectLst>
        </p:spPr>
      </p:pic>
      <p:pic>
        <p:nvPicPr>
          <p:cNvPr id="13" name="Picture 4"/>
          <p:cNvPicPr>
            <a:picLocks noChangeArrowheads="1"/>
          </p:cNvPicPr>
          <p:nvPr/>
        </p:nvPicPr>
        <p:blipFill>
          <a:blip r:embed="rId12" cstate="print"/>
          <a:srcRect/>
          <a:stretch>
            <a:fillRect/>
          </a:stretch>
        </p:blipFill>
        <p:spPr bwMode="auto">
          <a:xfrm>
            <a:off x="4495800" y="6553200"/>
            <a:ext cx="1765300" cy="863600"/>
          </a:xfrm>
          <a:prstGeom prst="rect">
            <a:avLst/>
          </a:prstGeom>
          <a:noFill/>
          <a:ln w="9525">
            <a:noFill/>
            <a:miter lim="800000"/>
            <a:headEnd/>
            <a:tailEnd/>
          </a:ln>
        </p:spPr>
      </p:pic>
      <p:pic>
        <p:nvPicPr>
          <p:cNvPr id="14" name="Picture 6"/>
          <p:cNvPicPr>
            <a:picLocks noChangeArrowheads="1"/>
          </p:cNvPicPr>
          <p:nvPr/>
        </p:nvPicPr>
        <p:blipFill>
          <a:blip r:embed="rId13" cstate="print"/>
          <a:srcRect/>
          <a:stretch>
            <a:fillRect/>
          </a:stretch>
        </p:blipFill>
        <p:spPr bwMode="auto">
          <a:xfrm>
            <a:off x="2590800" y="6477000"/>
            <a:ext cx="1554162" cy="863600"/>
          </a:xfrm>
          <a:prstGeom prst="rect">
            <a:avLst/>
          </a:prstGeom>
          <a:noFill/>
          <a:ln w="12700" cap="flat">
            <a:noFill/>
            <a:miter lim="800000"/>
            <a:headEnd/>
            <a:tailEnd/>
          </a:ln>
          <a:effectLst>
            <a:outerShdw dist="76199" dir="2700000" algn="ctr" rotWithShape="0">
              <a:schemeClr val="bg2">
                <a:alpha val="75000"/>
              </a:schemeClr>
            </a:outerShdw>
          </a:effectLst>
        </p:spPr>
      </p:pic>
      <p:pic>
        <p:nvPicPr>
          <p:cNvPr id="15" name="Picture 5"/>
          <p:cNvPicPr>
            <a:picLocks noChangeArrowheads="1"/>
          </p:cNvPicPr>
          <p:nvPr/>
        </p:nvPicPr>
        <p:blipFill>
          <a:blip r:embed="rId14" cstate="print"/>
          <a:srcRect/>
          <a:stretch>
            <a:fillRect/>
          </a:stretch>
        </p:blipFill>
        <p:spPr bwMode="auto">
          <a:xfrm>
            <a:off x="304800" y="6553200"/>
            <a:ext cx="2108200" cy="646113"/>
          </a:xfrm>
          <a:prstGeom prst="rect">
            <a:avLst/>
          </a:prstGeom>
          <a:noFill/>
          <a:ln w="9525">
            <a:noFill/>
            <a:miter lim="800000"/>
            <a:headEnd/>
            <a:tailEnd/>
          </a:ln>
        </p:spPr>
      </p:pic>
      <p:pic>
        <p:nvPicPr>
          <p:cNvPr id="16" name="Picture 14"/>
          <p:cNvPicPr>
            <a:picLocks noChangeAspect="1"/>
          </p:cNvPicPr>
          <p:nvPr/>
        </p:nvPicPr>
        <p:blipFill>
          <a:blip r:embed="rId15" cstate="print"/>
          <a:srcRect/>
          <a:stretch>
            <a:fillRect/>
          </a:stretch>
        </p:blipFill>
        <p:spPr bwMode="auto">
          <a:xfrm>
            <a:off x="304800" y="3124200"/>
            <a:ext cx="1657350" cy="927100"/>
          </a:xfrm>
          <a:prstGeom prst="rect">
            <a:avLst/>
          </a:prstGeom>
          <a:ln>
            <a:noFill/>
          </a:ln>
          <a:effectLst>
            <a:softEdge rad="112500"/>
          </a:effectLst>
        </p:spPr>
      </p:pic>
      <p:pic>
        <p:nvPicPr>
          <p:cNvPr id="22" name="صورة 21" descr="imagesCARHJ1H5.jpg"/>
          <p:cNvPicPr>
            <a:picLocks noChangeAspect="1"/>
          </p:cNvPicPr>
          <p:nvPr/>
        </p:nvPicPr>
        <p:blipFill>
          <a:blip r:embed="rId16" cstate="print"/>
          <a:stretch>
            <a:fillRect/>
          </a:stretch>
        </p:blipFill>
        <p:spPr>
          <a:xfrm>
            <a:off x="3048000" y="0"/>
            <a:ext cx="3590925" cy="3505200"/>
          </a:xfrm>
          <a:prstGeom prst="rect">
            <a:avLst/>
          </a:prstGeom>
          <a:ln>
            <a:noFill/>
          </a:ln>
          <a:effectLst>
            <a:softEdge rad="635000"/>
          </a:effectLst>
        </p:spPr>
      </p:pic>
      <p:pic>
        <p:nvPicPr>
          <p:cNvPr id="23" name="صورة 22" descr="imagesCAKRT6B1.jpg"/>
          <p:cNvPicPr>
            <a:picLocks noChangeAspect="1"/>
          </p:cNvPicPr>
          <p:nvPr/>
        </p:nvPicPr>
        <p:blipFill>
          <a:blip r:embed="rId17" cstate="print"/>
          <a:stretch>
            <a:fillRect/>
          </a:stretch>
        </p:blipFill>
        <p:spPr>
          <a:xfrm>
            <a:off x="0" y="152400"/>
            <a:ext cx="4191000" cy="3657600"/>
          </a:xfrm>
          <a:prstGeom prst="rect">
            <a:avLst/>
          </a:prstGeom>
          <a:ln>
            <a:noFill/>
          </a:ln>
          <a:effectLst>
            <a:softEdge rad="635000"/>
          </a:effectLst>
        </p:spPr>
      </p:pic>
      <p:sp>
        <p:nvSpPr>
          <p:cNvPr id="24" name="مستطيل 23"/>
          <p:cNvSpPr/>
          <p:nvPr/>
        </p:nvSpPr>
        <p:spPr>
          <a:xfrm>
            <a:off x="1981200" y="2590800"/>
            <a:ext cx="2905591" cy="523220"/>
          </a:xfrm>
          <a:prstGeom prst="rect">
            <a:avLst/>
          </a:prstGeom>
          <a:noFill/>
          <a:effectLst>
            <a:glow rad="139700">
              <a:schemeClr val="accent1">
                <a:satMod val="175000"/>
                <a:alpha val="40000"/>
              </a:schemeClr>
            </a:glow>
          </a:effectLst>
        </p:spPr>
        <p:txBody>
          <a:bodyPr wrap="square" lIns="91440" tIns="45720" rIns="91440" bIns="45720">
            <a:spAutoFit/>
          </a:bodyPr>
          <a:lstStyle/>
          <a:p>
            <a:pPr algn="ctr"/>
            <a:r>
              <a:rPr lang="ar-SA" sz="28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الشركاء الاستراتجيين </a:t>
            </a:r>
            <a:endParaRPr lang="ar-SA" sz="2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27" name="مستطيل 26"/>
          <p:cNvSpPr/>
          <p:nvPr/>
        </p:nvSpPr>
        <p:spPr>
          <a:xfrm>
            <a:off x="1427480" y="8682335"/>
            <a:ext cx="3972562" cy="461665"/>
          </a:xfrm>
          <a:prstGeom prst="rect">
            <a:avLst/>
          </a:prstGeom>
          <a:noFill/>
        </p:spPr>
        <p:txBody>
          <a:bodyPr wrap="none" lIns="91440" tIns="45720" rIns="91440" bIns="45720">
            <a:spAutoFit/>
          </a:bodyPr>
          <a:lstStyle/>
          <a:p>
            <a:pPr algn="ctr"/>
            <a:r>
              <a:rPr lang="ar-SA" sz="1200" b="1" cap="none" spc="0" dirty="0" smtClean="0">
                <a:ln w="1905"/>
                <a:solidFill>
                  <a:schemeClr val="bg1"/>
                </a:solidFill>
                <a:effectLst>
                  <a:innerShdw blurRad="69850" dist="43180" dir="5400000">
                    <a:srgbClr val="000000">
                      <a:alpha val="65000"/>
                    </a:srgbClr>
                  </a:innerShdw>
                </a:effectLst>
              </a:rPr>
              <a:t>المملكة العربية السعودية – الرياض   هاتف :4644493  فاكس : 2930052</a:t>
            </a:r>
          </a:p>
          <a:p>
            <a:pPr algn="ctr"/>
            <a:r>
              <a:rPr lang="en-US" sz="1200" b="1" dirty="0" smtClean="0">
                <a:ln w="1905"/>
                <a:solidFill>
                  <a:schemeClr val="bg1"/>
                </a:solidFill>
                <a:effectLst>
                  <a:innerShdw blurRad="69850" dist="43180" dir="5400000">
                    <a:srgbClr val="000000">
                      <a:alpha val="65000"/>
                    </a:srgbClr>
                  </a:innerShdw>
                </a:effectLst>
              </a:rPr>
              <a:t>www.saudimal.com</a:t>
            </a:r>
            <a:endParaRPr lang="ar-SA" sz="1200" b="1" cap="none" spc="0" dirty="0">
              <a:ln w="1905"/>
              <a:solidFill>
                <a:schemeClr val="bg1"/>
              </a:solidFill>
              <a:effectLst>
                <a:innerShdw blurRad="69850" dist="43180" dir="5400000">
                  <a:srgbClr val="000000">
                    <a:alpha val="65000"/>
                  </a:srgbClr>
                </a:innerShdw>
              </a:effectLst>
            </a:endParaRPr>
          </a:p>
        </p:txBody>
      </p:sp>
      <p:pic>
        <p:nvPicPr>
          <p:cNvPr id="28" name="صورة 27" descr="iCAS0S8UM.jpg"/>
          <p:cNvPicPr>
            <a:picLocks noChangeAspect="1"/>
          </p:cNvPicPr>
          <p:nvPr/>
        </p:nvPicPr>
        <p:blipFill>
          <a:blip r:embed="rId18" cstate="print"/>
          <a:stretch>
            <a:fillRect/>
          </a:stretch>
        </p:blipFill>
        <p:spPr>
          <a:xfrm>
            <a:off x="609600" y="7666334"/>
            <a:ext cx="742950" cy="914400"/>
          </a:xfrm>
          <a:prstGeom prst="ellipse">
            <a:avLst/>
          </a:prstGeom>
          <a:ln>
            <a:noFill/>
          </a:ln>
          <a:effectLst>
            <a:softEdge rad="112500"/>
          </a:effectLst>
        </p:spPr>
      </p:pic>
      <p:pic>
        <p:nvPicPr>
          <p:cNvPr id="29" name="صورة 28" descr="imagesCA23ABOR.jpg"/>
          <p:cNvPicPr>
            <a:picLocks noChangeAspect="1"/>
          </p:cNvPicPr>
          <p:nvPr/>
        </p:nvPicPr>
        <p:blipFill>
          <a:blip r:embed="rId19" cstate="print"/>
          <a:stretch>
            <a:fillRect/>
          </a:stretch>
        </p:blipFill>
        <p:spPr>
          <a:xfrm>
            <a:off x="1524000" y="7590001"/>
            <a:ext cx="685800" cy="929715"/>
          </a:xfrm>
          <a:prstGeom prst="ellipse">
            <a:avLst/>
          </a:prstGeom>
          <a:ln>
            <a:noFill/>
          </a:ln>
          <a:effectLst>
            <a:softEdge rad="112500"/>
          </a:effectLst>
        </p:spPr>
      </p:pic>
      <p:pic>
        <p:nvPicPr>
          <p:cNvPr id="30" name="صورة 29" descr="imagesCAA3NVSP.jpg"/>
          <p:cNvPicPr>
            <a:picLocks noChangeAspect="1"/>
          </p:cNvPicPr>
          <p:nvPr/>
        </p:nvPicPr>
        <p:blipFill>
          <a:blip r:embed="rId20" cstate="print"/>
          <a:stretch>
            <a:fillRect/>
          </a:stretch>
        </p:blipFill>
        <p:spPr>
          <a:xfrm>
            <a:off x="2324100" y="7562242"/>
            <a:ext cx="628650" cy="944017"/>
          </a:xfrm>
          <a:prstGeom prst="ellipse">
            <a:avLst/>
          </a:prstGeom>
          <a:ln>
            <a:noFill/>
          </a:ln>
          <a:effectLst>
            <a:softEdge rad="112500"/>
          </a:effectLst>
        </p:spPr>
      </p:pic>
      <p:pic>
        <p:nvPicPr>
          <p:cNvPr id="31" name="صورة 30" descr="imagesCAEVX4W2.jpg"/>
          <p:cNvPicPr>
            <a:picLocks noChangeAspect="1"/>
          </p:cNvPicPr>
          <p:nvPr/>
        </p:nvPicPr>
        <p:blipFill>
          <a:blip r:embed="rId21" cstate="print"/>
          <a:stretch>
            <a:fillRect/>
          </a:stretch>
        </p:blipFill>
        <p:spPr>
          <a:xfrm>
            <a:off x="3124200" y="7563346"/>
            <a:ext cx="685800" cy="930905"/>
          </a:xfrm>
          <a:prstGeom prst="ellipse">
            <a:avLst/>
          </a:prstGeom>
          <a:ln>
            <a:noFill/>
          </a:ln>
          <a:effectLst>
            <a:softEdge rad="112500"/>
          </a:effectLst>
        </p:spPr>
      </p:pic>
      <p:pic>
        <p:nvPicPr>
          <p:cNvPr id="32" name="صورة 31" descr="imagesCATGRNMR.jpg"/>
          <p:cNvPicPr>
            <a:picLocks noChangeAspect="1"/>
          </p:cNvPicPr>
          <p:nvPr/>
        </p:nvPicPr>
        <p:blipFill>
          <a:blip r:embed="rId22" cstate="print"/>
          <a:stretch>
            <a:fillRect/>
          </a:stretch>
        </p:blipFill>
        <p:spPr>
          <a:xfrm>
            <a:off x="4038600" y="7564448"/>
            <a:ext cx="742950" cy="917795"/>
          </a:xfrm>
          <a:prstGeom prst="ellipse">
            <a:avLst/>
          </a:prstGeom>
          <a:ln>
            <a:noFill/>
          </a:ln>
          <a:effectLst>
            <a:softEdge rad="112500"/>
          </a:effectLst>
        </p:spPr>
      </p:pic>
      <p:pic>
        <p:nvPicPr>
          <p:cNvPr id="33" name="صورة 32" descr="imagesCA1KDYYQ.jpg"/>
          <p:cNvPicPr>
            <a:picLocks noChangeAspect="1"/>
          </p:cNvPicPr>
          <p:nvPr/>
        </p:nvPicPr>
        <p:blipFill>
          <a:blip r:embed="rId23" cstate="print"/>
          <a:stretch>
            <a:fillRect/>
          </a:stretch>
        </p:blipFill>
        <p:spPr>
          <a:xfrm>
            <a:off x="4953000" y="7560035"/>
            <a:ext cx="768927" cy="970240"/>
          </a:xfrm>
          <a:prstGeom prst="ellipse">
            <a:avLst/>
          </a:prstGeom>
          <a:ln>
            <a:noFill/>
          </a:ln>
          <a:effectLst>
            <a:softEdge rad="112500"/>
          </a:effectLst>
        </p:spPr>
      </p:pic>
      <p:pic>
        <p:nvPicPr>
          <p:cNvPr id="34" name="صورة 33" descr="iStock_000004645956XSmall-100x75.jpg"/>
          <p:cNvPicPr>
            <a:picLocks noChangeAspect="1"/>
          </p:cNvPicPr>
          <p:nvPr/>
        </p:nvPicPr>
        <p:blipFill>
          <a:blip r:embed="rId24" cstate="print"/>
          <a:stretch>
            <a:fillRect/>
          </a:stretch>
        </p:blipFill>
        <p:spPr>
          <a:xfrm>
            <a:off x="5924550" y="7558932"/>
            <a:ext cx="714375" cy="983351"/>
          </a:xfrm>
          <a:prstGeom prst="ellipse">
            <a:avLst/>
          </a:prstGeom>
          <a:ln>
            <a:noFill/>
          </a:ln>
          <a:effectLst>
            <a:softEdge rad="112500"/>
          </a:effectLst>
        </p:spPr>
      </p:pic>
      <p:pic>
        <p:nvPicPr>
          <p:cNvPr id="35" name="Picture 5" descr="Untitled-1"/>
          <p:cNvPicPr>
            <a:picLocks noChangeAspect="1" noChangeArrowheads="1"/>
          </p:cNvPicPr>
          <p:nvPr/>
        </p:nvPicPr>
        <p:blipFill>
          <a:blip r:embed="rId25" cstate="print"/>
          <a:srcRect/>
          <a:stretch>
            <a:fillRect/>
          </a:stretch>
        </p:blipFill>
        <p:spPr bwMode="auto">
          <a:xfrm>
            <a:off x="0" y="406400"/>
            <a:ext cx="3276600" cy="2336800"/>
          </a:xfrm>
          <a:prstGeom prst="rect">
            <a:avLst/>
          </a:prstGeom>
          <a:noFill/>
        </p:spPr>
      </p:pic>
    </p:spTree>
  </p:cSld>
  <p:clrMapOvr>
    <a:masterClrMapping/>
  </p:clrMapOvr>
  <p:transition spd="med" advTm="2574">
    <p:circl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مستطيل 7"/>
          <p:cNvSpPr/>
          <p:nvPr/>
        </p:nvSpPr>
        <p:spPr>
          <a:xfrm>
            <a:off x="1389380" y="8331201"/>
            <a:ext cx="3972562" cy="461665"/>
          </a:xfrm>
          <a:prstGeom prst="rect">
            <a:avLst/>
          </a:prstGeom>
          <a:noFill/>
        </p:spPr>
        <p:txBody>
          <a:bodyPr wrap="none" lIns="91440" tIns="45720" rIns="91440" bIns="45720">
            <a:spAutoFit/>
          </a:bodyPr>
          <a:lstStyle/>
          <a:p>
            <a:pPr algn="ctr"/>
            <a:r>
              <a:rPr lang="ar-SA" sz="1200" b="1" cap="none" spc="0" dirty="0" smtClean="0">
                <a:ln w="1905"/>
                <a:solidFill>
                  <a:schemeClr val="bg1"/>
                </a:solidFill>
                <a:effectLst>
                  <a:innerShdw blurRad="69850" dist="43180" dir="5400000">
                    <a:srgbClr val="000000">
                      <a:alpha val="65000"/>
                    </a:srgbClr>
                  </a:innerShdw>
                </a:effectLst>
              </a:rPr>
              <a:t>المملكة العربية السعودية – الرياض   هاتف :4644493  فاكس : 2930052</a:t>
            </a:r>
          </a:p>
          <a:p>
            <a:pPr algn="ctr"/>
            <a:r>
              <a:rPr lang="en-US" sz="1200" b="1" dirty="0" smtClean="0">
                <a:ln w="1905"/>
                <a:solidFill>
                  <a:schemeClr val="bg1"/>
                </a:solidFill>
                <a:effectLst>
                  <a:innerShdw blurRad="69850" dist="43180" dir="5400000">
                    <a:srgbClr val="000000">
                      <a:alpha val="65000"/>
                    </a:srgbClr>
                  </a:innerShdw>
                </a:effectLst>
              </a:rPr>
              <a:t>www.saudimal.com</a:t>
            </a:r>
            <a:endParaRPr lang="ar-SA" sz="1200" b="1" cap="none" spc="0" dirty="0">
              <a:ln w="1905"/>
              <a:solidFill>
                <a:schemeClr val="bg1"/>
              </a:solidFill>
              <a:effectLst>
                <a:innerShdw blurRad="69850" dist="43180" dir="5400000">
                  <a:srgbClr val="000000">
                    <a:alpha val="65000"/>
                  </a:srgbClr>
                </a:innerShdw>
              </a:effectLst>
            </a:endParaRPr>
          </a:p>
        </p:txBody>
      </p:sp>
      <p:sp>
        <p:nvSpPr>
          <p:cNvPr id="24577" name="Rectangle 1"/>
          <p:cNvSpPr>
            <a:spLocks noChangeArrowheads="1"/>
          </p:cNvSpPr>
          <p:nvPr/>
        </p:nvSpPr>
        <p:spPr bwMode="auto">
          <a:xfrm>
            <a:off x="514350" y="3055284"/>
            <a:ext cx="5962650" cy="2400657"/>
          </a:xfrm>
          <a:prstGeom prst="rect">
            <a:avLst/>
          </a:prstGeom>
          <a:noFill/>
          <a:ln w="9525">
            <a:noFill/>
            <a:miter lim="800000"/>
            <a:headEnd/>
            <a:tailEnd/>
          </a:ln>
          <a:effectLst>
            <a:glow rad="139700">
              <a:schemeClr val="accent1">
                <a:satMod val="175000"/>
                <a:alpha val="40000"/>
              </a:schemeClr>
            </a:glow>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tab pos="3063875" algn="l"/>
              </a:tabLst>
            </a:pPr>
            <a:r>
              <a:rPr kumimoji="0" lang="ar-SA" sz="3600" b="1" i="0" u="none" strike="noStrike" cap="none" normalizeH="0" baseline="0" dirty="0" smtClean="0">
                <a:ln>
                  <a:noFill/>
                </a:ln>
                <a:solidFill>
                  <a:srgbClr val="000080"/>
                </a:solidFill>
                <a:effectLst/>
                <a:latin typeface="Arial" pitchFamily="34" charset="0"/>
                <a:ea typeface="Times New Roman" pitchFamily="18" charset="0"/>
                <a:cs typeface="Arial" pitchFamily="34" charset="0"/>
              </a:rPr>
              <a:t>وعدنا</a:t>
            </a:r>
          </a:p>
          <a:p>
            <a:pPr marL="0" marR="0" lvl="0" indent="0" algn="ctr" defTabSz="914400" rtl="1" eaLnBrk="1" fontAlgn="base" latinLnBrk="0" hangingPunct="1">
              <a:lnSpc>
                <a:spcPct val="100000"/>
              </a:lnSpc>
              <a:spcBef>
                <a:spcPct val="0"/>
              </a:spcBef>
              <a:spcAft>
                <a:spcPct val="0"/>
              </a:spcAft>
              <a:buClrTx/>
              <a:buSzTx/>
              <a:buFontTx/>
              <a:buNone/>
              <a:tabLst>
                <a:tab pos="3063875" algn="l"/>
              </a:tabLst>
            </a:pPr>
            <a:endParaRPr lang="ar-SA" sz="3600" b="1" dirty="0" smtClean="0">
              <a:solidFill>
                <a:srgbClr val="00008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tab pos="3063875" algn="l"/>
              </a:tabLst>
            </a:pPr>
            <a:r>
              <a:rPr kumimoji="0" lang="ar-SA" sz="20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نعد بالسرية التامة و المطلقة لكل أمور العميل حيث أن مال تدرك حاجة العميل إلى السرية و العمل بتكتم في بعض الأمور المتعلقة بحاجات العميل لدى مركز مال.</a:t>
            </a:r>
            <a:endParaRPr kumimoji="0" lang="en-US" sz="2000" b="1" i="0" u="none" strike="noStrike" cap="none" normalizeH="0" baseline="0" dirty="0" smtClean="0">
              <a:ln>
                <a:noFill/>
              </a:ln>
              <a:solidFill>
                <a:schemeClr val="bg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tab pos="3063875" algn="l"/>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6" name="صورة 15" descr="iCAS0S8UM.jpg"/>
          <p:cNvPicPr>
            <a:picLocks noChangeAspect="1"/>
          </p:cNvPicPr>
          <p:nvPr/>
        </p:nvPicPr>
        <p:blipFill>
          <a:blip r:embed="rId2" cstate="print"/>
          <a:stretch>
            <a:fillRect/>
          </a:stretch>
        </p:blipFill>
        <p:spPr>
          <a:xfrm>
            <a:off x="571500" y="7315200"/>
            <a:ext cx="742950" cy="914400"/>
          </a:xfrm>
          <a:prstGeom prst="ellipse">
            <a:avLst/>
          </a:prstGeom>
          <a:ln>
            <a:noFill/>
          </a:ln>
          <a:effectLst>
            <a:softEdge rad="112500"/>
          </a:effectLst>
        </p:spPr>
      </p:pic>
      <p:pic>
        <p:nvPicPr>
          <p:cNvPr id="17" name="صورة 16" descr="imagesCA23ABOR.jpg"/>
          <p:cNvPicPr>
            <a:picLocks noChangeAspect="1"/>
          </p:cNvPicPr>
          <p:nvPr/>
        </p:nvPicPr>
        <p:blipFill>
          <a:blip r:embed="rId3" cstate="print"/>
          <a:stretch>
            <a:fillRect/>
          </a:stretch>
        </p:blipFill>
        <p:spPr>
          <a:xfrm>
            <a:off x="1485900" y="7238867"/>
            <a:ext cx="685800" cy="929715"/>
          </a:xfrm>
          <a:prstGeom prst="ellipse">
            <a:avLst/>
          </a:prstGeom>
          <a:ln>
            <a:noFill/>
          </a:ln>
          <a:effectLst>
            <a:softEdge rad="112500"/>
          </a:effectLst>
        </p:spPr>
      </p:pic>
      <p:pic>
        <p:nvPicPr>
          <p:cNvPr id="18" name="صورة 17" descr="imagesCAA3NVSP.jpg"/>
          <p:cNvPicPr>
            <a:picLocks noChangeAspect="1"/>
          </p:cNvPicPr>
          <p:nvPr/>
        </p:nvPicPr>
        <p:blipFill>
          <a:blip r:embed="rId4" cstate="print"/>
          <a:stretch>
            <a:fillRect/>
          </a:stretch>
        </p:blipFill>
        <p:spPr>
          <a:xfrm>
            <a:off x="2286000" y="7211108"/>
            <a:ext cx="628650" cy="944017"/>
          </a:xfrm>
          <a:prstGeom prst="ellipse">
            <a:avLst/>
          </a:prstGeom>
          <a:ln>
            <a:noFill/>
          </a:ln>
          <a:effectLst>
            <a:softEdge rad="112500"/>
          </a:effectLst>
        </p:spPr>
      </p:pic>
      <p:pic>
        <p:nvPicPr>
          <p:cNvPr id="19" name="صورة 18" descr="imagesCAEVX4W2.jpg"/>
          <p:cNvPicPr>
            <a:picLocks noChangeAspect="1"/>
          </p:cNvPicPr>
          <p:nvPr/>
        </p:nvPicPr>
        <p:blipFill>
          <a:blip r:embed="rId5" cstate="print"/>
          <a:stretch>
            <a:fillRect/>
          </a:stretch>
        </p:blipFill>
        <p:spPr>
          <a:xfrm>
            <a:off x="3086100" y="7212212"/>
            <a:ext cx="685800" cy="930905"/>
          </a:xfrm>
          <a:prstGeom prst="ellipse">
            <a:avLst/>
          </a:prstGeom>
          <a:ln>
            <a:noFill/>
          </a:ln>
          <a:effectLst>
            <a:softEdge rad="112500"/>
          </a:effectLst>
        </p:spPr>
      </p:pic>
      <p:pic>
        <p:nvPicPr>
          <p:cNvPr id="22" name="صورة 21" descr="imagesCATGRNMR.jpg"/>
          <p:cNvPicPr>
            <a:picLocks noChangeAspect="1"/>
          </p:cNvPicPr>
          <p:nvPr/>
        </p:nvPicPr>
        <p:blipFill>
          <a:blip r:embed="rId6" cstate="print"/>
          <a:stretch>
            <a:fillRect/>
          </a:stretch>
        </p:blipFill>
        <p:spPr>
          <a:xfrm>
            <a:off x="4000500" y="7213314"/>
            <a:ext cx="742950" cy="917795"/>
          </a:xfrm>
          <a:prstGeom prst="ellipse">
            <a:avLst/>
          </a:prstGeom>
          <a:ln>
            <a:noFill/>
          </a:ln>
          <a:effectLst>
            <a:softEdge rad="112500"/>
          </a:effectLst>
        </p:spPr>
      </p:pic>
      <p:pic>
        <p:nvPicPr>
          <p:cNvPr id="23" name="صورة 22" descr="imagesCA1KDYYQ.jpg"/>
          <p:cNvPicPr>
            <a:picLocks noChangeAspect="1"/>
          </p:cNvPicPr>
          <p:nvPr/>
        </p:nvPicPr>
        <p:blipFill>
          <a:blip r:embed="rId7" cstate="print"/>
          <a:stretch>
            <a:fillRect/>
          </a:stretch>
        </p:blipFill>
        <p:spPr>
          <a:xfrm>
            <a:off x="4914900" y="7208901"/>
            <a:ext cx="768927" cy="970240"/>
          </a:xfrm>
          <a:prstGeom prst="ellipse">
            <a:avLst/>
          </a:prstGeom>
          <a:ln>
            <a:noFill/>
          </a:ln>
          <a:effectLst>
            <a:softEdge rad="112500"/>
          </a:effectLst>
        </p:spPr>
      </p:pic>
      <p:pic>
        <p:nvPicPr>
          <p:cNvPr id="13" name="صورة 12" descr="imagesCANKKTCR.jpg"/>
          <p:cNvPicPr>
            <a:picLocks noChangeAspect="1"/>
          </p:cNvPicPr>
          <p:nvPr/>
        </p:nvPicPr>
        <p:blipFill>
          <a:blip r:embed="rId8" cstate="print"/>
          <a:stretch>
            <a:fillRect/>
          </a:stretch>
        </p:blipFill>
        <p:spPr>
          <a:xfrm>
            <a:off x="-20782" y="0"/>
            <a:ext cx="6878781" cy="3733800"/>
          </a:xfrm>
          <a:prstGeom prst="rect">
            <a:avLst/>
          </a:prstGeom>
          <a:ln>
            <a:noFill/>
          </a:ln>
          <a:effectLst>
            <a:softEdge rad="635000"/>
          </a:effectLst>
        </p:spPr>
      </p:pic>
      <p:pic>
        <p:nvPicPr>
          <p:cNvPr id="24" name="صورة 23" descr="iStock_000004645956XSmall-100x75.jpg"/>
          <p:cNvPicPr>
            <a:picLocks noChangeAspect="1"/>
          </p:cNvPicPr>
          <p:nvPr/>
        </p:nvPicPr>
        <p:blipFill>
          <a:blip r:embed="rId9" cstate="print"/>
          <a:stretch>
            <a:fillRect/>
          </a:stretch>
        </p:blipFill>
        <p:spPr>
          <a:xfrm>
            <a:off x="5886450" y="7207798"/>
            <a:ext cx="714375" cy="983351"/>
          </a:xfrm>
          <a:prstGeom prst="ellipse">
            <a:avLst/>
          </a:prstGeom>
          <a:ln>
            <a:noFill/>
          </a:ln>
          <a:effectLst>
            <a:softEdge rad="112500"/>
          </a:effectLst>
        </p:spPr>
      </p:pic>
      <p:pic>
        <p:nvPicPr>
          <p:cNvPr id="14" name="Picture 5" descr="Untitled-1"/>
          <p:cNvPicPr>
            <a:picLocks noChangeAspect="1" noChangeArrowheads="1"/>
          </p:cNvPicPr>
          <p:nvPr/>
        </p:nvPicPr>
        <p:blipFill>
          <a:blip r:embed="rId10" cstate="print"/>
          <a:srcRect/>
          <a:stretch>
            <a:fillRect/>
          </a:stretch>
        </p:blipFill>
        <p:spPr bwMode="auto">
          <a:xfrm>
            <a:off x="0" y="406400"/>
            <a:ext cx="3276600" cy="2336800"/>
          </a:xfrm>
          <a:prstGeom prst="rect">
            <a:avLst/>
          </a:prstGeom>
          <a:noFill/>
        </p:spPr>
      </p:pic>
    </p:spTree>
  </p:cSld>
  <p:clrMapOvr>
    <a:masterClrMapping/>
  </p:clrMapOvr>
  <p:transition spd="med" advTm="2153">
    <p:circl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7.8"/>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ذروة">
  <a:themeElements>
    <a:clrScheme name="ذروة">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ذروة">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وحدة نمطية">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1025</TotalTime>
  <Words>785</Words>
  <Application>Microsoft Office PowerPoint</Application>
  <PresentationFormat>عرض على الشاشة (3:4)‏</PresentationFormat>
  <Paragraphs>109</Paragraphs>
  <Slides>12</Slides>
  <Notes>1</Notes>
  <HiddenSlides>0</HiddenSlides>
  <MMClips>2</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ذروة</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Tamer</dc:creator>
  <cp:lastModifiedBy>Tamer</cp:lastModifiedBy>
  <cp:revision>120</cp:revision>
  <dcterms:created xsi:type="dcterms:W3CDTF">2010-04-29T10:49:19Z</dcterms:created>
  <dcterms:modified xsi:type="dcterms:W3CDTF">2010-05-04T17:19:47Z</dcterms:modified>
</cp:coreProperties>
</file>