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07/7/12/main" val="0"/>
    </p:ext>
    <p:ext uri="{D31A062A-798A-4329-ABDD-BBA856620510}">
      <p14:defaultImageDpi xmlns:p14="http://schemas.microsoft.com/office/powerpoint/2007/7/12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162630119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3809652323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2952975958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2055319396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3290955905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1213277010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271195170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790039484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2891694094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68014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3576732104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" name="1259076212971310015098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F6468-EC89-4ECA-AC25-B450D8E2A4A3}" type="datetimeFigureOut">
              <a:rPr lang="ar-EG" smtClean="0"/>
              <a:t>07/12/1430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E478B-50F3-4B2E-BD5D-B1FF8797C66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07/7/12/main" val="310276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13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13" name="1259076212971310015098.wav"/>
          </p:stSnd>
        </p:sndAc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0" y="1600200"/>
            <a:ext cx="73115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المركز التكنولوجى للإستشارات</a:t>
            </a: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TCC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xmlns:mc="http://schemas.openxmlformats.org/markup-compatibility/2006" xmlns:a14="http://schemas.microsoft.com/office/drawing/2007/7/7/main" val="000000" mc:Ignorable="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5791200"/>
            <a:ext cx="853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العنوان : قنا – مساكن الضبع – عمارة 44 شقة 7                   ت: 0105065921-0965214960</a:t>
            </a:r>
            <a:endParaRPr lang="ar-EG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07/7/12/main" val="4259993421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2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2" name="1259076212971310015098.wav"/>
          </p:stSnd>
        </p:sndAc>
      </p:transition>
    </mc:Fallback>
  </mc:AlternateContent>
  <p:timing>
    <p:tnLst>
      <p:par>
        <p:cTn xmlns:p14="http://schemas.microsoft.com/office/powerpoint/2007/7/12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29000" y="457200"/>
            <a:ext cx="27798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أهداف المركز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xmlns:mc="http://schemas.openxmlformats.org/markup-compatibility/2006" xmlns:a14="http://schemas.microsoft.com/office/drawing/2007/7/7/main" val="000000" mc:Ignorable="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524000"/>
            <a:ext cx="8229600" cy="23211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ar-EG" sz="32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*المساهمة فى نشر و تدعيم منظومة الجودة القومية فى كافة المجالات من خلال الأنطة التى يقوم بها بما يتوافق مع المتطلبات العالمية و يلبى المواصفات القياسية فى ذات المجال من مجالات النشاط.</a:t>
            </a:r>
            <a:endParaRPr lang="en-US" sz="3200" dirty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07/7/12/main" val="1805708239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56500" advTm="6000">
        <p:sndAc>
          <p:stSnd loop="1">
            <p:snd r:embed="rId2" name="1259076212971310015098.wav"/>
          </p:stSnd>
        </p:sndAc>
      </p:transition>
    </mc:Choice>
    <mc:Fallback>
      <p:transition xmlns:p14="http://schemas.microsoft.com/office/powerpoint/2007/7/12/main" spd="slow" advTm="6000">
        <p:sndAc>
          <p:stSnd loop="1">
            <p:snd r:embed="rId2" name="1259076212971310015098.wav"/>
          </p:stSnd>
        </p:sndAc>
      </p:transition>
    </mc:Fallback>
  </mc:AlternateContent>
  <p:timing>
    <p:tnLst>
      <p:par>
        <p:cTn xmlns:p14="http://schemas.microsoft.com/office/powerpoint/2007/7/12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76600" y="381000"/>
            <a:ext cx="27974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أنشطة المركز</a:t>
            </a:r>
            <a:endParaRPr lang="en-US" sz="44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xmlns:mc="http://schemas.openxmlformats.org/markup-compatibility/2006" xmlns:a14="http://schemas.microsoft.com/office/drawing/2007/7/7/main" val="000000" mc:Ignorable="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1371600"/>
            <a:ext cx="6934200" cy="39889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>
              <a:lnSpc>
                <a:spcPct val="115000"/>
              </a:lnSpc>
            </a:pP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*أجهزة القياس و المعايرة.</a:t>
            </a:r>
            <a:endParaRPr lang="en-US" sz="3600" dirty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  <a:p>
            <a:pPr marL="457200">
              <a:lnSpc>
                <a:spcPct val="115000"/>
              </a:lnSpc>
            </a:pP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*نظم القياس و الحكم.</a:t>
            </a:r>
            <a:endParaRPr lang="en-US" sz="3600" dirty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  <a:p>
            <a:pPr marL="457200">
              <a:lnSpc>
                <a:spcPct val="115000"/>
              </a:lnSpc>
            </a:pP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*نظم إدارة الجودة .</a:t>
            </a:r>
            <a:endParaRPr lang="en-US" sz="3600" dirty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  <a:p>
            <a:pPr marL="457200">
              <a:lnSpc>
                <a:spcPct val="115000"/>
              </a:lnSpc>
            </a:pP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*نظم إدارة السلامة و الصحة المهنية .</a:t>
            </a:r>
            <a:endParaRPr lang="en-US" sz="3600" dirty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*نظم الرقابة و تحليل المخاطر </a:t>
            </a:r>
            <a:r>
              <a:rPr lang="ar-EG" sz="3600" dirty="0" smtClean="0">
                <a:solidFill>
                  <a:schemeClr val="accent2">
                    <a:lumMod val="75000"/>
                  </a:schemeClr>
                </a:solidFill>
                <a:ea typeface="Calibri"/>
              </a:rPr>
              <a:t>.</a:t>
            </a:r>
            <a:endParaRPr lang="ar-EG" sz="3600" dirty="0" smtClean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ar-EG" sz="3600" dirty="0" smtClean="0">
                <a:solidFill>
                  <a:schemeClr val="accent2">
                    <a:lumMod val="75000"/>
                  </a:schemeClr>
                </a:solidFill>
                <a:ea typeface="Calibri"/>
              </a:rPr>
              <a:t>*</a:t>
            </a: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الإستشارات و تقديم دراسات الجدوى </a:t>
            </a:r>
            <a:endParaRPr lang="ar-EG" sz="36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07/7/12/main" val="642817284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2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2" name="1259076212971310015098.wav"/>
          </p:stSnd>
        </p:sndAc>
      </p:transition>
    </mc:Fallback>
  </mc:AlternateContent>
  <p:timing>
    <p:tnLst>
      <p:par>
        <p:cTn xmlns:p14="http://schemas.microsoft.com/office/powerpoint/2007/7/12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6956" y="457200"/>
            <a:ext cx="320145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مجالات المركز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xmlns:mc="http://schemas.openxmlformats.org/markup-compatibility/2006" xmlns:a14="http://schemas.microsoft.com/office/drawing/2007/7/7/main" val="000000" mc:Ignorable="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7848600" cy="6884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>
              <a:lnSpc>
                <a:spcPct val="115000"/>
              </a:lnSpc>
            </a:pP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*الإنشاء و التصميم ( فى مجال نشاط المركز) </a:t>
            </a:r>
            <a:r>
              <a:rPr lang="ar-EG" sz="3600" dirty="0" smtClean="0">
                <a:solidFill>
                  <a:schemeClr val="accent2">
                    <a:lumMod val="75000"/>
                  </a:schemeClr>
                </a:solidFill>
                <a:ea typeface="Calibri"/>
              </a:rPr>
              <a:t>.</a:t>
            </a:r>
            <a:endParaRPr lang="en-US" sz="3600" dirty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209800"/>
            <a:ext cx="7086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*الدراسات الفنية </a:t>
            </a:r>
            <a:r>
              <a:rPr lang="ar-EG" sz="3600" dirty="0" smtClean="0">
                <a:solidFill>
                  <a:schemeClr val="accent2">
                    <a:lumMod val="75000"/>
                  </a:schemeClr>
                </a:solidFill>
                <a:ea typeface="Calibri"/>
              </a:rPr>
              <a:t>.</a:t>
            </a:r>
            <a:endParaRPr lang="ar-EG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2971800"/>
            <a:ext cx="7391400" cy="6884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*التأهيل للمنظمات و المنشأت .</a:t>
            </a:r>
            <a:endParaRPr lang="en-US" sz="3600" dirty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3657600"/>
            <a:ext cx="7543800" cy="6884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ar-EG" sz="36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*التدريب و تنمية الموارد البشرية .</a:t>
            </a:r>
            <a:endParaRPr lang="en-US" sz="3600" dirty="0">
              <a:solidFill>
                <a:schemeClr val="accent2">
                  <a:lumMod val="75000"/>
                </a:schemeClr>
              </a:solidFill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07/7/12/main" val="3592009693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2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2" name="1259076212971310015098.wav"/>
          </p:stSnd>
        </p:sndAc>
      </p:transition>
    </mc:Fallback>
  </mc:AlternateContent>
  <p:timing>
    <p:tnLst>
      <p:par>
        <p:cTn xmlns:p14="http://schemas.microsoft.com/office/powerpoint/2007/7/12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33676" y="533400"/>
            <a:ext cx="64956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مجالات النشاطات الرئيسية للمركز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xmlns:mc="http://schemas.openxmlformats.org/markup-compatibility/2006" xmlns:a14="http://schemas.microsoft.com/office/drawing/2007/7/7/main" val="000000" mc:Ignorable="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5800" y="1676400"/>
            <a:ext cx="4343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 smtClean="0">
                <a:solidFill>
                  <a:schemeClr val="accent2">
                    <a:lumMod val="75000"/>
                  </a:schemeClr>
                </a:solidFill>
                <a:ea typeface="Calibri"/>
              </a:rPr>
              <a:t>1- الإنشاء </a:t>
            </a:r>
            <a:r>
              <a:rPr lang="ar-EG" sz="3600" b="1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و التصميم</a:t>
            </a:r>
            <a:endParaRPr lang="ar-EG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1200" y="2514600"/>
            <a:ext cx="2819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إنشاء و إعداد </a:t>
            </a:r>
            <a:r>
              <a:rPr lang="ar-EG" sz="3200" dirty="0" smtClean="0">
                <a:solidFill>
                  <a:schemeClr val="accent2">
                    <a:lumMod val="75000"/>
                  </a:schemeClr>
                </a:solidFill>
                <a:ea typeface="Calibri"/>
              </a:rPr>
              <a:t>:</a:t>
            </a:r>
            <a:endParaRPr lang="ar-EG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3048000"/>
            <a:ext cx="7924800" cy="36470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1-معامل المعايرة / الإختبار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2-نظم القياس و التحكم فى العمليات التكنولوجية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3-نظم القياس و المعايرة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4-نظم إدارة الجودة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5-نظمالإدارة البيئية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6- نظم إدارة السلامة و الصحة المهنية </a:t>
            </a:r>
            <a:r>
              <a:rPr lang="ar-EG" sz="2800" dirty="0" smtClean="0">
                <a:solidFill>
                  <a:schemeClr val="accent2">
                    <a:lumMod val="50000"/>
                  </a:schemeClr>
                </a:solidFill>
                <a:ea typeface="Calibri"/>
              </a:rPr>
              <a:t>.</a:t>
            </a:r>
            <a:endParaRPr lang="ar-EG" sz="2800" dirty="0" smtClean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7</a:t>
            </a:r>
            <a:r>
              <a:rPr lang="ar-EG" sz="2800" dirty="0" smtClean="0">
                <a:solidFill>
                  <a:schemeClr val="accent2">
                    <a:lumMod val="50000"/>
                  </a:schemeClr>
                </a:solidFill>
                <a:ea typeface="Calibri"/>
              </a:rPr>
              <a:t>- </a:t>
            </a: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نظم الرقابة و تحليل المخاطر </a:t>
            </a:r>
            <a:endParaRPr lang="ar-EG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07/7/12/main" val="2912389866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2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2" name="1259076212971310015098.wav"/>
          </p:stSnd>
        </p:sndAc>
      </p:transition>
    </mc:Fallback>
  </mc:AlternateContent>
  <p:timing>
    <p:tnLst>
      <p:par>
        <p:cTn xmlns:p14="http://schemas.microsoft.com/office/powerpoint/2007/7/12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1959" y="609600"/>
            <a:ext cx="37657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2- الدراسات الفنية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xmlns:mc="http://schemas.openxmlformats.org/markup-compatibility/2006" xmlns:a14="http://schemas.microsoft.com/office/drawing/2007/7/7/main" val="000000" mc:Ignorable="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1600200"/>
            <a:ext cx="66294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تتضمن القيام بجميع الدراسات الفنية المتعلقة بإنشاء :</a:t>
            </a:r>
            <a:endParaRPr lang="ar-EG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743200"/>
            <a:ext cx="7772400" cy="35702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685800">
              <a:lnSpc>
                <a:spcPct val="115000"/>
              </a:lnSpc>
            </a:pPr>
            <a:r>
              <a:rPr lang="ar-EG" sz="32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- معامل المعايرة و الإختبار .</a:t>
            </a:r>
            <a:endParaRPr lang="en-US" sz="32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</a:pPr>
            <a:r>
              <a:rPr lang="ar-EG" sz="3200" dirty="0" smtClean="0">
                <a:solidFill>
                  <a:schemeClr val="accent2">
                    <a:lumMod val="50000"/>
                  </a:schemeClr>
                </a:solidFill>
                <a:ea typeface="Calibri"/>
              </a:rPr>
              <a:t>-أجهزة </a:t>
            </a:r>
            <a:r>
              <a:rPr lang="ar-EG" sz="32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القياس و المعايرة بدأ من إعداد المواصفات الفنية – دراسة العروض – إعداد التقارير و التقييم – إعداد العقود و الإستلام و الفحص – الإشراف على التركيب و التشغيل </a:t>
            </a:r>
            <a:r>
              <a:rPr lang="ar-EG" sz="3200" dirty="0" smtClean="0">
                <a:solidFill>
                  <a:schemeClr val="accent2">
                    <a:lumMod val="50000"/>
                  </a:schemeClr>
                </a:solidFill>
                <a:ea typeface="Calibri"/>
              </a:rPr>
              <a:t>.</a:t>
            </a:r>
            <a:endParaRPr lang="ar-EG" sz="3200" dirty="0" smtClean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</a:pPr>
            <a:r>
              <a:rPr lang="ar-EG" sz="3200" dirty="0" smtClean="0">
                <a:solidFill>
                  <a:schemeClr val="accent2">
                    <a:lumMod val="50000"/>
                  </a:schemeClr>
                </a:solidFill>
                <a:ea typeface="Calibri"/>
              </a:rPr>
              <a:t>- </a:t>
            </a:r>
            <a:r>
              <a:rPr lang="ar-EG" sz="32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الإستشارات و تقديم دراسات الجدوى لكافة الأنشطة </a:t>
            </a:r>
            <a:endParaRPr lang="ar-EG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07/7/12/main" val="2293966161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2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2" name="1259076212971310015098.wav"/>
          </p:stSnd>
        </p:sndAc>
      </p:transition>
    </mc:Fallback>
  </mc:AlternateContent>
  <p:timing>
    <p:tnLst>
      <p:par>
        <p:cTn xmlns:p14="http://schemas.microsoft.com/office/powerpoint/2007/7/12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8202" y="533400"/>
            <a:ext cx="26355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3- التأهيــــل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xmlns:mc="http://schemas.openxmlformats.org/markup-compatibility/2006" xmlns:a14="http://schemas.microsoft.com/office/drawing/2007/7/7/main" val="000000" mc:Ignorable="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1219200"/>
            <a:ext cx="7162800" cy="5559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685800">
              <a:lnSpc>
                <a:spcPct val="115000"/>
              </a:lnSpc>
              <a:spcAft>
                <a:spcPts val="1000"/>
              </a:spcAft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تتضمن التأهيل للمنظمات و المنشأت للحصول على :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905000"/>
            <a:ext cx="7391400" cy="31515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- شهادة الإعتماد لمعامل المعايرة و الإختبار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- شهادة المطابقة الدولية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- نظم إدارة الجودة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</a:pP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- نظم الإدارة البيئية .</a:t>
            </a:r>
            <a:endParaRPr lang="en-US" sz="2800" dirty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9715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ar-EG" sz="2800" dirty="0" smtClean="0">
                <a:solidFill>
                  <a:schemeClr val="accent2">
                    <a:lumMod val="50000"/>
                  </a:schemeClr>
                </a:solidFill>
                <a:ea typeface="Calibri"/>
              </a:rPr>
              <a:t>نظم </a:t>
            </a: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إدارة السلامة و الصحة المهنية </a:t>
            </a:r>
            <a:r>
              <a:rPr lang="ar-EG" sz="2800" dirty="0" smtClean="0">
                <a:solidFill>
                  <a:schemeClr val="accent2">
                    <a:lumMod val="50000"/>
                  </a:schemeClr>
                </a:solidFill>
                <a:ea typeface="Calibri"/>
              </a:rPr>
              <a:t>.</a:t>
            </a:r>
            <a:endParaRPr lang="ar-EG" sz="2800" dirty="0" smtClean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</a:pPr>
            <a:r>
              <a:rPr lang="ar-EG" sz="2800" dirty="0" smtClean="0">
                <a:solidFill>
                  <a:schemeClr val="accent2">
                    <a:lumMod val="50000"/>
                  </a:schemeClr>
                </a:solidFill>
                <a:ea typeface="Calibri"/>
              </a:rPr>
              <a:t>-  </a:t>
            </a:r>
            <a:r>
              <a:rPr lang="ar-EG" sz="2800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نظم الرقابة و تحليل المخاطر </a:t>
            </a:r>
            <a:endParaRPr lang="ar-EG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07/7/12/main" val="242980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2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2" name="1259076212971310015098.wav"/>
          </p:stSnd>
        </p:sndAc>
      </p:transition>
    </mc:Fallback>
  </mc:AlternateContent>
  <p:timing>
    <p:tnLst>
      <p:par>
        <p:cTn xmlns:p14="http://schemas.microsoft.com/office/powerpoint/2007/7/12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91527" y="381000"/>
            <a:ext cx="2675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xmlns:mc="http://schemas.openxmlformats.org/markup-compatibility/2006" xmlns:a14="http://schemas.microsoft.com/office/drawing/2007/7/7/main" val="000000" mc:Ignorable="">
                      <a:alpha val="38000"/>
                    </a:srgbClr>
                  </a:outerShdw>
                </a:effectLst>
              </a:rPr>
              <a:t>4- التـدريــب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xmlns:mc="http://schemas.openxmlformats.org/markup-compatibility/2006" xmlns:a14="http://schemas.microsoft.com/office/drawing/2007/7/7/main" val="000000" mc:Ignorable="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1066800"/>
            <a:ext cx="716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2400" b="1" dirty="0">
                <a:solidFill>
                  <a:schemeClr val="accent2">
                    <a:lumMod val="50000"/>
                  </a:schemeClr>
                </a:solidFill>
                <a:ea typeface="Calibri"/>
              </a:rPr>
              <a:t>تتضمن إعداد و تنفيذ البرامج التدريبية اللازمة سواء بمراحل التأهيل –برامج تنمية الموارد البشرية المستدامة و ذلك فى المجالات التالية :</a:t>
            </a:r>
            <a:endParaRPr lang="ar-EG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133600"/>
            <a:ext cx="76200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685800"/>
            <a:r>
              <a:rPr lang="ar-EG" sz="3200" dirty="0" smtClean="0">
                <a:solidFill>
                  <a:schemeClr val="accent2">
                    <a:lumMod val="75000"/>
                  </a:schemeClr>
                </a:solidFill>
              </a:rPr>
              <a:t>1-أجهزة  </a:t>
            </a:r>
            <a:r>
              <a:rPr lang="ar-EG" sz="3200" dirty="0">
                <a:solidFill>
                  <a:schemeClr val="accent2">
                    <a:lumMod val="75000"/>
                  </a:schemeClr>
                </a:solidFill>
              </a:rPr>
              <a:t>القياس و المعايرة </a:t>
            </a:r>
            <a:r>
              <a:rPr lang="ar-EG" sz="32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685800"/>
            <a:r>
              <a:rPr lang="ar-EG" sz="3200" dirty="0">
                <a:solidFill>
                  <a:schemeClr val="accent2">
                    <a:lumMod val="75000"/>
                  </a:schemeClr>
                </a:solidFill>
              </a:rPr>
              <a:t>2-نظم إدارة الجودة .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685800"/>
            <a:r>
              <a:rPr lang="ar-EG" sz="3200" dirty="0">
                <a:solidFill>
                  <a:schemeClr val="accent2">
                    <a:lumMod val="75000"/>
                  </a:schemeClr>
                </a:solidFill>
              </a:rPr>
              <a:t>3-نظمالإدارة البيئية .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685800"/>
            <a:r>
              <a:rPr lang="ar-EG" sz="3200" dirty="0">
                <a:solidFill>
                  <a:schemeClr val="accent2">
                    <a:lumMod val="75000"/>
                  </a:schemeClr>
                </a:solidFill>
              </a:rPr>
              <a:t>4- أجهزة القياس و التحكم </a:t>
            </a:r>
            <a:r>
              <a:rPr lang="ar-EG" sz="32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ar-EG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685800"/>
            <a:r>
              <a:rPr lang="ar-EG" sz="3200" dirty="0" smtClean="0">
                <a:solidFill>
                  <a:schemeClr val="accent2">
                    <a:lumMod val="75000"/>
                  </a:schemeClr>
                </a:solidFill>
                <a:ea typeface="Calibri"/>
              </a:rPr>
              <a:t>5- </a:t>
            </a:r>
            <a:r>
              <a:rPr lang="ar-EG" sz="3200" dirty="0">
                <a:solidFill>
                  <a:schemeClr val="accent2">
                    <a:lumMod val="75000"/>
                  </a:schemeClr>
                </a:solidFill>
                <a:ea typeface="Calibri"/>
              </a:rPr>
              <a:t>نظم الرقابة و تحليل المخاطر</a:t>
            </a:r>
            <a:endParaRPr lang="ar-EG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07/7/12/main" val="2270010196"/>
      </p:ext>
    </p:extLst>
  </p:cSld>
  <p:clrMapOvr>
    <a:masterClrMapping/>
  </p:clrMapOvr>
  <mc:AlternateContent xmlns:mc="http://schemas.openxmlformats.org/markup-compatibility/2006">
    <mc:Choice xmlns:p14="http://schemas.microsoft.com/office/powerpoint/2007/7/12/main" Requires="p14">
      <p:transition spd="slow" p14:dur="60000">
        <p:sndAc>
          <p:stSnd loop="1">
            <p:snd r:embed="rId2" name="1259076212971310015098.wav"/>
          </p:stSnd>
        </p:sndAc>
      </p:transition>
    </mc:Choice>
    <mc:Fallback>
      <p:transition xmlns:p14="http://schemas.microsoft.com/office/powerpoint/2007/7/12/main" spd="slow">
        <p:sndAc>
          <p:stSnd loop="1">
            <p:snd r:embed="rId2" name="1259076212971310015098.wav"/>
          </p:stSnd>
        </p:sndAc>
      </p:transition>
    </mc:Fallback>
  </mc:AlternateContent>
  <p:timing>
    <p:tnLst>
      <p:par>
        <p:cTn xmlns:p14="http://schemas.microsoft.com/office/powerpoint/2007/7/12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07/7/7/main" val="1F497D" mc:Ignorable=""/>
      </a:dk2>
      <a:lt2>
        <a:srgbClr xmlns:mc="http://schemas.openxmlformats.org/markup-compatibility/2006" xmlns:a14="http://schemas.microsoft.com/office/drawing/2007/7/7/main" val="EEECE1" mc:Ignorable=""/>
      </a:lt2>
      <a:accent1>
        <a:srgbClr xmlns:mc="http://schemas.openxmlformats.org/markup-compatibility/2006" xmlns:a14="http://schemas.microsoft.com/office/drawing/2007/7/7/main" val="4F81BD" mc:Ignorable=""/>
      </a:accent1>
      <a:accent2>
        <a:srgbClr xmlns:mc="http://schemas.openxmlformats.org/markup-compatibility/2006" xmlns:a14="http://schemas.microsoft.com/office/drawing/2007/7/7/main" val="C0504D" mc:Ignorable=""/>
      </a:accent2>
      <a:accent3>
        <a:srgbClr xmlns:mc="http://schemas.openxmlformats.org/markup-compatibility/2006" xmlns:a14="http://schemas.microsoft.com/office/drawing/2007/7/7/main" val="9BBB59" mc:Ignorable=""/>
      </a:accent3>
      <a:accent4>
        <a:srgbClr xmlns:mc="http://schemas.openxmlformats.org/markup-compatibility/2006" xmlns:a14="http://schemas.microsoft.com/office/drawing/2007/7/7/main" val="8064A2" mc:Ignorable=""/>
      </a:accent4>
      <a:accent5>
        <a:srgbClr xmlns:mc="http://schemas.openxmlformats.org/markup-compatibility/2006" xmlns:a14="http://schemas.microsoft.com/office/drawing/2007/7/7/main" val="4BACC6" mc:Ignorable=""/>
      </a:accent5>
      <a:accent6>
        <a:srgbClr xmlns:mc="http://schemas.openxmlformats.org/markup-compatibility/2006" xmlns:a14="http://schemas.microsoft.com/office/drawing/2007/7/7/main" val="F79646" mc:Ignorable=""/>
      </a:accent6>
      <a:hlink>
        <a:srgbClr xmlns:mc="http://schemas.openxmlformats.org/markup-compatibility/2006" xmlns:a14="http://schemas.microsoft.com/office/drawing/2007/7/7/main" val="0000FF" mc:Ignorable=""/>
      </a:hlink>
      <a:folHlink>
        <a:srgbClr xmlns:mc="http://schemas.openxmlformats.org/markup-compatibility/2006" xmlns:a14="http://schemas.microsoft.com/office/drawing/2007/7/7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07/7/7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07/7/7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07/7/7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2009-11-24T16:46:14Z</outs:dateTime>
      <outs:isPinned>true</outs:isPinned>
    </outs:relatedDate>
    <outs:relatedDate>
      <outs:type>2</outs:type>
      <outs:displayName>Created</outs:displayName>
      <outs:dateTime>2009-11-24T15:16:42Z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Roaa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Roaa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288990FB-1F15-4490-9CD3-B033E134A423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326</Words>
  <Application>Microsoft Office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Roaa</dc:creator>
  <cp:lastModifiedBy>Roaa</cp:lastModifiedBy>
  <cp:revision>28</cp:revision>
  <dcterms:created xsi:type="dcterms:W3CDTF">2009-11-24T15:16:42Z</dcterms:created>
  <dcterms:modified xsi:type="dcterms:W3CDTF">2009-11-24T17:07:16Z</dcterms:modified>
</cp:coreProperties>
</file>